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19.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20.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1.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22.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3.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notesSlides/notesSlide28.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2.xml" ContentType="application/vnd.openxmlformats-officedocument.drawingml.chart+xml"/>
  <Override PartName="/ppt/theme/themeOverride12.xml" ContentType="application/vnd.openxmlformats-officedocument.themeOverride+xml"/>
  <Override PartName="/ppt/notesSlides/notesSlide31.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5.xml" ContentType="application/vnd.openxmlformats-officedocument.themeOverride+xml"/>
  <Override PartName="/ppt/notesSlides/notesSlide36.xml" ContentType="application/vnd.openxmlformats-officedocument.presentationml.notesSl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7.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50"/>
  </p:notesMasterIdLst>
  <p:sldIdLst>
    <p:sldId id="257" r:id="rId4"/>
    <p:sldId id="258" r:id="rId5"/>
    <p:sldId id="1419" r:id="rId6"/>
    <p:sldId id="1420" r:id="rId7"/>
    <p:sldId id="1421" r:id="rId8"/>
    <p:sldId id="1422" r:id="rId9"/>
    <p:sldId id="293" r:id="rId10"/>
    <p:sldId id="1423" r:id="rId11"/>
    <p:sldId id="295" r:id="rId12"/>
    <p:sldId id="269" r:id="rId13"/>
    <p:sldId id="1424" r:id="rId14"/>
    <p:sldId id="1425" r:id="rId15"/>
    <p:sldId id="1426" r:id="rId16"/>
    <p:sldId id="1427" r:id="rId17"/>
    <p:sldId id="1428" r:id="rId18"/>
    <p:sldId id="1429" r:id="rId19"/>
    <p:sldId id="1430" r:id="rId20"/>
    <p:sldId id="1431" r:id="rId21"/>
    <p:sldId id="1432" r:id="rId22"/>
    <p:sldId id="1462" r:id="rId23"/>
    <p:sldId id="1434" r:id="rId24"/>
    <p:sldId id="1435" r:id="rId25"/>
    <p:sldId id="1466" r:id="rId26"/>
    <p:sldId id="1467" r:id="rId27"/>
    <p:sldId id="1461" r:id="rId28"/>
    <p:sldId id="1436" r:id="rId29"/>
    <p:sldId id="1437" r:id="rId30"/>
    <p:sldId id="1438" r:id="rId31"/>
    <p:sldId id="362" r:id="rId32"/>
    <p:sldId id="307" r:id="rId33"/>
    <p:sldId id="1439" r:id="rId34"/>
    <p:sldId id="1440" r:id="rId35"/>
    <p:sldId id="1441" r:id="rId36"/>
    <p:sldId id="1442" r:id="rId37"/>
    <p:sldId id="1443" r:id="rId38"/>
    <p:sldId id="1444" r:id="rId39"/>
    <p:sldId id="1445" r:id="rId40"/>
    <p:sldId id="1446" r:id="rId41"/>
    <p:sldId id="1447" r:id="rId42"/>
    <p:sldId id="1456" r:id="rId43"/>
    <p:sldId id="1448" r:id="rId44"/>
    <p:sldId id="1449" r:id="rId45"/>
    <p:sldId id="1450" r:id="rId46"/>
    <p:sldId id="1451" r:id="rId47"/>
    <p:sldId id="1452" r:id="rId48"/>
    <p:sldId id="1453"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CF7"/>
    <a:srgbClr val="0D755A"/>
    <a:srgbClr val="424242"/>
    <a:srgbClr val="22E6B7"/>
    <a:srgbClr val="052D23"/>
    <a:srgbClr val="95F3DD"/>
    <a:srgbClr val="00BF96"/>
    <a:srgbClr val="F1FDFA"/>
    <a:srgbClr val="13A985"/>
    <a:srgbClr val="C0F8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0" autoAdjust="0"/>
    <p:restoredTop sz="79450" autoAdjust="0"/>
  </p:normalViewPr>
  <p:slideViewPr>
    <p:cSldViewPr snapToGrid="0">
      <p:cViewPr varScale="1">
        <p:scale>
          <a:sx n="66" d="100"/>
          <a:sy n="66" d="100"/>
        </p:scale>
        <p:origin x="1488" y="41"/>
      </p:cViewPr>
      <p:guideLst/>
    </p:cSldViewPr>
  </p:slideViewPr>
  <p:notesTextViewPr>
    <p:cViewPr>
      <p:scale>
        <a:sx n="1" d="1"/>
        <a:sy n="1" d="1"/>
      </p:scale>
      <p:origin x="0" y="0"/>
    </p:cViewPr>
  </p:notesTextViewPr>
  <p:sorterViewPr>
    <p:cViewPr varScale="1">
      <p:scale>
        <a:sx n="1" d="1"/>
        <a:sy n="1" d="1"/>
      </p:scale>
      <p:origin x="0" y="-53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3.xlsx"/></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Macro-Enabled_Worksheet.xlsm"/><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Column1</c:v>
                </c:pt>
              </c:strCache>
            </c:strRef>
          </c:tx>
          <c:spPr>
            <a:solidFill>
              <a:srgbClr val="0D755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Sheet1!$B$2:$B$4</c:f>
              <c:numCache>
                <c:formatCode>General</c:formatCode>
                <c:ptCount val="3"/>
                <c:pt idx="0">
                  <c:v>16.8</c:v>
                </c:pt>
                <c:pt idx="1">
                  <c:v>18</c:v>
                </c:pt>
                <c:pt idx="2">
                  <c:v>26.7</c:v>
                </c:pt>
              </c:numCache>
            </c:numRef>
          </c:val>
          <c:extLst>
            <c:ext xmlns:c16="http://schemas.microsoft.com/office/drawing/2014/chart" uri="{C3380CC4-5D6E-409C-BE32-E72D297353CC}">
              <c16:uniqueId val="{00000000-AF64-48E9-8EAE-E20817A7A12D}"/>
            </c:ext>
          </c:extLst>
        </c:ser>
        <c:dLbls>
          <c:showLegendKey val="0"/>
          <c:showVal val="1"/>
          <c:showCatName val="0"/>
          <c:showSerName val="0"/>
          <c:showPercent val="0"/>
          <c:showBubbleSize val="0"/>
        </c:dLbls>
        <c:gapWidth val="80"/>
        <c:overlap val="25"/>
        <c:axId val="-2039241320"/>
        <c:axId val="-2039309144"/>
      </c:barChart>
      <c:catAx>
        <c:axId val="-2039241320"/>
        <c:scaling>
          <c:orientation val="minMax"/>
        </c:scaling>
        <c:delete val="0"/>
        <c:axPos val="b"/>
        <c:numFmt formatCode="General" sourceLinked="1"/>
        <c:majorTickMark val="out"/>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lang="en-US" sz="1600" b="1" i="0" u="none" strike="noStrike" kern="1200" cap="none" spc="20" normalizeH="0" baseline="0">
                <a:solidFill>
                  <a:schemeClr val="tx1">
                    <a:lumMod val="85000"/>
                    <a:lumOff val="15000"/>
                  </a:schemeClr>
                </a:solidFill>
                <a:latin typeface="Arial Narrow" panose="020B0606020202030204" pitchFamily="34" charset="0"/>
                <a:ea typeface="+mn-ea"/>
                <a:cs typeface="+mn-cs"/>
              </a:defRPr>
            </a:pPr>
            <a:endParaRPr lang="en-US"/>
          </a:p>
        </c:txPr>
        <c:crossAx val="-2039309144"/>
        <c:crosses val="autoZero"/>
        <c:auto val="1"/>
        <c:lblAlgn val="ctr"/>
        <c:lblOffset val="100"/>
        <c:noMultiLvlLbl val="0"/>
      </c:catAx>
      <c:valAx>
        <c:axId val="-2039309144"/>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lang="en-US" sz="1400" b="1" i="0" u="none" strike="noStrike" kern="1200" spc="20" baseline="0">
                <a:solidFill>
                  <a:schemeClr val="tx1">
                    <a:lumMod val="85000"/>
                    <a:lumOff val="15000"/>
                  </a:schemeClr>
                </a:solidFill>
                <a:latin typeface="Arial Narrow" panose="020B0606020202030204" pitchFamily="34" charset="0"/>
                <a:ea typeface="+mn-ea"/>
                <a:cs typeface="+mn-cs"/>
              </a:defRPr>
            </a:pPr>
            <a:endParaRPr lang="en-US"/>
          </a:p>
        </c:txPr>
        <c:crossAx val="-2039241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MACE</c:v>
                </c:pt>
              </c:strCache>
            </c:strRef>
          </c:tx>
          <c:spPr>
            <a:solidFill>
              <a:srgbClr val="0D755A"/>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Sheet1!$B$2:$B$4</c:f>
              <c:numCache>
                <c:formatCode>General</c:formatCode>
                <c:ptCount val="3"/>
                <c:pt idx="0">
                  <c:v>6.5</c:v>
                </c:pt>
                <c:pt idx="1">
                  <c:v>5.6</c:v>
                </c:pt>
                <c:pt idx="2">
                  <c:v>6</c:v>
                </c:pt>
              </c:numCache>
            </c:numRef>
          </c:val>
          <c:extLst>
            <c:ext xmlns:c16="http://schemas.microsoft.com/office/drawing/2014/chart" uri="{C3380CC4-5D6E-409C-BE32-E72D297353CC}">
              <c16:uniqueId val="{00000000-AF57-4A2E-81CB-76BA738A4B6C}"/>
            </c:ext>
          </c:extLst>
        </c:ser>
        <c:ser>
          <c:idx val="1"/>
          <c:order val="1"/>
          <c:tx>
            <c:strRef>
              <c:f>Sheet1!$C$1</c:f>
              <c:strCache>
                <c:ptCount val="1"/>
                <c:pt idx="0">
                  <c:v>Death from CV Causes</c:v>
                </c:pt>
              </c:strCache>
            </c:strRef>
          </c:tx>
          <c:spPr>
            <a:solidFill>
              <a:srgbClr val="13A98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Sheet1!$C$2:$C$4</c:f>
              <c:numCache>
                <c:formatCode>General</c:formatCode>
                <c:ptCount val="3"/>
                <c:pt idx="0">
                  <c:v>2.4</c:v>
                </c:pt>
                <c:pt idx="1">
                  <c:v>2.2000000000000002</c:v>
                </c:pt>
                <c:pt idx="2">
                  <c:v>1.9</c:v>
                </c:pt>
              </c:numCache>
            </c:numRef>
          </c:val>
          <c:extLst>
            <c:ext xmlns:c16="http://schemas.microsoft.com/office/drawing/2014/chart" uri="{C3380CC4-5D6E-409C-BE32-E72D297353CC}">
              <c16:uniqueId val="{00000001-AF57-4A2E-81CB-76BA738A4B6C}"/>
            </c:ext>
          </c:extLst>
        </c:ser>
        <c:ser>
          <c:idx val="2"/>
          <c:order val="2"/>
          <c:tx>
            <c:strRef>
              <c:f>Sheet1!$D$1</c:f>
              <c:strCache>
                <c:ptCount val="1"/>
                <c:pt idx="0">
                  <c:v>MI</c:v>
                </c:pt>
              </c:strCache>
            </c:strRef>
          </c:tx>
          <c:spPr>
            <a:solidFill>
              <a:srgbClr val="22E6B7"/>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Sheet1!$D$2:$D$4</c:f>
              <c:numCache>
                <c:formatCode>General</c:formatCode>
                <c:ptCount val="3"/>
                <c:pt idx="0">
                  <c:v>3</c:v>
                </c:pt>
                <c:pt idx="1">
                  <c:v>2.7</c:v>
                </c:pt>
                <c:pt idx="2">
                  <c:v>3.5</c:v>
                </c:pt>
              </c:numCache>
            </c:numRef>
          </c:val>
          <c:extLst>
            <c:ext xmlns:c16="http://schemas.microsoft.com/office/drawing/2014/chart" uri="{C3380CC4-5D6E-409C-BE32-E72D297353CC}">
              <c16:uniqueId val="{00000002-AF57-4A2E-81CB-76BA738A4B6C}"/>
            </c:ext>
          </c:extLst>
        </c:ser>
        <c:ser>
          <c:idx val="3"/>
          <c:order val="3"/>
          <c:tx>
            <c:strRef>
              <c:f>Sheet1!$E$1</c:f>
              <c:strCache>
                <c:ptCount val="1"/>
                <c:pt idx="0">
                  <c:v>Stroke</c:v>
                </c:pt>
              </c:strCache>
            </c:strRef>
          </c:tx>
          <c:spPr>
            <a:solidFill>
              <a:srgbClr val="C0F8EB"/>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Group 1</c:v>
                </c:pt>
                <c:pt idx="1">
                  <c:v>Group 2</c:v>
                </c:pt>
                <c:pt idx="2">
                  <c:v>Group 3</c:v>
                </c:pt>
              </c:strCache>
            </c:strRef>
          </c:cat>
          <c:val>
            <c:numRef>
              <c:f>Sheet1!$E$2:$E$4</c:f>
              <c:numCache>
                <c:formatCode>General</c:formatCode>
                <c:ptCount val="3"/>
                <c:pt idx="0">
                  <c:v>1.3</c:v>
                </c:pt>
                <c:pt idx="1">
                  <c:v>1.5</c:v>
                </c:pt>
                <c:pt idx="2">
                  <c:v>1.2</c:v>
                </c:pt>
              </c:numCache>
            </c:numRef>
          </c:val>
          <c:extLst>
            <c:ext xmlns:c16="http://schemas.microsoft.com/office/drawing/2014/chart" uri="{C3380CC4-5D6E-409C-BE32-E72D297353CC}">
              <c16:uniqueId val="{00000003-AF57-4A2E-81CB-76BA738A4B6C}"/>
            </c:ext>
          </c:extLst>
        </c:ser>
        <c:dLbls>
          <c:showLegendKey val="0"/>
          <c:showVal val="1"/>
          <c:showCatName val="0"/>
          <c:showSerName val="0"/>
          <c:showPercent val="0"/>
          <c:showBubbleSize val="0"/>
        </c:dLbls>
        <c:gapWidth val="444"/>
        <c:overlap val="-90"/>
        <c:axId val="-2024701160"/>
        <c:axId val="-2024697192"/>
      </c:barChart>
      <c:catAx>
        <c:axId val="-2024701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cap="all" spc="120" normalizeH="0" baseline="0">
                <a:solidFill>
                  <a:schemeClr val="tx1">
                    <a:lumMod val="85000"/>
                    <a:lumOff val="15000"/>
                  </a:schemeClr>
                </a:solidFill>
                <a:latin typeface="Arial Narrow" panose="020B0606020202030204" pitchFamily="34" charset="0"/>
                <a:ea typeface="+mn-ea"/>
                <a:cs typeface="+mn-cs"/>
              </a:defRPr>
            </a:pPr>
            <a:endParaRPr lang="en-US"/>
          </a:p>
        </c:txPr>
        <c:crossAx val="-2024697192"/>
        <c:crosses val="autoZero"/>
        <c:auto val="1"/>
        <c:lblAlgn val="ctr"/>
        <c:lblOffset val="100"/>
        <c:noMultiLvlLbl val="0"/>
      </c:catAx>
      <c:valAx>
        <c:axId val="-2024697192"/>
        <c:scaling>
          <c:orientation val="minMax"/>
        </c:scaling>
        <c:delete val="0"/>
        <c:axPos val="l"/>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en-US" sz="1600" b="1"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crossAx val="-20247011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600" b="0" i="0" u="none" strike="noStrike" kern="1200" baseline="0">
              <a:solidFill>
                <a:schemeClr val="tx1">
                  <a:lumMod val="85000"/>
                  <a:lumOff val="15000"/>
                </a:schemeClr>
              </a:solidFill>
              <a:latin typeface="Arial Narrow" panose="020B060602020203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Agency FB" panose="020B0503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773480662983401"/>
          <c:y val="8.8495575221241907E-2"/>
          <c:w val="0.87292817679560097"/>
          <c:h val="0.81858407079646001"/>
        </c:manualLayout>
      </c:layout>
      <c:barChart>
        <c:barDir val="col"/>
        <c:grouping val="clustered"/>
        <c:varyColors val="0"/>
        <c:ser>
          <c:idx val="2"/>
          <c:order val="0"/>
          <c:tx>
            <c:strRef>
              <c:f>Sheet1!$A$4</c:f>
              <c:strCache>
                <c:ptCount val="1"/>
              </c:strCache>
            </c:strRef>
          </c:tx>
          <c:spPr>
            <a:solidFill>
              <a:srgbClr val="FFF58C"/>
            </a:solidFill>
            <a:ln w="11480">
              <a:solidFill>
                <a:srgbClr val="000000"/>
              </a:solidFill>
              <a:prstDash val="solid"/>
            </a:ln>
          </c:spPr>
          <c:invertIfNegative val="0"/>
          <c:cat>
            <c:numRef>
              <c:f>Sheet1!$B$1:$B$1</c:f>
              <c:numCache>
                <c:formatCode>General</c:formatCode>
                <c:ptCount val="1"/>
              </c:numCache>
            </c:numRef>
          </c:cat>
          <c:val>
            <c:numRef>
              <c:f>Sheet1!$B$4:$B$4</c:f>
              <c:numCache>
                <c:formatCode>General</c:formatCode>
                <c:ptCount val="1"/>
                <c:pt idx="0">
                  <c:v>0</c:v>
                </c:pt>
              </c:numCache>
            </c:numRef>
          </c:val>
          <c:extLst>
            <c:ext xmlns:c16="http://schemas.microsoft.com/office/drawing/2014/chart" uri="{C3380CC4-5D6E-409C-BE32-E72D297353CC}">
              <c16:uniqueId val="{00000000-48B0-4B41-BA0B-6C5500D32F66}"/>
            </c:ext>
          </c:extLst>
        </c:ser>
        <c:ser>
          <c:idx val="3"/>
          <c:order val="1"/>
          <c:tx>
            <c:strRef>
              <c:f>Sheet1!$A$5</c:f>
              <c:strCache>
                <c:ptCount val="1"/>
              </c:strCache>
            </c:strRef>
          </c:tx>
          <c:spPr>
            <a:solidFill>
              <a:sysClr val="window" lastClr="FFFFFF">
                <a:lumMod val="75000"/>
              </a:sysClr>
            </a:solidFill>
            <a:ln w="22959">
              <a:noFill/>
            </a:ln>
            <a:scene3d>
              <a:camera prst="orthographicFront"/>
              <a:lightRig rig="threePt" dir="t"/>
            </a:scene3d>
            <a:sp3d/>
          </c:spPr>
          <c:invertIfNegative val="0"/>
          <c:cat>
            <c:numRef>
              <c:f>Sheet1!$B$1:$B$1</c:f>
              <c:numCache>
                <c:formatCode>General</c:formatCode>
                <c:ptCount val="1"/>
              </c:numCache>
            </c:numRef>
          </c:cat>
          <c:val>
            <c:numRef>
              <c:f>Sheet1!$B$5:$B$5</c:f>
              <c:numCache>
                <c:formatCode>General</c:formatCode>
                <c:ptCount val="1"/>
                <c:pt idx="0">
                  <c:v>2.8</c:v>
                </c:pt>
              </c:numCache>
            </c:numRef>
          </c:val>
          <c:extLst>
            <c:ext xmlns:c16="http://schemas.microsoft.com/office/drawing/2014/chart" uri="{C3380CC4-5D6E-409C-BE32-E72D297353CC}">
              <c16:uniqueId val="{00000001-48B0-4B41-BA0B-6C5500D32F66}"/>
            </c:ext>
          </c:extLst>
        </c:ser>
        <c:ser>
          <c:idx val="4"/>
          <c:order val="2"/>
          <c:tx>
            <c:strRef>
              <c:f>Sheet1!$A$6</c:f>
              <c:strCache>
                <c:ptCount val="1"/>
              </c:strCache>
            </c:strRef>
          </c:tx>
          <c:spPr>
            <a:solidFill>
              <a:sysClr val="windowText" lastClr="000000">
                <a:lumMod val="50000"/>
                <a:lumOff val="50000"/>
              </a:sysClr>
            </a:solidFill>
            <a:ln w="22959">
              <a:noFill/>
            </a:ln>
            <a:scene3d>
              <a:camera prst="orthographicFront"/>
              <a:lightRig rig="threePt" dir="t"/>
            </a:scene3d>
            <a:sp3d/>
          </c:spPr>
          <c:invertIfNegative val="0"/>
          <c:cat>
            <c:numRef>
              <c:f>Sheet1!$B$1:$B$1</c:f>
              <c:numCache>
                <c:formatCode>General</c:formatCode>
                <c:ptCount val="1"/>
              </c:numCache>
            </c:numRef>
          </c:cat>
          <c:val>
            <c:numRef>
              <c:f>Sheet1!$B$6:$B$6</c:f>
              <c:numCache>
                <c:formatCode>General</c:formatCode>
                <c:ptCount val="1"/>
                <c:pt idx="0">
                  <c:v>4.5999999999999996</c:v>
                </c:pt>
              </c:numCache>
            </c:numRef>
          </c:val>
          <c:extLst>
            <c:ext xmlns:c16="http://schemas.microsoft.com/office/drawing/2014/chart" uri="{C3380CC4-5D6E-409C-BE32-E72D297353CC}">
              <c16:uniqueId val="{00000002-48B0-4B41-BA0B-6C5500D32F66}"/>
            </c:ext>
          </c:extLst>
        </c:ser>
        <c:ser>
          <c:idx val="5"/>
          <c:order val="3"/>
          <c:tx>
            <c:strRef>
              <c:f>Sheet1!$A$7</c:f>
              <c:strCache>
                <c:ptCount val="1"/>
              </c:strCache>
            </c:strRef>
          </c:tx>
          <c:spPr>
            <a:solidFill>
              <a:sysClr val="windowText" lastClr="000000">
                <a:lumMod val="65000"/>
                <a:lumOff val="35000"/>
              </a:sysClr>
            </a:solidFill>
            <a:ln w="22959">
              <a:noFill/>
            </a:ln>
            <a:scene3d>
              <a:camera prst="orthographicFront"/>
              <a:lightRig rig="threePt" dir="t"/>
            </a:scene3d>
            <a:sp3d/>
          </c:spPr>
          <c:invertIfNegative val="0"/>
          <c:cat>
            <c:numRef>
              <c:f>Sheet1!$B$1:$B$1</c:f>
              <c:numCache>
                <c:formatCode>General</c:formatCode>
                <c:ptCount val="1"/>
              </c:numCache>
            </c:numRef>
          </c:cat>
          <c:val>
            <c:numRef>
              <c:f>Sheet1!$B$7:$B$7</c:f>
              <c:numCache>
                <c:formatCode>General</c:formatCode>
                <c:ptCount val="1"/>
                <c:pt idx="0">
                  <c:v>6.3</c:v>
                </c:pt>
              </c:numCache>
            </c:numRef>
          </c:val>
          <c:extLst>
            <c:ext xmlns:c16="http://schemas.microsoft.com/office/drawing/2014/chart" uri="{C3380CC4-5D6E-409C-BE32-E72D297353CC}">
              <c16:uniqueId val="{00000003-48B0-4B41-BA0B-6C5500D32F66}"/>
            </c:ext>
          </c:extLst>
        </c:ser>
        <c:ser>
          <c:idx val="12"/>
          <c:order val="4"/>
          <c:tx>
            <c:strRef>
              <c:f>Sheet1!$A$8</c:f>
              <c:strCache>
                <c:ptCount val="1"/>
              </c:strCache>
            </c:strRef>
          </c:tx>
          <c:spPr>
            <a:solidFill>
              <a:srgbClr val="99CCFF"/>
            </a:solidFill>
            <a:ln w="11480">
              <a:solidFill>
                <a:srgbClr val="000000"/>
              </a:solidFill>
              <a:prstDash val="solid"/>
            </a:ln>
          </c:spPr>
          <c:invertIfNegative val="0"/>
          <c:cat>
            <c:numRef>
              <c:f>Sheet1!$B$1:$B$1</c:f>
              <c:numCache>
                <c:formatCode>General</c:formatCode>
                <c:ptCount val="1"/>
              </c:numCache>
            </c:numRef>
          </c:cat>
          <c:val>
            <c:numRef>
              <c:f>Sheet1!$B$8:$B$8</c:f>
              <c:numCache>
                <c:formatCode>General</c:formatCode>
                <c:ptCount val="1"/>
                <c:pt idx="0">
                  <c:v>0</c:v>
                </c:pt>
              </c:numCache>
            </c:numRef>
          </c:val>
          <c:extLst>
            <c:ext xmlns:c16="http://schemas.microsoft.com/office/drawing/2014/chart" uri="{C3380CC4-5D6E-409C-BE32-E72D297353CC}">
              <c16:uniqueId val="{00000004-48B0-4B41-BA0B-6C5500D32F66}"/>
            </c:ext>
          </c:extLst>
        </c:ser>
        <c:ser>
          <c:idx val="6"/>
          <c:order val="5"/>
          <c:tx>
            <c:strRef>
              <c:f>Sheet1!$A$9</c:f>
              <c:strCache>
                <c:ptCount val="1"/>
              </c:strCache>
            </c:strRef>
          </c:tx>
          <c:spPr>
            <a:solidFill>
              <a:srgbClr val="C0F8EB"/>
            </a:solidFill>
            <a:ln w="22959">
              <a:noFill/>
            </a:ln>
            <a:scene3d>
              <a:camera prst="orthographicFront"/>
              <a:lightRig rig="threePt" dir="t"/>
            </a:scene3d>
            <a:sp3d/>
          </c:spPr>
          <c:invertIfNegative val="0"/>
          <c:cat>
            <c:numRef>
              <c:f>Sheet1!$B$1:$B$1</c:f>
              <c:numCache>
                <c:formatCode>General</c:formatCode>
                <c:ptCount val="1"/>
              </c:numCache>
            </c:numRef>
          </c:cat>
          <c:val>
            <c:numRef>
              <c:f>Sheet1!$B$9:$B$9</c:f>
              <c:numCache>
                <c:formatCode>General</c:formatCode>
                <c:ptCount val="1"/>
                <c:pt idx="0">
                  <c:v>2.2000000000000002</c:v>
                </c:pt>
              </c:numCache>
            </c:numRef>
          </c:val>
          <c:extLst>
            <c:ext xmlns:c16="http://schemas.microsoft.com/office/drawing/2014/chart" uri="{C3380CC4-5D6E-409C-BE32-E72D297353CC}">
              <c16:uniqueId val="{00000005-48B0-4B41-BA0B-6C5500D32F66}"/>
            </c:ext>
          </c:extLst>
        </c:ser>
        <c:ser>
          <c:idx val="7"/>
          <c:order val="6"/>
          <c:tx>
            <c:strRef>
              <c:f>Sheet1!$A$10</c:f>
              <c:strCache>
                <c:ptCount val="1"/>
              </c:strCache>
            </c:strRef>
          </c:tx>
          <c:spPr>
            <a:solidFill>
              <a:srgbClr val="95F3DD"/>
            </a:solidFill>
            <a:ln w="22959">
              <a:noFill/>
            </a:ln>
            <a:scene3d>
              <a:camera prst="orthographicFront"/>
              <a:lightRig rig="threePt" dir="t"/>
            </a:scene3d>
            <a:sp3d/>
          </c:spPr>
          <c:invertIfNegative val="0"/>
          <c:cat>
            <c:numRef>
              <c:f>Sheet1!$B$1:$B$1</c:f>
              <c:numCache>
                <c:formatCode>General</c:formatCode>
                <c:ptCount val="1"/>
              </c:numCache>
            </c:numRef>
          </c:cat>
          <c:val>
            <c:numRef>
              <c:f>Sheet1!$B$10:$B$10</c:f>
              <c:numCache>
                <c:formatCode>General</c:formatCode>
                <c:ptCount val="1"/>
                <c:pt idx="0">
                  <c:v>3.8</c:v>
                </c:pt>
              </c:numCache>
            </c:numRef>
          </c:val>
          <c:extLst>
            <c:ext xmlns:c16="http://schemas.microsoft.com/office/drawing/2014/chart" uri="{C3380CC4-5D6E-409C-BE32-E72D297353CC}">
              <c16:uniqueId val="{00000006-48B0-4B41-BA0B-6C5500D32F66}"/>
            </c:ext>
          </c:extLst>
        </c:ser>
        <c:ser>
          <c:idx val="8"/>
          <c:order val="7"/>
          <c:tx>
            <c:strRef>
              <c:f>Sheet1!$A$11</c:f>
              <c:strCache>
                <c:ptCount val="1"/>
              </c:strCache>
            </c:strRef>
          </c:tx>
          <c:spPr>
            <a:solidFill>
              <a:srgbClr val="22E6B7"/>
            </a:solidFill>
            <a:ln w="22959">
              <a:noFill/>
            </a:ln>
            <a:scene3d>
              <a:camera prst="orthographicFront"/>
              <a:lightRig rig="threePt" dir="t"/>
            </a:scene3d>
            <a:sp3d/>
          </c:spPr>
          <c:invertIfNegative val="0"/>
          <c:cat>
            <c:numRef>
              <c:f>Sheet1!$B$1:$B$1</c:f>
              <c:numCache>
                <c:formatCode>General</c:formatCode>
                <c:ptCount val="1"/>
              </c:numCache>
            </c:numRef>
          </c:cat>
          <c:val>
            <c:numRef>
              <c:f>Sheet1!$B$11:$B$11</c:f>
              <c:numCache>
                <c:formatCode>General</c:formatCode>
                <c:ptCount val="1"/>
                <c:pt idx="0">
                  <c:v>5.4</c:v>
                </c:pt>
              </c:numCache>
            </c:numRef>
          </c:val>
          <c:extLst>
            <c:ext xmlns:c16="http://schemas.microsoft.com/office/drawing/2014/chart" uri="{C3380CC4-5D6E-409C-BE32-E72D297353CC}">
              <c16:uniqueId val="{00000007-48B0-4B41-BA0B-6C5500D32F66}"/>
            </c:ext>
          </c:extLst>
        </c:ser>
        <c:ser>
          <c:idx val="13"/>
          <c:order val="8"/>
          <c:tx>
            <c:strRef>
              <c:f>Sheet1!$A$12</c:f>
              <c:strCache>
                <c:ptCount val="1"/>
              </c:strCache>
            </c:strRef>
          </c:tx>
          <c:spPr>
            <a:solidFill>
              <a:srgbClr val="FF99CC"/>
            </a:solidFill>
            <a:ln w="11480">
              <a:solidFill>
                <a:srgbClr val="000000"/>
              </a:solidFill>
              <a:prstDash val="solid"/>
            </a:ln>
          </c:spPr>
          <c:invertIfNegative val="0"/>
          <c:cat>
            <c:numRef>
              <c:f>Sheet1!$B$1:$B$1</c:f>
              <c:numCache>
                <c:formatCode>General</c:formatCode>
                <c:ptCount val="1"/>
              </c:numCache>
            </c:numRef>
          </c:cat>
          <c:val>
            <c:numRef>
              <c:f>Sheet1!$B$12:$B$12</c:f>
              <c:numCache>
                <c:formatCode>General</c:formatCode>
                <c:ptCount val="1"/>
                <c:pt idx="0">
                  <c:v>0</c:v>
                </c:pt>
              </c:numCache>
            </c:numRef>
          </c:val>
          <c:extLst>
            <c:ext xmlns:c16="http://schemas.microsoft.com/office/drawing/2014/chart" uri="{C3380CC4-5D6E-409C-BE32-E72D297353CC}">
              <c16:uniqueId val="{00000008-48B0-4B41-BA0B-6C5500D32F66}"/>
            </c:ext>
          </c:extLst>
        </c:ser>
        <c:ser>
          <c:idx val="9"/>
          <c:order val="9"/>
          <c:tx>
            <c:strRef>
              <c:f>Sheet1!$A$13</c:f>
              <c:strCache>
                <c:ptCount val="1"/>
              </c:strCache>
            </c:strRef>
          </c:tx>
          <c:spPr>
            <a:solidFill>
              <a:srgbClr val="5B9BD5">
                <a:lumMod val="40000"/>
                <a:lumOff val="60000"/>
              </a:srgbClr>
            </a:solidFill>
            <a:ln w="22959">
              <a:noFill/>
            </a:ln>
            <a:scene3d>
              <a:camera prst="orthographicFront"/>
              <a:lightRig rig="threePt" dir="t"/>
            </a:scene3d>
            <a:sp3d/>
          </c:spPr>
          <c:invertIfNegative val="0"/>
          <c:dPt>
            <c:idx val="0"/>
            <c:invertIfNegative val="0"/>
            <c:bubble3D val="0"/>
            <c:spPr>
              <a:solidFill>
                <a:srgbClr val="13A985"/>
              </a:solidFill>
              <a:ln w="22959">
                <a:noFill/>
              </a:ln>
              <a:scene3d>
                <a:camera prst="orthographicFront"/>
                <a:lightRig rig="threePt" dir="t"/>
              </a:scene3d>
              <a:sp3d/>
            </c:spPr>
            <c:extLst>
              <c:ext xmlns:c16="http://schemas.microsoft.com/office/drawing/2014/chart" uri="{C3380CC4-5D6E-409C-BE32-E72D297353CC}">
                <c16:uniqueId val="{0000000C-48B0-4B41-BA0B-6C5500D32F66}"/>
              </c:ext>
            </c:extLst>
          </c:dPt>
          <c:cat>
            <c:numRef>
              <c:f>Sheet1!$B$1:$B$1</c:f>
              <c:numCache>
                <c:formatCode>General</c:formatCode>
                <c:ptCount val="1"/>
              </c:numCache>
            </c:numRef>
          </c:cat>
          <c:val>
            <c:numRef>
              <c:f>Sheet1!$B$13:$B$13</c:f>
              <c:numCache>
                <c:formatCode>General</c:formatCode>
                <c:ptCount val="1"/>
                <c:pt idx="0">
                  <c:v>2.6</c:v>
                </c:pt>
              </c:numCache>
            </c:numRef>
          </c:val>
          <c:extLst>
            <c:ext xmlns:c16="http://schemas.microsoft.com/office/drawing/2014/chart" uri="{C3380CC4-5D6E-409C-BE32-E72D297353CC}">
              <c16:uniqueId val="{00000009-48B0-4B41-BA0B-6C5500D32F66}"/>
            </c:ext>
          </c:extLst>
        </c:ser>
        <c:ser>
          <c:idx val="10"/>
          <c:order val="10"/>
          <c:tx>
            <c:strRef>
              <c:f>Sheet1!$A$14</c:f>
              <c:strCache>
                <c:ptCount val="1"/>
              </c:strCache>
            </c:strRef>
          </c:tx>
          <c:spPr>
            <a:solidFill>
              <a:srgbClr val="00BF96"/>
            </a:solidFill>
            <a:ln w="22959">
              <a:noFill/>
            </a:ln>
            <a:scene3d>
              <a:camera prst="orthographicFront"/>
              <a:lightRig rig="threePt" dir="t"/>
            </a:scene3d>
            <a:sp3d/>
          </c:spPr>
          <c:invertIfNegative val="0"/>
          <c:cat>
            <c:numRef>
              <c:f>Sheet1!$B$1:$B$1</c:f>
              <c:numCache>
                <c:formatCode>General</c:formatCode>
                <c:ptCount val="1"/>
              </c:numCache>
            </c:numRef>
          </c:cat>
          <c:val>
            <c:numRef>
              <c:f>Sheet1!$B$14:$B$14</c:f>
              <c:numCache>
                <c:formatCode>General</c:formatCode>
                <c:ptCount val="1"/>
                <c:pt idx="0">
                  <c:v>4.3</c:v>
                </c:pt>
              </c:numCache>
            </c:numRef>
          </c:val>
          <c:extLst>
            <c:ext xmlns:c16="http://schemas.microsoft.com/office/drawing/2014/chart" uri="{C3380CC4-5D6E-409C-BE32-E72D297353CC}">
              <c16:uniqueId val="{0000000A-48B0-4B41-BA0B-6C5500D32F66}"/>
            </c:ext>
          </c:extLst>
        </c:ser>
        <c:ser>
          <c:idx val="11"/>
          <c:order val="11"/>
          <c:tx>
            <c:strRef>
              <c:f>Sheet1!$A$15</c:f>
              <c:strCache>
                <c:ptCount val="1"/>
              </c:strCache>
            </c:strRef>
          </c:tx>
          <c:spPr>
            <a:solidFill>
              <a:srgbClr val="0D755A"/>
            </a:solidFill>
            <a:ln w="22959">
              <a:noFill/>
            </a:ln>
            <a:scene3d>
              <a:camera prst="orthographicFront"/>
              <a:lightRig rig="threePt" dir="t"/>
            </a:scene3d>
            <a:sp3d/>
          </c:spPr>
          <c:invertIfNegative val="0"/>
          <c:cat>
            <c:numRef>
              <c:f>Sheet1!$B$1:$B$1</c:f>
              <c:numCache>
                <c:formatCode>General</c:formatCode>
                <c:ptCount val="1"/>
              </c:numCache>
            </c:numRef>
          </c:cat>
          <c:val>
            <c:numRef>
              <c:f>Sheet1!$B$15:$B$15</c:f>
              <c:numCache>
                <c:formatCode>General</c:formatCode>
                <c:ptCount val="1"/>
                <c:pt idx="0">
                  <c:v>5.5</c:v>
                </c:pt>
              </c:numCache>
            </c:numRef>
          </c:val>
          <c:extLst>
            <c:ext xmlns:c16="http://schemas.microsoft.com/office/drawing/2014/chart" uri="{C3380CC4-5D6E-409C-BE32-E72D297353CC}">
              <c16:uniqueId val="{0000000B-48B0-4B41-BA0B-6C5500D32F66}"/>
            </c:ext>
          </c:extLst>
        </c:ser>
        <c:dLbls>
          <c:showLegendKey val="0"/>
          <c:showVal val="0"/>
          <c:showCatName val="0"/>
          <c:showSerName val="0"/>
          <c:showPercent val="0"/>
          <c:showBubbleSize val="0"/>
        </c:dLbls>
        <c:gapWidth val="150"/>
        <c:axId val="-1993121736"/>
        <c:axId val="-2028128152"/>
      </c:barChart>
      <c:catAx>
        <c:axId val="-1993121736"/>
        <c:scaling>
          <c:orientation val="minMax"/>
        </c:scaling>
        <c:delete val="0"/>
        <c:axPos val="b"/>
        <c:numFmt formatCode="General" sourceLinked="1"/>
        <c:majorTickMark val="out"/>
        <c:minorTickMark val="none"/>
        <c:tickLblPos val="nextTo"/>
        <c:spPr>
          <a:ln w="9525">
            <a:solidFill>
              <a:schemeClr val="tx1">
                <a:lumMod val="85000"/>
                <a:lumOff val="15000"/>
              </a:schemeClr>
            </a:solidFill>
            <a:prstDash val="solid"/>
          </a:ln>
        </c:spPr>
        <c:txPr>
          <a:bodyPr rot="0" vert="horz"/>
          <a:lstStyle/>
          <a:p>
            <a:pPr>
              <a:defRPr lang="en-CA" sz="1175" b="1" i="0" u="none" strike="noStrike" baseline="0">
                <a:solidFill>
                  <a:srgbClr val="000000"/>
                </a:solidFill>
                <a:latin typeface="Times New Roman"/>
                <a:ea typeface="Times New Roman"/>
                <a:cs typeface="Times New Roman"/>
              </a:defRPr>
            </a:pPr>
            <a:endParaRPr lang="en-US"/>
          </a:p>
        </c:txPr>
        <c:crossAx val="-2028128152"/>
        <c:crosses val="autoZero"/>
        <c:auto val="1"/>
        <c:lblAlgn val="ctr"/>
        <c:lblOffset val="100"/>
        <c:tickLblSkip val="1"/>
        <c:tickMarkSkip val="1"/>
        <c:noMultiLvlLbl val="0"/>
      </c:catAx>
      <c:valAx>
        <c:axId val="-2028128152"/>
        <c:scaling>
          <c:orientation val="minMax"/>
          <c:max val="8"/>
        </c:scaling>
        <c:delete val="0"/>
        <c:axPos val="l"/>
        <c:numFmt formatCode="0.0" sourceLinked="0"/>
        <c:majorTickMark val="out"/>
        <c:minorTickMark val="none"/>
        <c:tickLblPos val="nextTo"/>
        <c:spPr>
          <a:ln w="9525">
            <a:solidFill>
              <a:schemeClr val="tx1">
                <a:lumMod val="85000"/>
                <a:lumOff val="15000"/>
              </a:schemeClr>
            </a:solidFill>
            <a:prstDash val="solid"/>
          </a:ln>
        </c:spPr>
        <c:txPr>
          <a:bodyPr rot="0" vert="horz"/>
          <a:lstStyle/>
          <a:p>
            <a:pPr>
              <a:defRPr lang="en-CA" sz="1600" b="1" i="0" u="none" strike="noStrike" baseline="0">
                <a:solidFill>
                  <a:schemeClr val="tx1">
                    <a:lumMod val="85000"/>
                    <a:lumOff val="15000"/>
                  </a:schemeClr>
                </a:solidFill>
                <a:latin typeface="Arial Narrow" panose="020B0606020202030204" pitchFamily="34" charset="0"/>
                <a:ea typeface="Arial"/>
                <a:cs typeface="Arial"/>
              </a:defRPr>
            </a:pPr>
            <a:endParaRPr lang="en-US"/>
          </a:p>
        </c:txPr>
        <c:crossAx val="-1993121736"/>
        <c:crosses val="autoZero"/>
        <c:crossBetween val="between"/>
        <c:majorUnit val="2"/>
      </c:valAx>
      <c:spPr>
        <a:noFill/>
        <a:ln w="22959">
          <a:noFill/>
        </a:ln>
      </c:spPr>
    </c:plotArea>
    <c:plotVisOnly val="1"/>
    <c:dispBlanksAs val="gap"/>
    <c:showDLblsOverMax val="0"/>
  </c:chart>
  <c:spPr>
    <a:noFill/>
    <a:ln>
      <a:noFill/>
    </a:ln>
  </c:spPr>
  <c:txPr>
    <a:bodyPr/>
    <a:lstStyle/>
    <a:p>
      <a:pPr>
        <a:defRPr sz="1175" b="1"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360"/>
        <c:holeSize val="50"/>
      </c:doughnutChart>
    </c:plotArea>
    <c:plotVisOnly val="1"/>
    <c:dispBlanksAs val="gap"/>
    <c:showDLblsOverMax val="0"/>
  </c:chart>
  <c:spPr>
    <a:effectLst/>
  </c:spPr>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endParaRPr lang="en-US" sz="1200" b="1" dirty="0"/>
          </a:p>
          <a:p>
            <a:pPr marL="171450" indent="-171450">
              <a:buFont typeface="Arial"/>
              <a:buChar char="•"/>
            </a:pPr>
            <a:r>
              <a:rPr lang="en-US" sz="1200" dirty="0"/>
              <a:t>The current threshold risk warranting</a:t>
            </a:r>
            <a:r>
              <a:rPr lang="en-US" sz="1200" baseline="0" dirty="0"/>
              <a:t> long-term OAC therapy in AF in Canada is set at about 1.5%/yr.</a:t>
            </a:r>
          </a:p>
          <a:p>
            <a:pPr marL="171450" indent="-171450">
              <a:buFont typeface="Arial"/>
              <a:buChar char="•"/>
            </a:pPr>
            <a:r>
              <a:rPr lang="en-US" sz="1200" baseline="0" dirty="0"/>
              <a:t>The “CCS Algorithm” is a simple way of identifying AF patients whose risk is below that threshold (i.e. age ≤ 64 and CHADS</a:t>
            </a:r>
            <a:r>
              <a:rPr lang="en-US" sz="1200" baseline="-25000" dirty="0"/>
              <a:t>2</a:t>
            </a:r>
            <a:r>
              <a:rPr lang="en-US" sz="1200" baseline="0" dirty="0"/>
              <a:t> = 0) </a:t>
            </a:r>
          </a:p>
          <a:p>
            <a:pPr marL="171450" indent="-171450">
              <a:buFont typeface="Arial"/>
              <a:buChar char="•"/>
            </a:pPr>
            <a:r>
              <a:rPr lang="en-US" sz="1200" baseline="0" dirty="0"/>
              <a:t>Low embolic stroke / SE risk AF patients require no OAC therapy but may need low dose ASA to prevent ischemic complications (i.e. MI or ischemic stroke) if they have vascular disease (i.e. CAD, PAD, </a:t>
            </a:r>
            <a:r>
              <a:rPr lang="en-US" sz="1200" baseline="0" dirty="0" err="1"/>
              <a:t>aortopathy</a:t>
            </a:r>
            <a:r>
              <a:rPr lang="en-US" sz="1200" baseline="0" dirty="0"/>
              <a:t> or carotid atherosclerosis).</a:t>
            </a:r>
          </a:p>
          <a:p>
            <a:pPr marL="171450" indent="-171450">
              <a:buFont typeface="Arial"/>
              <a:buChar char="•"/>
            </a:pPr>
            <a:r>
              <a:rPr lang="en-US" sz="1200" baseline="0" dirty="0"/>
              <a:t>Unlike in Europe and the US where the CHADSVASC score is used to determine long-term OAC eligibility in AF, the CCS Canadian AF Guidelines have </a:t>
            </a:r>
            <a:r>
              <a:rPr lang="en-US" sz="1200" u="sng" baseline="0" dirty="0"/>
              <a:t>not</a:t>
            </a:r>
            <a:r>
              <a:rPr lang="en-US" sz="1200" u="none" baseline="0" dirty="0"/>
              <a:t> </a:t>
            </a:r>
            <a:r>
              <a:rPr lang="en-US" sz="1200" baseline="0" dirty="0"/>
              <a:t>accepted vascular disease alone as an indication for OAC in AF. It is felt that vascular disease alone in younger patients aged &lt; 65 does not carry a stroke/SE risk of &gt;1.5%/</a:t>
            </a:r>
            <a:r>
              <a:rPr lang="en-US" sz="1200" baseline="0" dirty="0" err="1"/>
              <a:t>yr</a:t>
            </a:r>
            <a:r>
              <a:rPr lang="en-US" sz="1200" baseline="0" dirty="0"/>
              <a:t> and that such patients benefit more from long-term ASA use to prevent ischemic complications.</a:t>
            </a:r>
            <a:endParaRPr lang="en-US" sz="1200"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484ADC-84FC-43B8-A445-2E41640284B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71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lvl="0" algn="l" defTabSz="914400">
              <a:defRPr/>
            </a:pPr>
            <a:r>
              <a:rPr lang="en-CA" sz="1200" b="1" dirty="0">
                <a:solidFill>
                  <a:prstClr val="black"/>
                </a:solidFill>
                <a:latin typeface="Arial Narrow" panose="020B0606020202030204" pitchFamily="34" charset="0"/>
                <a:cs typeface="Candara"/>
              </a:rPr>
              <a:t>Values and Preferences: </a:t>
            </a:r>
          </a:p>
          <a:p>
            <a:pPr lvl="0" algn="l" defTabSz="914400">
              <a:defRPr/>
            </a:pPr>
            <a:r>
              <a:rPr lang="en-CA" dirty="0"/>
              <a:t>For patients with AF and stable coronary or arterial vascular disease, the CCS AF Guidelines Committee believed that routine use of combination therapy (an OAC with a single antiplatelet agent) was not justified because of the increased risk of bleeding without a significant reduction in ischemic coronary and cerebrovascular thrombotic events.</a:t>
            </a:r>
          </a:p>
        </p:txBody>
      </p:sp>
    </p:spTree>
    <p:extLst>
      <p:ext uri="{BB962C8B-B14F-4D97-AF65-F5344CB8AC3E}">
        <p14:creationId xmlns:p14="http://schemas.microsoft.com/office/powerpoint/2010/main" val="254760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648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r>
              <a:rPr lang="en-CA" b="1" dirty="0"/>
              <a:t>Correct Answer: 5. As long as the interventional cardiologist dictates</a:t>
            </a:r>
          </a:p>
          <a:p>
            <a:endParaRPr lang="en-CA" dirty="0"/>
          </a:p>
          <a:p>
            <a:pPr marL="171450" indent="-171450">
              <a:buFont typeface="Arial"/>
              <a:buChar char="•"/>
            </a:pPr>
            <a:r>
              <a:rPr lang="en-US" dirty="0"/>
              <a:t>The purpose of adding</a:t>
            </a:r>
            <a:r>
              <a:rPr lang="en-US" baseline="0" dirty="0"/>
              <a:t> a P2Y12 antiplatelet agent such as clopidogrel +/- ASA to a DOAC following PCI with stent implantation is to reduce the risk of stent thrombosis while the metal struts of the stent are covered by vascular endothelial cells thus eliminating blood-metal contact.</a:t>
            </a:r>
          </a:p>
          <a:p>
            <a:pPr marL="171450" indent="-171450">
              <a:buFont typeface="Arial"/>
              <a:buChar char="•"/>
            </a:pPr>
            <a:r>
              <a:rPr lang="en-US" baseline="0" dirty="0"/>
              <a:t>The length of time needed for complete </a:t>
            </a:r>
            <a:r>
              <a:rPr lang="en-US" baseline="0" dirty="0" err="1"/>
              <a:t>endothelialisation</a:t>
            </a:r>
            <a:r>
              <a:rPr lang="en-US" baseline="0" dirty="0"/>
              <a:t> of the stent will vary with stent type (newer generation drug eluting stents require less time, bare metal stents require least time but are seldom used these days…) as well as procedural factors (number of stents deployed, number of centimeters of coronary artery stented, effectiveness of strut apposition to the vessel wall, left main or complex bifurcation stents </a:t>
            </a:r>
            <a:r>
              <a:rPr lang="en-US" baseline="0" dirty="0" err="1"/>
              <a:t>etc</a:t>
            </a:r>
            <a:r>
              <a:rPr lang="en-US" baseline="0" dirty="0"/>
              <a:t> </a:t>
            </a:r>
            <a:r>
              <a:rPr lang="en-US" baseline="0" dirty="0" err="1"/>
              <a:t>etc</a:t>
            </a:r>
            <a:r>
              <a:rPr lang="en-US" baseline="0" dirty="0"/>
              <a:t>).</a:t>
            </a:r>
          </a:p>
          <a:p>
            <a:pPr marL="171450" indent="-171450">
              <a:buFont typeface="Arial"/>
              <a:buChar char="•"/>
            </a:pPr>
            <a:r>
              <a:rPr lang="en-US" baseline="0" dirty="0"/>
              <a:t>Accordingly, the specific recommendations of the interventional cardiologist should be carefully followed in each case in order to optimize the duration of dual pathway therapy and minimize both the risk of stent thrombosis as well as bleeding complications.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357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r>
              <a:rPr lang="en-CA" b="1" dirty="0"/>
              <a:t>This is a slide with animation revealing column two and the approach to the high-risk PCI patient (defined under 1. below.</a:t>
            </a:r>
          </a:p>
          <a:p>
            <a:r>
              <a:rPr lang="en-CA" b="1" dirty="0"/>
              <a:t>The PCP would not need to know the details here, only to follow the interventional cardiologist's specific recommendation.</a:t>
            </a:r>
          </a:p>
          <a:p>
            <a:endParaRPr lang="en-CA" b="1" dirty="0"/>
          </a:p>
          <a:p>
            <a:r>
              <a:rPr lang="en-US" sz="1200" b="0" i="0" kern="1200" dirty="0">
                <a:solidFill>
                  <a:schemeClr val="tx1"/>
                </a:solidFill>
                <a:effectLst/>
                <a:latin typeface="+mn-lt"/>
                <a:ea typeface="+mn-ea"/>
                <a:cs typeface="+mn-cs"/>
              </a:rPr>
              <a:t>Management of antithrombotic therapy in patients with atrial fibrillation (AF) and coronary artery disease (CAD)/peripheral artery disease (PAD). ACS, acute coronary syndrome; ASA, acetylsalicylic acid; BID, twice per day; BMS, bare metal stent; BVS, bioabsorbable vascular scaffold; CCS, Canadian Cardiovascular Society; CHADS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ongestive Heart Failure, </a:t>
            </a:r>
            <a:r>
              <a:rPr lang="en-US" sz="1200" b="1"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ypertension,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ge,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iabetes, </a:t>
            </a:r>
            <a:r>
              <a:rPr lang="en-US" sz="1200" b="1" i="0"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troke/Transient Ischemic Attack; </a:t>
            </a:r>
            <a:r>
              <a:rPr lang="en-US" sz="1200" b="0" i="0" kern="1200" dirty="0" err="1">
                <a:solidFill>
                  <a:schemeClr val="tx1"/>
                </a:solidFill>
                <a:effectLst/>
                <a:latin typeface="+mn-lt"/>
                <a:ea typeface="+mn-ea"/>
                <a:cs typeface="+mn-cs"/>
              </a:rPr>
              <a:t>CrCl</a:t>
            </a:r>
            <a:r>
              <a:rPr lang="en-US" sz="1200" b="0" i="0" kern="1200" dirty="0">
                <a:solidFill>
                  <a:schemeClr val="tx1"/>
                </a:solidFill>
                <a:effectLst/>
                <a:latin typeface="+mn-lt"/>
                <a:ea typeface="+mn-ea"/>
                <a:cs typeface="+mn-cs"/>
              </a:rPr>
              <a:t>, creatinine clearance; CV, cardiovascular; DES, drug-eluting stent; eGFR, estimated glomerular filtration rate; INR, international normalized ratio; DOAC, non-vitamin K antagonist oral anticoagulant; OAC, oral anticoagulant; PCI, percutaneous coronary intervention; PO, orally.</a:t>
            </a:r>
            <a:endParaRPr lang="en-CA" b="1" dirty="0"/>
          </a:p>
          <a:p>
            <a:endParaRPr lang="en-CA" b="1" dirty="0"/>
          </a:p>
          <a:p>
            <a:pPr marL="228600" indent="-228600">
              <a:buAutoNum type="arabicPeriod"/>
            </a:pPr>
            <a:r>
              <a:rPr lang="en-CA" dirty="0"/>
              <a:t>A PCI is considered high-risk based on clinical and angiographic features such as: diabetes mellitus, current smoker, chronic renal dysfunction (eGFR &lt; 60 mL/min), prior ACS, prior stent thrombosis, multi-vessel disease, multiple stents implanted, complex bifurcation lesion, total stent length &gt; 60 mm, chronic total occlusion intervention, or bioabsorbable vascular scaffold (BVS) implantation.</a:t>
            </a:r>
          </a:p>
          <a:p>
            <a:pPr marL="228600" indent="-228600">
              <a:buAutoNum type="arabicPeriod"/>
            </a:pPr>
            <a:r>
              <a:rPr lang="en-CA" dirty="0"/>
              <a:t>Regimens evaluated in this context include: warfarin daily, rivaroxaban 15 mg PO daily (10 mg in patients with </a:t>
            </a:r>
            <a:r>
              <a:rPr lang="en-CA" dirty="0" err="1"/>
              <a:t>CrCl</a:t>
            </a:r>
            <a:r>
              <a:rPr lang="en-CA" dirty="0"/>
              <a:t> 30-50 mL/min), dabigatran 110 mg or 150 mg PO BID. A DOAC is preferred over warfarin, however if warfarin is to be used the lower end of the recommended INR target range is preferred. All patients should receive a loading dose of ASA 160 mg at the time of PCI (if previously ASA naïve).</a:t>
            </a:r>
          </a:p>
          <a:p>
            <a:pPr marL="228600" indent="-228600">
              <a:buAutoNum type="arabicPeriod"/>
            </a:pPr>
            <a:r>
              <a:rPr lang="en-CA" dirty="0"/>
              <a:t>Regimens evaluated in this context include: warfarin daily, or rivaroxaban 2.5 mg PO BID. A DOAC is preferred over warfarin, however if warfarin is to be used the recommended INR target is 2.0-2.5. All patients should receive a loading dose of ASA 160 mg at the time of PCI (if previously ASA naïve). Thereafter, ASA may be discontinued as early as the day following PCI or it can be continued longer term (e.g. 1 to 6 months after PCI).  The timing of when to discontinue ASA will depend on the individual patient’s ischemic and bleeding risk. </a:t>
            </a:r>
          </a:p>
          <a:p>
            <a:pPr marL="228600" indent="-228600">
              <a:buAutoNum type="arabicPeriod"/>
            </a:pPr>
            <a:r>
              <a:rPr lang="en-CA" dirty="0"/>
              <a:t>The dose of OAC beyond year after PCI should be the standard stroke prevention dose. Single antiplatelet therapy with ASA or clopidogrel may be added to OAC if high-risk clinical or angiographic features or ischemic events and low risk of bleeding </a:t>
            </a:r>
          </a:p>
          <a:p>
            <a:endParaRPr lang="en-CA" dirty="0"/>
          </a:p>
        </p:txBody>
      </p:sp>
    </p:spTree>
    <p:extLst>
      <p:ext uri="{BB962C8B-B14F-4D97-AF65-F5344CB8AC3E}">
        <p14:creationId xmlns:p14="http://schemas.microsoft.com/office/powerpoint/2010/main" val="798225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752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1" dirty="0"/>
              <a:t>Speaker Notes: </a:t>
            </a:r>
          </a:p>
          <a:p>
            <a:pPr marL="171450" indent="-171450">
              <a:buFont typeface="Arial"/>
              <a:buChar char="•"/>
            </a:pPr>
            <a:endParaRPr lang="en-US" dirty="0"/>
          </a:p>
          <a:p>
            <a:pPr marL="171450" indent="-171450">
              <a:buFont typeface="Arial"/>
              <a:buChar char="•"/>
            </a:pPr>
            <a:r>
              <a:rPr lang="en-US" b="1" dirty="0"/>
              <a:t>CORRECT ANSWER: </a:t>
            </a:r>
            <a:r>
              <a:rPr lang="en-US" dirty="0"/>
              <a:t>All answers EXCEPT “Forever” may be correct here.  The goal is to minimize the duration of DAPT (as little as 1 day in some, up to 6 months in others depending on relative ischemic and bleeding risk.  The approach is individualized and determined</a:t>
            </a:r>
            <a:r>
              <a:rPr lang="en-US" baseline="0" dirty="0"/>
              <a:t> by the interventional cardiologist at the time of the procedure.  Recommendations in the </a:t>
            </a:r>
            <a:r>
              <a:rPr lang="en-US" baseline="0" dirty="0" err="1"/>
              <a:t>cath</a:t>
            </a:r>
            <a:r>
              <a:rPr lang="en-US" baseline="0" dirty="0"/>
              <a:t> report are therefore to be followed.</a:t>
            </a:r>
          </a:p>
          <a:p>
            <a:pPr marL="171450" indent="-171450">
              <a:buFont typeface="Arial"/>
              <a:buChar char="•"/>
            </a:pPr>
            <a:r>
              <a:rPr lang="en-US" baseline="0" dirty="0"/>
              <a:t>A significant number of patients who suffer an ACS are treated with medical therapy alone (e.g. late presentation, advanced age, multiple co-morbidities).  In the absence of AF, these patients are given DAPT for 12 months or longer (PEGASUS study).  With concomitant AF, single antiplatelet therapy with clopidogrel along with a DOAC is recommended to optimize balance between ischemic and bleeding risk.</a:t>
            </a:r>
          </a:p>
          <a:p>
            <a:pPr marL="171450" indent="-171450">
              <a:buFont typeface="Arial"/>
              <a:buChar char="•"/>
            </a:pPr>
            <a:r>
              <a:rPr lang="en-US" baseline="0" dirty="0"/>
              <a:t>Although DAPT in ACS with the two newer P2Y12 antiplatelet agents (ticagrelor and prasugrel) was more effective than with clopidogrel at preventing ischemic complications (PLATO and TRITON-TIMI 38 studies), this was at the expense of slightly greater bleeding.  Accordingly clopidogrel is generally preferred over ticagrelor or prasugrel in ACS with AF requiring concomitant DOAC therapy to minimize bleeding risk.</a:t>
            </a:r>
          </a:p>
          <a:p>
            <a:endParaRPr lang="en-CA" dirty="0"/>
          </a:p>
          <a:p>
            <a:pPr marL="171450" indent="-171450">
              <a:buFont typeface="Arial"/>
              <a:buChar char="•"/>
            </a:pPr>
            <a:r>
              <a:rPr lang="en-US" dirty="0"/>
              <a:t>The purpose of adding</a:t>
            </a:r>
            <a:r>
              <a:rPr lang="en-US" baseline="0" dirty="0"/>
              <a:t> a P2Y12 antiplatelet agent such as clopidogrel +/- ASA to a DOAC following PCI with stent implantation is to reduce the risk of stent thrombosis while the metal struts of the stent are covered by vascular endothelial cells thus eliminating blood-metal contact.</a:t>
            </a:r>
          </a:p>
          <a:p>
            <a:pPr marL="171450" indent="-171450">
              <a:buFont typeface="Arial"/>
              <a:buChar char="•"/>
            </a:pPr>
            <a:r>
              <a:rPr lang="en-US" baseline="0" dirty="0"/>
              <a:t>The length of time needed for complete </a:t>
            </a:r>
            <a:r>
              <a:rPr lang="en-US" baseline="0" dirty="0" err="1"/>
              <a:t>endothelialisation</a:t>
            </a:r>
            <a:r>
              <a:rPr lang="en-US" baseline="0" dirty="0"/>
              <a:t> of the stent will vary with stent type (newer generation drug eluting stents require less time, bare metal stents require least time but are seldom used these days…) as well as procedural factors (number of stents deployed, number of centimeters of coronary artery stented, effectiveness of strut apposition to the vessel wall, left main or complex bifurcation stents </a:t>
            </a:r>
            <a:r>
              <a:rPr lang="en-US" baseline="0" dirty="0" err="1"/>
              <a:t>etc</a:t>
            </a:r>
            <a:r>
              <a:rPr lang="en-US" baseline="0" dirty="0"/>
              <a:t> </a:t>
            </a:r>
            <a:r>
              <a:rPr lang="en-US" baseline="0" dirty="0" err="1"/>
              <a:t>etc</a:t>
            </a:r>
            <a:r>
              <a:rPr lang="en-US" baseline="0" dirty="0"/>
              <a:t>).</a:t>
            </a:r>
          </a:p>
          <a:p>
            <a:pPr marL="171450" indent="-171450">
              <a:buFont typeface="Arial"/>
              <a:buChar char="•"/>
            </a:pPr>
            <a:r>
              <a:rPr lang="en-US" baseline="0" dirty="0"/>
              <a:t>Accordingly, the specific recommendations of the interventional cardiologist should be carefully followed in each case in order to optimize the duration of dual pathway therapy and minimize both the risk of stent thrombosis as well as bleeding complications.</a:t>
            </a:r>
            <a:endParaRPr lang="en-US" dirty="0"/>
          </a:p>
          <a:p>
            <a:pPr marL="171450" indent="-171450">
              <a:buFont typeface="Arial"/>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315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r>
              <a:rPr lang="en-CA" b="1" dirty="0"/>
              <a:t>This is a slide with animation revealing  the last column (column 3)  and the approach to the ACS without PCI patient</a:t>
            </a:r>
          </a:p>
          <a:p>
            <a:endParaRPr lang="en-CA" b="1" dirty="0"/>
          </a:p>
          <a:p>
            <a:r>
              <a:rPr lang="en-US" sz="1200" b="0" i="0" kern="1200" dirty="0">
                <a:solidFill>
                  <a:schemeClr val="tx1"/>
                </a:solidFill>
                <a:effectLst/>
                <a:latin typeface="+mn-lt"/>
                <a:ea typeface="+mn-ea"/>
                <a:cs typeface="+mn-cs"/>
              </a:rPr>
              <a:t>Management of antithrombotic therapy in patients with atrial fibrillation (AF) and coronary artery disease (CAD)/peripheral artery disease (PAD). ACS, acute coronary syndrome; ASA, acetylsalicylic acid; BID, twice per day; BMS, bare metal stent; BVS, bioabsorbable vascular scaffold; CCS, Canadian Cardiovascular Society; CHADS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ongestive Heart Failure, </a:t>
            </a:r>
            <a:r>
              <a:rPr lang="en-US" sz="1200" b="1"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ypertension,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ge,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iabetes, </a:t>
            </a:r>
            <a:r>
              <a:rPr lang="en-US" sz="1200" b="1" i="0"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troke/Transient Ischemic Attack; </a:t>
            </a:r>
            <a:r>
              <a:rPr lang="en-US" sz="1200" b="0" i="0" kern="1200" dirty="0" err="1">
                <a:solidFill>
                  <a:schemeClr val="tx1"/>
                </a:solidFill>
                <a:effectLst/>
                <a:latin typeface="+mn-lt"/>
                <a:ea typeface="+mn-ea"/>
                <a:cs typeface="+mn-cs"/>
              </a:rPr>
              <a:t>CrCl</a:t>
            </a:r>
            <a:r>
              <a:rPr lang="en-US" sz="1200" b="0" i="0" kern="1200" dirty="0">
                <a:solidFill>
                  <a:schemeClr val="tx1"/>
                </a:solidFill>
                <a:effectLst/>
                <a:latin typeface="+mn-lt"/>
                <a:ea typeface="+mn-ea"/>
                <a:cs typeface="+mn-cs"/>
              </a:rPr>
              <a:t>, creatinine clearance; CV, cardiovascular; DES, drug-eluting stent; eGFR, estimated glomerular filtration rate; INR, international normalized ratio; DOAC, non-vitamin K antagonist oral anticoagulant; OAC, oral anticoagulant; PCI, percutaneous coronary intervention; PO, orally.</a:t>
            </a:r>
            <a:endParaRPr lang="en-CA" b="1" dirty="0"/>
          </a:p>
          <a:p>
            <a:endParaRPr lang="en-CA" b="1" dirty="0"/>
          </a:p>
          <a:p>
            <a:pPr marL="228600" indent="-228600">
              <a:buAutoNum type="arabicPeriod"/>
            </a:pPr>
            <a:r>
              <a:rPr lang="en-CA" dirty="0"/>
              <a:t>A PCI is considered high-risk based on clinical and angiographic features such as: diabetes mellitus, current smoker, chronic renal dysfunction (eGFR &lt; 60 mL/min), prior ACS, prior stent thrombosis, multi-vessel disease, multiple stents implanted, complex bifurcation lesion, total stent length &gt; 60 mm, chronic total occlusion intervention, or bioabsorbable vascular scaffold (BVS) implantation.</a:t>
            </a:r>
          </a:p>
          <a:p>
            <a:pPr marL="228600" indent="-228600">
              <a:buAutoNum type="arabicPeriod"/>
            </a:pPr>
            <a:r>
              <a:rPr lang="en-CA" dirty="0"/>
              <a:t>Regimens evaluated in this context include: warfarin daily, rivaroxaban 15 mg PO daily (10 mg in patients with </a:t>
            </a:r>
            <a:r>
              <a:rPr lang="en-CA" dirty="0" err="1"/>
              <a:t>CrCl</a:t>
            </a:r>
            <a:r>
              <a:rPr lang="en-CA" dirty="0"/>
              <a:t> 30-50 mL/min), dabigatran 110 mg or 150 mg PO BID. A DOAC is preferred over warfarin, however if warfarin is to be used the lower end of the recommended INR target range is preferred. All patients should receive a loading dose of ASA 160 mg at the time of PCI (if previously ASA naïve).</a:t>
            </a:r>
          </a:p>
          <a:p>
            <a:pPr marL="228600" indent="-228600">
              <a:buAutoNum type="arabicPeriod"/>
            </a:pPr>
            <a:r>
              <a:rPr lang="en-CA" dirty="0"/>
              <a:t>Regimens evaluated in this context include: warfarin daily, or rivaroxaban 2.5 mg PO BID. A DOAC is preferred over warfarin, however if warfarin is to be used the recommended INR target is 2.0-2.5. All patients should receive a loading dose of ASA 160 mg at the time of PCI (if previously ASA naïve). Thereafter, ASA may be discontinued as early as the day following PCI or it can be continued longer term (e.g. 1 to 6 months after PCI).  The timing of when to discontinue ASA will depend on the individual patient’s ischemic and bleeding risk. </a:t>
            </a:r>
          </a:p>
          <a:p>
            <a:pPr marL="228600" indent="-228600">
              <a:buAutoNum type="arabicPeriod"/>
            </a:pPr>
            <a:r>
              <a:rPr lang="en-CA" dirty="0"/>
              <a:t>The dose of OAC beyond year after PCI should be the standard stroke prevention dose. Single antiplatelet therapy with ASA or clopidogrel may be added to OAC if high-risk clinical or angiographic features or ischemic events and low risk of bleeding </a:t>
            </a:r>
          </a:p>
          <a:p>
            <a:endParaRPr lang="en-CA" dirty="0"/>
          </a:p>
        </p:txBody>
      </p:sp>
    </p:spTree>
    <p:extLst>
      <p:ext uri="{BB962C8B-B14F-4D97-AF65-F5344CB8AC3E}">
        <p14:creationId xmlns:p14="http://schemas.microsoft.com/office/powerpoint/2010/main" val="3879032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504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08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2</a:t>
            </a:fld>
            <a:endParaRPr lang="en-US"/>
          </a:p>
        </p:txBody>
      </p:sp>
    </p:spTree>
    <p:extLst>
      <p:ext uri="{BB962C8B-B14F-4D97-AF65-F5344CB8AC3E}">
        <p14:creationId xmlns:p14="http://schemas.microsoft.com/office/powerpoint/2010/main" val="2564902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lvl="0"/>
            <a:r>
              <a:rPr lang="en-US" sz="1200" dirty="0"/>
              <a:t>Oral anticoagulation is necessary in AF patients to prevent stroke </a:t>
            </a:r>
          </a:p>
          <a:p>
            <a:pPr lvl="0"/>
            <a:r>
              <a:rPr lang="en-US" sz="1200" dirty="0"/>
              <a:t>Dual antiplatelet therapy is necessary in ACS/PCI patients to prevent recurrent ischemic events and stent thrombosis</a:t>
            </a: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752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US" sz="1200" b="1" i="0" u="none" strike="noStrike" kern="1200" baseline="0" dirty="0">
                <a:solidFill>
                  <a:schemeClr val="tx1"/>
                </a:solidFill>
                <a:latin typeface="+mn-lt"/>
                <a:ea typeface="+mn-ea"/>
                <a:cs typeface="+mn-cs"/>
              </a:rPr>
              <a:t>BACKGROUND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Appropriate antithrombotic regimens for patients with atrial fibrillation who have an acute coronary syndrome or have undergone percutaneous coronary intervention (PCI) are unclear. </a:t>
            </a:r>
          </a:p>
          <a:p>
            <a:r>
              <a:rPr lang="en-US" sz="1200" b="1" i="0" u="none" strike="noStrike" kern="1200" baseline="0" dirty="0">
                <a:solidFill>
                  <a:schemeClr val="tx1"/>
                </a:solidFill>
                <a:latin typeface="+mn-lt"/>
                <a:ea typeface="+mn-ea"/>
                <a:cs typeface="+mn-cs"/>
              </a:rPr>
              <a:t>METHODS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In an international trial with a two-by-two factorial design, we randomly assigned patients with atrial fibrillation who had an acute coronary syndrome or had undergone PCI and were planning to take a P2Y12 inhibitor to receive apixaban or a vitamin K antagonist and to receive aspirin or matching placebo for 6 months. The primary outcome was major or clinically relevant nonmajor bleeding. Secondary outcomes included death or hospitalization and a composite of ischemic events. </a:t>
            </a:r>
          </a:p>
          <a:p>
            <a:r>
              <a:rPr lang="en-US" sz="1200" b="1" i="0" u="none" strike="noStrike" kern="1200" baseline="0" dirty="0">
                <a:solidFill>
                  <a:schemeClr val="tx1"/>
                </a:solidFill>
                <a:latin typeface="+mn-lt"/>
                <a:ea typeface="+mn-ea"/>
                <a:cs typeface="+mn-cs"/>
              </a:rPr>
              <a:t>RESULTS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Enrollment included 4614 patients from 33 countries. There were no significant interactions between the two randomization factors on the primary or secondary outcomes. Major or clinically relevant nonmajor bleeding was noted in 10.5% of the patients receiving apixaban, as compared with 14.7% of those receiving a vitamin K antagonist (hazard ratio, 0.69; 95% confidence interval [CI], 0.58 to 0.81; P&lt;0.001 for both noninferiority and superiority), and in 16.1% of the patients receiving aspirin, as compared with 9.0% of those receiving placebo (hazard ratio, 1.89; 95% CI, 1.59 to 2.24; P&lt;0.001). Patients in the apixaban group had a lower incidence of death or hospitalization than those in the vitamin K antagonist group (23.5% vs. 27.4%; hazard ratio, 0.83; 95% CI, 0.74 to 0.93; P = 0.002) and a similar incidence of ischemic events. Patients in the aspirin group had an incidence of death or hospitalization and of ischemic events that was similar to that in the placebo group. </a:t>
            </a:r>
          </a:p>
          <a:p>
            <a:r>
              <a:rPr lang="en-US" sz="1200" b="1" i="0" u="none" strike="noStrike" kern="1200" baseline="0" dirty="0">
                <a:solidFill>
                  <a:schemeClr val="tx1"/>
                </a:solidFill>
                <a:latin typeface="+mn-lt"/>
                <a:ea typeface="+mn-ea"/>
                <a:cs typeface="+mn-cs"/>
              </a:rPr>
              <a:t>CONCLUSIONS </a:t>
            </a:r>
            <a:endParaRPr lang="en-US"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In patients with atrial fibrillation and a recent acute coronary syndrome or PCI treated with a P2Y12 inhibitor, an antithrombotic regimen that included apixaban, without aspirin, resulted in less bleeding and fewer hospitalizations without significant differences in the incidence of ischemic events than regimens that included a vitamin K antagonist, aspirin, or both. (Funded by Bristol-Myers Squibb and Pfizer; AUGUSTUS ClinicalTrials.gov number, NCT02415400.) </a:t>
            </a:r>
            <a:endParaRPr lang="en-CA" sz="1200" b="1" dirty="0">
              <a:solidFill>
                <a:prstClr val="black"/>
              </a:solidFill>
              <a:latin typeface="Arial Narrow" panose="020B0606020202030204" pitchFamily="34" charset="0"/>
              <a:cs typeface="Candara"/>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341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sz="1200" b="1" dirty="0">
              <a:solidFill>
                <a:prstClr val="black"/>
              </a:solidFill>
              <a:latin typeface="Arial Narrow" panose="020B0606020202030204" pitchFamily="34" charset="0"/>
            </a:endParaRPr>
          </a:p>
          <a:p>
            <a:r>
              <a:rPr lang="en-CA" sz="1200" b="0" i="0" kern="1200" dirty="0">
                <a:solidFill>
                  <a:schemeClr val="tx1"/>
                </a:solidFill>
                <a:effectLst/>
                <a:latin typeface="+mn-lt"/>
                <a:ea typeface="+mn-ea"/>
                <a:cs typeface="+mn-cs"/>
              </a:rPr>
              <a:t>Results showed that in patients receiving a P2Y12 inhibitor with or without aspirin (antiplatelet therapies), the proportion of patients with major or clinically relevant non-major (CRNM) bleeding at six months was significantly lower for those treated with </a:t>
            </a:r>
            <a:r>
              <a:rPr lang="en-CA" sz="1200" b="0" i="1" kern="1200" dirty="0">
                <a:solidFill>
                  <a:schemeClr val="tx1"/>
                </a:solidFill>
                <a:effectLst/>
                <a:latin typeface="+mn-lt"/>
                <a:ea typeface="+mn-ea"/>
                <a:cs typeface="+mn-cs"/>
              </a:rPr>
              <a:t>apixaban </a:t>
            </a:r>
            <a:r>
              <a:rPr lang="en-CA" sz="1200" b="0" i="0" kern="1200" dirty="0">
                <a:solidFill>
                  <a:schemeClr val="tx1"/>
                </a:solidFill>
                <a:effectLst/>
                <a:latin typeface="+mn-lt"/>
                <a:ea typeface="+mn-ea"/>
                <a:cs typeface="+mn-cs"/>
              </a:rPr>
              <a:t>compared to those treated with a VKA (10.5% vs. 14.7%, respectively; hazard ratio [HR]: 0.69, 95% confidence interval [CI]: 0.58-0.81; p-superiority&lt;0.001).</a:t>
            </a:r>
            <a:endParaRPr lang="en-CA" sz="1200" b="1" dirty="0">
              <a:solidFill>
                <a:prstClr val="black"/>
              </a:solidFill>
              <a:latin typeface="Arial Narrow" panose="020B0606020202030204" pitchFamily="34" charset="0"/>
            </a:endParaRPr>
          </a:p>
          <a:p>
            <a:endParaRPr lang="en-CA" sz="1200" b="1" dirty="0">
              <a:solidFill>
                <a:prstClr val="black"/>
              </a:solidFill>
              <a:latin typeface="Arial Narrow" panose="020B0606020202030204" pitchFamily="34" charset="0"/>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492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sz="1200" b="1" dirty="0">
              <a:solidFill>
                <a:prstClr val="black"/>
              </a:solidFill>
              <a:latin typeface="Arial Narrow" panose="020B0606020202030204" pitchFamily="34" charset="0"/>
            </a:endParaRPr>
          </a:p>
          <a:p>
            <a:endParaRPr lang="en-CA" sz="1200" b="1" dirty="0">
              <a:solidFill>
                <a:prstClr val="black"/>
              </a:solidFill>
              <a:latin typeface="Arial Narrow" panose="020B0606020202030204" pitchFamily="34" charset="0"/>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38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sz="1200" b="1" dirty="0">
              <a:solidFill>
                <a:prstClr val="black"/>
              </a:solidFill>
              <a:latin typeface="Arial Narrow" panose="020B0606020202030204" pitchFamily="34" charset="0"/>
            </a:endParaRPr>
          </a:p>
          <a:p>
            <a:endParaRPr lang="en-CA" sz="1200" b="1" dirty="0">
              <a:solidFill>
                <a:prstClr val="black"/>
              </a:solidFill>
              <a:latin typeface="Arial Narrow" panose="020B0606020202030204" pitchFamily="34" charset="0"/>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725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dirty="0"/>
              <a:t>Speaker Notes: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Lower ICH (</a:t>
            </a:r>
            <a:r>
              <a:rPr kumimoji="0" lang="en-CA" b="0" i="0" u="none" strike="noStrike" kern="0" cap="none" spc="0" normalizeH="0" baseline="0" noProof="0" dirty="0">
                <a:ln>
                  <a:noFill/>
                </a:ln>
                <a:solidFill>
                  <a:srgbClr val="1AE6B7"/>
                </a:solidFill>
                <a:effectLst/>
                <a:uLnTx/>
                <a:uFillTx/>
                <a:latin typeface="Arial Narrow" panose="020B0606020202030204" pitchFamily="34" charset="0"/>
              </a:rPr>
              <a:t>0.4% </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vs.</a:t>
            </a:r>
            <a:r>
              <a:rPr kumimoji="0" lang="en-CA" b="0" i="0" u="none" strike="noStrike" kern="0" cap="none" spc="0" normalizeH="0" baseline="0" noProof="0" dirty="0">
                <a:ln>
                  <a:noFill/>
                </a:ln>
                <a:solidFill>
                  <a:srgbClr val="E7E6E6"/>
                </a:solidFill>
                <a:effectLst/>
                <a:uLnTx/>
                <a:uFillTx/>
                <a:latin typeface="Arial Narrow" panose="020B0606020202030204" pitchFamily="34" charset="0"/>
              </a:rPr>
              <a:t> </a:t>
            </a:r>
            <a:r>
              <a:rPr kumimoji="0" lang="en-CA" b="0" i="0" u="none" strike="noStrike" kern="0" cap="none" spc="0" normalizeH="0" baseline="0" noProof="0" dirty="0">
                <a:ln>
                  <a:noFill/>
                </a:ln>
                <a:solidFill>
                  <a:srgbClr val="E7E6E6">
                    <a:lumMod val="50000"/>
                  </a:srgbClr>
                </a:solidFill>
                <a:effectLst/>
                <a:uLnTx/>
                <a:uFillTx/>
                <a:latin typeface="Arial Narrow" panose="020B0606020202030204" pitchFamily="34" charset="0"/>
              </a:rPr>
              <a:t>0.8%</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 fatal bleeding (</a:t>
            </a:r>
            <a:r>
              <a:rPr kumimoji="0" lang="en-CA" b="0" i="0" u="none" strike="noStrike" kern="0" cap="none" spc="0" normalizeH="0" baseline="0" noProof="0" dirty="0">
                <a:ln>
                  <a:noFill/>
                </a:ln>
                <a:solidFill>
                  <a:srgbClr val="1AE6B7"/>
                </a:solidFill>
                <a:effectLst/>
                <a:uLnTx/>
                <a:uFillTx/>
                <a:latin typeface="Arial Narrow" panose="020B0606020202030204" pitchFamily="34" charset="0"/>
              </a:rPr>
              <a:t>1</a:t>
            </a:r>
            <a:r>
              <a:rPr kumimoji="0" lang="en-CA" b="0" i="0" u="none" strike="noStrike" kern="0" cap="none" spc="0" normalizeH="0" baseline="0" noProof="0" dirty="0">
                <a:ln>
                  <a:noFill/>
                </a:ln>
                <a:solidFill>
                  <a:srgbClr val="002060"/>
                </a:solidFill>
                <a:effectLst/>
                <a:uLnTx/>
                <a:uFillTx/>
                <a:latin typeface="Arial Narrow" panose="020B0606020202030204" pitchFamily="34" charset="0"/>
              </a:rPr>
              <a:t> </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vs.</a:t>
            </a:r>
            <a:r>
              <a:rPr kumimoji="0" lang="en-CA" b="0" i="0" u="none" strike="noStrike" kern="0" cap="none" spc="0" normalizeH="0" baseline="0" noProof="0" dirty="0">
                <a:ln>
                  <a:noFill/>
                </a:ln>
                <a:solidFill>
                  <a:srgbClr val="CC171E"/>
                </a:solidFill>
                <a:effectLst/>
                <a:uLnTx/>
                <a:uFillTx/>
                <a:latin typeface="Arial Narrow" panose="020B0606020202030204" pitchFamily="34" charset="0"/>
              </a:rPr>
              <a:t> </a:t>
            </a:r>
            <a:r>
              <a:rPr kumimoji="0" lang="en-CA" b="0" i="0" u="none" strike="noStrike" kern="0" cap="none" spc="0" normalizeH="0" baseline="0" noProof="0" dirty="0">
                <a:ln>
                  <a:noFill/>
                </a:ln>
                <a:solidFill>
                  <a:srgbClr val="E7E6E6">
                    <a:lumMod val="50000"/>
                  </a:srgbClr>
                </a:solidFill>
                <a:effectLst/>
                <a:uLnTx/>
                <a:uFillTx/>
                <a:latin typeface="Arial Narrow" panose="020B0606020202030204" pitchFamily="34" charset="0"/>
              </a:rPr>
              <a:t>7</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Higher MI (</a:t>
            </a:r>
            <a:r>
              <a:rPr kumimoji="0" lang="en-CA" b="0" i="0" u="none" strike="noStrike" kern="0" cap="none" spc="0" normalizeH="0" baseline="0" noProof="0" dirty="0">
                <a:ln>
                  <a:noFill/>
                </a:ln>
                <a:solidFill>
                  <a:srgbClr val="1AE6B7"/>
                </a:solidFill>
                <a:effectLst/>
                <a:uLnTx/>
                <a:uFillTx/>
                <a:latin typeface="Arial Narrow" panose="020B0606020202030204" pitchFamily="34" charset="0"/>
              </a:rPr>
              <a:t>3.9% </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vs.</a:t>
            </a:r>
            <a:r>
              <a:rPr kumimoji="0" lang="en-CA" b="0" i="0" u="none" strike="noStrike" kern="0" cap="none" spc="0" normalizeH="0" baseline="0" noProof="0" dirty="0">
                <a:ln>
                  <a:noFill/>
                </a:ln>
                <a:solidFill>
                  <a:srgbClr val="E7E6E6"/>
                </a:solidFill>
                <a:effectLst/>
                <a:uLnTx/>
                <a:uFillTx/>
                <a:latin typeface="Arial Narrow" panose="020B0606020202030204" pitchFamily="34" charset="0"/>
              </a:rPr>
              <a:t> </a:t>
            </a:r>
            <a:r>
              <a:rPr kumimoji="0" lang="en-CA" b="0" i="0" u="none" strike="noStrike" kern="0" cap="none" spc="0" normalizeH="0" baseline="0" noProof="0" dirty="0">
                <a:ln>
                  <a:noFill/>
                </a:ln>
                <a:solidFill>
                  <a:srgbClr val="E7E6E6">
                    <a:lumMod val="50000"/>
                  </a:srgbClr>
                </a:solidFill>
                <a:effectLst/>
                <a:uLnTx/>
                <a:uFillTx/>
                <a:latin typeface="Arial Narrow" panose="020B0606020202030204" pitchFamily="34" charset="0"/>
              </a:rPr>
              <a:t>3.0%</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Definite stent thrombosis (</a:t>
            </a:r>
            <a:r>
              <a:rPr kumimoji="0" lang="en-CA" b="0" i="0" u="none" strike="noStrike" kern="0" cap="none" spc="0" normalizeH="0" baseline="0" noProof="0" dirty="0">
                <a:ln>
                  <a:noFill/>
                </a:ln>
                <a:solidFill>
                  <a:srgbClr val="1AE6B7"/>
                </a:solidFill>
                <a:effectLst/>
                <a:uLnTx/>
                <a:uFillTx/>
                <a:latin typeface="Arial Narrow" panose="020B0606020202030204" pitchFamily="34" charset="0"/>
              </a:rPr>
              <a:t>1.2% </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vs</a:t>
            </a:r>
            <a:r>
              <a:rPr kumimoji="0" lang="en-CA" b="0" i="0" u="none" strike="noStrike" kern="0" cap="none" spc="0" normalizeH="0" baseline="0" noProof="0" dirty="0">
                <a:ln>
                  <a:noFill/>
                </a:ln>
                <a:solidFill>
                  <a:srgbClr val="E7E6E6"/>
                </a:solidFill>
                <a:effectLst/>
                <a:uLnTx/>
                <a:uFillTx/>
                <a:latin typeface="Arial Narrow" panose="020B0606020202030204" pitchFamily="34" charset="0"/>
              </a:rPr>
              <a:t>. </a:t>
            </a:r>
            <a:r>
              <a:rPr kumimoji="0" lang="en-CA" b="0" i="0" u="none" strike="noStrike" kern="0" cap="none" spc="0" normalizeH="0" baseline="0" noProof="0" dirty="0">
                <a:ln>
                  <a:noFill/>
                </a:ln>
                <a:solidFill>
                  <a:srgbClr val="E7E6E6">
                    <a:lumMod val="50000"/>
                  </a:srgbClr>
                </a:solidFill>
                <a:effectLst/>
                <a:uLnTx/>
                <a:uFillTx/>
                <a:latin typeface="Arial Narrow" panose="020B0606020202030204" pitchFamily="34" charset="0"/>
              </a:rPr>
              <a:t>0.9%</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a:t>
            </a:r>
            <a:r>
              <a:rPr kumimoji="0" lang="en-CA" b="0" i="0" u="none" strike="noStrike" kern="0" cap="none" spc="0" normalizeH="0" baseline="0" noProof="0" dirty="0">
                <a:ln>
                  <a:noFill/>
                </a:ln>
                <a:solidFill>
                  <a:srgbClr val="E7E6E6"/>
                </a:solidFill>
                <a:effectLst/>
                <a:uLnTx/>
                <a:uFillTx/>
                <a:latin typeface="Arial Narrow" panose="020B0606020202030204" pitchFamily="34" charset="0"/>
              </a:rPr>
              <a:t> </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Death (</a:t>
            </a:r>
            <a:r>
              <a:rPr kumimoji="0" lang="en-CA" b="0" i="0" u="none" strike="noStrike" kern="0" cap="none" spc="0" normalizeH="0" baseline="0" noProof="0" dirty="0">
                <a:ln>
                  <a:noFill/>
                </a:ln>
                <a:solidFill>
                  <a:srgbClr val="1AE6B7"/>
                </a:solidFill>
                <a:effectLst/>
                <a:uLnTx/>
                <a:uFillTx/>
                <a:latin typeface="Arial Narrow" panose="020B0606020202030204" pitchFamily="34" charset="0"/>
              </a:rPr>
              <a:t>6.7% </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vs.</a:t>
            </a:r>
            <a:r>
              <a:rPr kumimoji="0" lang="en-CA" b="0" i="0" u="none" strike="noStrike" kern="0" cap="none" spc="0" normalizeH="0" baseline="0" noProof="0" dirty="0">
                <a:ln>
                  <a:noFill/>
                </a:ln>
                <a:solidFill>
                  <a:srgbClr val="E7E6E6"/>
                </a:solidFill>
                <a:effectLst/>
                <a:uLnTx/>
                <a:uFillTx/>
                <a:latin typeface="Arial Narrow" panose="020B0606020202030204" pitchFamily="34" charset="0"/>
              </a:rPr>
              <a:t> </a:t>
            </a:r>
            <a:r>
              <a:rPr kumimoji="0" lang="en-CA" b="0" i="0" u="none" strike="noStrike" kern="0" cap="none" spc="0" normalizeH="0" baseline="0" noProof="0" dirty="0">
                <a:ln>
                  <a:noFill/>
                </a:ln>
                <a:solidFill>
                  <a:srgbClr val="E7E6E6">
                    <a:lumMod val="50000"/>
                  </a:srgbClr>
                </a:solidFill>
                <a:effectLst/>
                <a:uLnTx/>
                <a:uFillTx/>
                <a:latin typeface="Arial Narrow" panose="020B0606020202030204" pitchFamily="34" charset="0"/>
              </a:rPr>
              <a:t>5.4%</a:t>
            </a:r>
            <a:r>
              <a:rPr kumimoji="0" lang="en-CA" b="0" i="0" u="none" strike="noStrike" kern="0" cap="none" spc="0" normalizeH="0" baseline="0" noProof="0" dirty="0">
                <a:ln>
                  <a:noFill/>
                </a:ln>
                <a:solidFill>
                  <a:prstClr val="black"/>
                </a:solidFill>
                <a:effectLst/>
                <a:uLnTx/>
                <a:uFillTx/>
                <a:latin typeface="Arial Narrow" panose="020B0606020202030204" pitchFamily="34" charset="0"/>
              </a:rPr>
              <a:t>)</a:t>
            </a:r>
            <a:endParaRPr kumimoji="0" lang="en-US" b="0" i="0" u="none" strike="noStrike" kern="0" cap="none" spc="0" normalizeH="0" baseline="0" noProof="0" dirty="0">
              <a:ln>
                <a:noFill/>
              </a:ln>
              <a:solidFill>
                <a:prstClr val="black"/>
              </a:solidFill>
              <a:effectLst/>
              <a:uLnTx/>
              <a:uFillTx/>
              <a:latin typeface="Arial Narrow" panose="020B0606020202030204" pitchFamily="34" charset="0"/>
            </a:endParaRPr>
          </a:p>
          <a:p>
            <a:endParaRPr lang="en-CA" sz="1200" b="1" dirty="0">
              <a:solidFill>
                <a:prstClr val="black"/>
              </a:solidFill>
              <a:latin typeface="Arial Narrow" panose="020B0606020202030204" pitchFamily="34" charset="0"/>
            </a:endParaRPr>
          </a:p>
          <a:p>
            <a:endParaRPr lang="en-CA" sz="1200" b="1" dirty="0">
              <a:solidFill>
                <a:prstClr val="black"/>
              </a:solidFill>
              <a:latin typeface="Arial Narrow" panose="020B0606020202030204" pitchFamily="34" charset="0"/>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427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sz="1200" b="1" dirty="0">
              <a:solidFill>
                <a:prstClr val="black"/>
              </a:solidFill>
              <a:latin typeface="Arial Narrow" panose="020B0606020202030204" pitchFamily="34" charset="0"/>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516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586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036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endParaRPr lang="en-CA" dirty="0"/>
          </a:p>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patients with AF and CAD who are eligible for OAC according to CHADS-65 end up on a DOAC alone after 12 months of CAD “stability”, defined as no ACS</a:t>
            </a:r>
            <a:r>
              <a:rPr lang="en-US" baseline="0" dirty="0"/>
              <a:t> or need for revascularization (PCI or CABG).</a:t>
            </a:r>
            <a:r>
              <a:rPr lang="en-US" dirty="0"/>
              <a:t> </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080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791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010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a:t>
            </a:r>
            <a:r>
              <a:rPr lang="en-US" baseline="0" dirty="0"/>
              <a:t> trials, Re-Dual, Pioneer and Augustus are under way and evaluating different combination strategies of SAPT (no ASA), DAPT (including the newer P2Y12 antiplatelets) with Warfarin or a DOAC.  The major endpoints tested are major bleeding and clinically significant non-major bleeding (i.e. safety).  Secondary endpoints include ischemic events (MI, stroke, stent thrombosis </a:t>
            </a:r>
            <a:r>
              <a:rPr lang="en-US" baseline="0" dirty="0" err="1"/>
              <a:t>etc</a:t>
            </a:r>
            <a:r>
              <a:rPr lang="en-US" baseline="0" dirty="0"/>
              <a:t>). The Augustus study algorithm is presented as an example of the complexity of these trials and the many different options available.  Until the results of these trials are available, clinical judgment and an individualized strategy balancing ischemic </a:t>
            </a:r>
            <a:r>
              <a:rPr lang="en-US" baseline="0" dirty="0" err="1"/>
              <a:t>v.s</a:t>
            </a:r>
            <a:r>
              <a:rPr lang="en-US" baseline="0" dirty="0"/>
              <a:t>. bleeding risk is required.</a:t>
            </a:r>
            <a:endParaRPr lang="en-US" dirty="0"/>
          </a:p>
          <a:p>
            <a:endParaRPr lang="en-CA" sz="1200" b="1" dirty="0">
              <a:solidFill>
                <a:prstClr val="black"/>
              </a:solidFill>
              <a:latin typeface="Arial Narrow" panose="020B0606020202030204" pitchFamily="34" charset="0"/>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41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b="1" dirty="0"/>
          </a:p>
          <a:p>
            <a:endParaRPr lang="en-CA" dirty="0"/>
          </a:p>
        </p:txBody>
      </p:sp>
    </p:spTree>
    <p:extLst>
      <p:ext uri="{BB962C8B-B14F-4D97-AF65-F5344CB8AC3E}">
        <p14:creationId xmlns:p14="http://schemas.microsoft.com/office/powerpoint/2010/main" val="4032803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b="1" dirty="0"/>
          </a:p>
          <a:p>
            <a:endParaRPr lang="en-CA" dirty="0"/>
          </a:p>
        </p:txBody>
      </p:sp>
    </p:spTree>
    <p:extLst>
      <p:ext uri="{BB962C8B-B14F-4D97-AF65-F5344CB8AC3E}">
        <p14:creationId xmlns:p14="http://schemas.microsoft.com/office/powerpoint/2010/main" val="2852567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Patients in both rivaroxaban arms had significantly reduced bleeding events vs patients in the triple-therapy arm</a:t>
            </a:r>
          </a:p>
          <a:p>
            <a:endParaRPr lang="en-CA" dirty="0"/>
          </a:p>
        </p:txBody>
      </p:sp>
    </p:spTree>
    <p:extLst>
      <p:ext uri="{BB962C8B-B14F-4D97-AF65-F5344CB8AC3E}">
        <p14:creationId xmlns:p14="http://schemas.microsoft.com/office/powerpoint/2010/main" val="801037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No difference in efficacy rates between the 3 arms</a:t>
            </a:r>
          </a:p>
          <a:p>
            <a:endParaRPr lang="en-CA" dirty="0"/>
          </a:p>
        </p:txBody>
      </p:sp>
    </p:spTree>
    <p:extLst>
      <p:ext uri="{BB962C8B-B14F-4D97-AF65-F5344CB8AC3E}">
        <p14:creationId xmlns:p14="http://schemas.microsoft.com/office/powerpoint/2010/main" val="1822243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r>
              <a:rPr lang="en-CA" sz="1200" b="0" i="0" kern="1200" dirty="0">
                <a:solidFill>
                  <a:schemeClr val="tx1"/>
                </a:solidFill>
                <a:effectLst/>
                <a:latin typeface="+mn-lt"/>
                <a:ea typeface="+mn-ea"/>
                <a:cs typeface="+mn-cs"/>
              </a:rPr>
              <a:t>Patients in both rivaroxaban arms had a significantly reduced risk for recurrent all-cause hospitalization</a:t>
            </a:r>
          </a:p>
          <a:p>
            <a:r>
              <a:rPr lang="en-CA" sz="1200" b="0" i="0" kern="1200" dirty="0">
                <a:solidFill>
                  <a:schemeClr val="tx1"/>
                </a:solidFill>
                <a:effectLst/>
                <a:latin typeface="+mn-lt"/>
                <a:ea typeface="+mn-ea"/>
                <a:cs typeface="+mn-cs"/>
              </a:rPr>
              <a:t>Significant reductions seen in both bleeding-related and cardiovascular (CV)-related rehospitalization</a:t>
            </a:r>
          </a:p>
          <a:p>
            <a:endParaRPr lang="en-CA" dirty="0"/>
          </a:p>
        </p:txBody>
      </p:sp>
    </p:spTree>
    <p:extLst>
      <p:ext uri="{BB962C8B-B14F-4D97-AF65-F5344CB8AC3E}">
        <p14:creationId xmlns:p14="http://schemas.microsoft.com/office/powerpoint/2010/main" val="451094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b="1" dirty="0"/>
          </a:p>
          <a:p>
            <a:endParaRPr lang="en-CA" dirty="0"/>
          </a:p>
        </p:txBody>
      </p:sp>
    </p:spTree>
    <p:extLst>
      <p:ext uri="{BB962C8B-B14F-4D97-AF65-F5344CB8AC3E}">
        <p14:creationId xmlns:p14="http://schemas.microsoft.com/office/powerpoint/2010/main" val="349290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b="1" dirty="0"/>
          </a:p>
          <a:p>
            <a:endParaRPr lang="en-CA" dirty="0"/>
          </a:p>
        </p:txBody>
      </p:sp>
    </p:spTree>
    <p:extLst>
      <p:ext uri="{BB962C8B-B14F-4D97-AF65-F5344CB8AC3E}">
        <p14:creationId xmlns:p14="http://schemas.microsoft.com/office/powerpoint/2010/main" val="203474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1200" dirty="0">
                <a:latin typeface="Arial" panose="020B0604020202020204" pitchFamily="34" charset="0"/>
                <a:cs typeface="Baekmuk Gulim" charset="0"/>
              </a:rPr>
              <a:t>Risk factors associated with an increased </a:t>
            </a:r>
            <a:r>
              <a:rPr lang="en-US" altLang="en-US" sz="1200" dirty="0" err="1">
                <a:latin typeface="Arial" panose="020B0604020202020204" pitchFamily="34" charset="0"/>
                <a:cs typeface="Baekmuk Gulim" charset="0"/>
              </a:rPr>
              <a:t>mlf</a:t>
            </a:r>
            <a:r>
              <a:rPr lang="en-US" altLang="en-US" sz="1200" dirty="0">
                <a:latin typeface="Arial" panose="020B0604020202020204" pitchFamily="34" charset="0"/>
                <a:cs typeface="Baekmuk Gulim" charset="0"/>
              </a:rPr>
              <a:t> bleeding, and an increased risk of ischemic coronary outcomes (recurrent myocardial infarction, stent thrombosis). ACS, acute coronary syndrome; CKD, chronic kidney disease; eGFR, estimated glomerular filtration rate; INR, international normalized ratio; LAD, left anterior descending artery; NSAID, nonsteroidal anti-inflammatory drug; NSTEMI, non–ST-elevation myocardial infarction; OHG, oral hypoglycemic agents; STEMI, ST-elevation myocardial infarction; TTR, Time in Therapeutic Range; UA, unstable angina.</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CA" sz="1200" b="1" dirty="0">
              <a:solidFill>
                <a:schemeClr val="tx1"/>
              </a:solidFill>
              <a:latin typeface="+mn-lt"/>
            </a:endParaRPr>
          </a:p>
          <a:p>
            <a:pPr lvl="0" algn="l" defTabSz="914400">
              <a:defRPr/>
            </a:pPr>
            <a:endParaRPr lang="en-CA" sz="1200" b="1" dirty="0">
              <a:solidFill>
                <a:schemeClr val="tx1"/>
              </a:solidFill>
              <a:latin typeface="+mn-lt"/>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762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b="1" dirty="0"/>
          </a:p>
          <a:p>
            <a:endParaRPr lang="en-CA" dirty="0"/>
          </a:p>
        </p:txBody>
      </p:sp>
    </p:spTree>
    <p:extLst>
      <p:ext uri="{BB962C8B-B14F-4D97-AF65-F5344CB8AC3E}">
        <p14:creationId xmlns:p14="http://schemas.microsoft.com/office/powerpoint/2010/main" val="3619544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3974918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328283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2194370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1320946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dirty="0"/>
          </a:p>
        </p:txBody>
      </p:sp>
    </p:spTree>
    <p:extLst>
      <p:ext uri="{BB962C8B-B14F-4D97-AF65-F5344CB8AC3E}">
        <p14:creationId xmlns:p14="http://schemas.microsoft.com/office/powerpoint/2010/main" val="890930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b="1" dirty="0"/>
          </a:p>
          <a:p>
            <a:r>
              <a:rPr lang="en-CA" b="1" dirty="0"/>
              <a:t>Key Message:</a:t>
            </a:r>
          </a:p>
          <a:p>
            <a:endParaRPr lang="en-CA" b="1" dirty="0"/>
          </a:p>
          <a:p>
            <a:r>
              <a:rPr lang="en-CA" b="0" dirty="0"/>
              <a:t>DOAC is now preferred in ALL AF+CAD settings where OAC is indicated</a:t>
            </a:r>
          </a:p>
          <a:p>
            <a:pPr lvl="0" algn="l" defTabSz="914400">
              <a:defRPr/>
            </a:pPr>
            <a:endParaRPr lang="en-CA" sz="1200" b="1" dirty="0">
              <a:solidFill>
                <a:prstClr val="black"/>
              </a:solidFill>
              <a:latin typeface="Arial Narrow" panose="020B0606020202030204" pitchFamily="34" charset="0"/>
              <a:cs typeface="Candara"/>
            </a:endParaRPr>
          </a:p>
          <a:p>
            <a:pPr lvl="0" algn="l" defTabSz="914400">
              <a:defRPr/>
            </a:pPr>
            <a:r>
              <a:rPr lang="en-CA" sz="1200" b="1" dirty="0">
                <a:solidFill>
                  <a:prstClr val="black"/>
                </a:solidFill>
                <a:latin typeface="Arial Narrow" panose="020B0606020202030204" pitchFamily="34" charset="0"/>
                <a:cs typeface="Candara"/>
              </a:rPr>
              <a:t>Values and Preferences: </a:t>
            </a:r>
          </a:p>
          <a:p>
            <a:pPr lvl="0" algn="l" defTabSz="914400">
              <a:defRPr/>
            </a:pPr>
            <a:r>
              <a:rPr lang="en-CA" dirty="0"/>
              <a:t>The suggestion for use of a DOAC rather than warfarin places relatively greater weight on the ease of use of DOACs vs warfarin, as well as the data from randomized controlled trials of DOACs vs warfarin for NVAF (</a:t>
            </a:r>
            <a:r>
              <a:rPr lang="en-CA" dirty="0" err="1"/>
              <a:t>eg</a:t>
            </a:r>
            <a:r>
              <a:rPr lang="en-CA" dirty="0"/>
              <a:t>, equal or greater reduction of stroke, equal or greater reduction in all-cause mortality, equal or less major bleeding, less intracranial bleeding, and no net increase in CAD outcomes).</a:t>
            </a:r>
            <a:endParaRPr lang="en-US" dirty="0"/>
          </a:p>
          <a:p>
            <a:endParaRPr lang="en-CA" dirty="0"/>
          </a:p>
        </p:txBody>
      </p:sp>
    </p:spTree>
    <p:extLst>
      <p:ext uri="{BB962C8B-B14F-4D97-AF65-F5344CB8AC3E}">
        <p14:creationId xmlns:p14="http://schemas.microsoft.com/office/powerpoint/2010/main" val="314699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1200" dirty="0">
                <a:latin typeface="Arial" panose="020B0604020202020204" pitchFamily="34" charset="0"/>
                <a:cs typeface="Baekmuk Gulim" charset="0"/>
              </a:rPr>
              <a:t>Risk factors associated with an increased </a:t>
            </a:r>
            <a:r>
              <a:rPr lang="en-US" altLang="en-US" sz="1200" dirty="0" err="1">
                <a:latin typeface="Arial" panose="020B0604020202020204" pitchFamily="34" charset="0"/>
                <a:cs typeface="Baekmuk Gulim" charset="0"/>
              </a:rPr>
              <a:t>mlf</a:t>
            </a:r>
            <a:r>
              <a:rPr lang="en-US" altLang="en-US" sz="1200" dirty="0">
                <a:latin typeface="Arial" panose="020B0604020202020204" pitchFamily="34" charset="0"/>
                <a:cs typeface="Baekmuk Gulim" charset="0"/>
              </a:rPr>
              <a:t> bleeding, and an increased risk of ischemic coronary outcomes (recurrent myocardial infarction, stent thrombosis). ACS, acute coronary syndrome; CKD, chronic kidney disease; eGFR, estimated glomerular filtration rate; INR, international normalized ratio; LAD, left anterior descending artery; NSAID, nonsteroidal anti-inflammatory drug; NSTEMI, non–ST-elevation myocardial infarction; OHG, oral hypoglycemic agents; STEMI, ST-elevation myocardial infarction; TTR, Time in Therapeutic Range; UA, unstable angina.</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61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1200" dirty="0">
                <a:latin typeface="Arial" panose="020B0604020202020204" pitchFamily="34" charset="0"/>
                <a:cs typeface="Baekmuk Gulim" charset="0"/>
              </a:rPr>
              <a:t>Risk factors associated with an increased </a:t>
            </a:r>
            <a:r>
              <a:rPr lang="en-US" altLang="en-US" sz="1200" dirty="0" err="1">
                <a:latin typeface="Arial" panose="020B0604020202020204" pitchFamily="34" charset="0"/>
                <a:cs typeface="Baekmuk Gulim" charset="0"/>
              </a:rPr>
              <a:t>mlf</a:t>
            </a:r>
            <a:r>
              <a:rPr lang="en-US" altLang="en-US" sz="1200" dirty="0">
                <a:latin typeface="Arial" panose="020B0604020202020204" pitchFamily="34" charset="0"/>
                <a:cs typeface="Baekmuk Gulim" charset="0"/>
              </a:rPr>
              <a:t> bleeding, and an increased risk of ischemic coronary outcomes (recurrent myocardial infarction, stent thrombosis). ACS, acute coronary syndrome; CKD, chronic kidney disease; eGFR, estimated glomerular filtration rate; INR, international normalized ratio; LAD, left anterior descending artery; NSAID, nonsteroidal anti-inflammatory drug; NSTEMI, non–ST-elevation myocardial infarction; OHG, oral hypoglycemic agents; STEMI, ST-elevation myocardial infarction; TTR, Time in Therapeutic Range; UA, unstable angina.</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429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dirty="0"/>
              <a:t>Correct Answer: 4 (All are correct) </a:t>
            </a:r>
          </a:p>
          <a:p>
            <a:endParaRPr lang="en-CA" dirty="0"/>
          </a:p>
          <a:p>
            <a:r>
              <a:rPr lang="en-CA" dirty="0"/>
              <a:t>Make the point about the heightened risk of bleeding when ASA added to a DOAC . PCPs should specifically reconsider the ongoing need for ASA in all of their DOAC treated patients..!</a:t>
            </a:r>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9</a:t>
            </a:fld>
            <a:endParaRPr lang="en-US"/>
          </a:p>
        </p:txBody>
      </p:sp>
    </p:spTree>
    <p:extLst>
      <p:ext uri="{BB962C8B-B14F-4D97-AF65-F5344CB8AC3E}">
        <p14:creationId xmlns:p14="http://schemas.microsoft.com/office/powerpoint/2010/main" val="152971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648773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624712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3F594-E17D-4C86-BFD2-BADF04CDD4ED}"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883920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B3F594-E17D-4C86-BFD2-BADF04CDD4ED}"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881074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B3F594-E17D-4C86-BFD2-BADF04CDD4ED}" type="datetimeFigureOut">
              <a:rPr lang="en-US" smtClean="0"/>
              <a:t>4/1/2020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12415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3F594-E17D-4C86-BFD2-BADF04CDD4ED}" type="datetimeFigureOut">
              <a:rPr lang="en-US" smtClean="0"/>
              <a:t>4/1/2020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712396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3F594-E17D-4C86-BFD2-BADF04CDD4ED}" type="datetimeFigureOut">
              <a:rPr lang="en-US" smtClean="0"/>
              <a:t>4/1/2020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628460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5643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565215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42205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4250865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50684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680218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8193813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499043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87850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4864192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01054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92524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781535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0220780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5968185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15534889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3F594-E17D-4C86-BFD2-BADF04CDD4ED}" type="datetimeFigureOut">
              <a:rPr lang="en-US" smtClean="0"/>
              <a:t>4/1/2020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8E3BA-4CFE-47FB-AB0F-F8E1AF2713FA}" type="slidenum">
              <a:rPr lang="en-US" smtClean="0"/>
              <a:t>‹#›</a:t>
            </a:fld>
            <a:endParaRPr lang="en-US"/>
          </a:p>
        </p:txBody>
      </p:sp>
    </p:spTree>
    <p:extLst>
      <p:ext uri="{BB962C8B-B14F-4D97-AF65-F5344CB8AC3E}">
        <p14:creationId xmlns:p14="http://schemas.microsoft.com/office/powerpoint/2010/main" val="6794971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16045633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3.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jp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4.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5.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6.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7.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8.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9.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10.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11.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chart" Target="../charts/char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chart" Target="../charts/char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2.png"/><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microsoft.com/office/2007/relationships/hdphoto" Target="../media/hdphoto3.wdp"/><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jp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5</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pic>
        <p:nvPicPr>
          <p:cNvPr id="21" name="Picture 20" descr="A person posing for a picture&#10;&#10;Description automatically generated">
            <a:extLst>
              <a:ext uri="{FF2B5EF4-FFF2-40B4-BE49-F238E27FC236}">
                <a16:creationId xmlns:a16="http://schemas.microsoft.com/office/drawing/2014/main" id="{56E924D1-F8AA-48F6-B38D-5F02D90F899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09753" y="1905667"/>
            <a:ext cx="2811138" cy="3577173"/>
          </a:xfrm>
          <a:prstGeom prst="rect">
            <a:avLst/>
          </a:prstGeom>
        </p:spPr>
      </p:pic>
      <p:sp>
        <p:nvSpPr>
          <p:cNvPr id="22" name="TextBox 21">
            <a:extLst>
              <a:ext uri="{FF2B5EF4-FFF2-40B4-BE49-F238E27FC236}">
                <a16:creationId xmlns:a16="http://schemas.microsoft.com/office/drawing/2014/main" id="{4490AA50-F308-459C-ADB2-BE36BD4663AE}"/>
              </a:ext>
            </a:extLst>
          </p:cNvPr>
          <p:cNvSpPr txBox="1"/>
          <p:nvPr/>
        </p:nvSpPr>
        <p:spPr>
          <a:xfrm>
            <a:off x="96143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rPr>
              <a:t>Brett</a:t>
            </a:r>
            <a:endParaRPr kumimoji="0" lang="en-CA"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845F82A4-D6EF-49CE-8BC1-34A8E1DDEBA3}"/>
              </a:ext>
            </a:extLst>
          </p:cNvPr>
          <p:cNvSpPr txBox="1"/>
          <p:nvPr/>
        </p:nvSpPr>
        <p:spPr>
          <a:xfrm>
            <a:off x="3460376" y="2547606"/>
            <a:ext cx="5735383" cy="1938992"/>
          </a:xfrm>
          <a:prstGeom prst="rect">
            <a:avLst/>
          </a:prstGeom>
          <a:noFill/>
        </p:spPr>
        <p:txBody>
          <a:bodyPr wrap="square" rtlCol="0">
            <a:spAutoFit/>
          </a:bodyPr>
          <a:lstStyle/>
          <a:p>
            <a:pPr algn="ctr" defTabSz="914400"/>
            <a:r>
              <a:rPr lang="en-CA" sz="4000" b="1" dirty="0">
                <a:ln w="10160">
                  <a:solidFill>
                    <a:prstClr val="black">
                      <a:lumMod val="65000"/>
                      <a:lumOff val="35000"/>
                    </a:prstClr>
                  </a:solidFill>
                  <a:prstDash val="solid"/>
                </a:ln>
                <a:solidFill>
                  <a:prstClr val="white"/>
                </a:solidFill>
                <a:latin typeface="Arial Narrow" panose="020B0606020202030204" pitchFamily="34" charset="0"/>
              </a:rPr>
              <a:t>Management of Antithrombotic Therapy in</a:t>
            </a:r>
          </a:p>
          <a:p>
            <a:pPr algn="ctr" defTabSz="914400"/>
            <a:r>
              <a:rPr lang="en-CA" sz="4000" b="1" dirty="0">
                <a:ln w="10160">
                  <a:solidFill>
                    <a:prstClr val="black">
                      <a:lumMod val="65000"/>
                      <a:lumOff val="35000"/>
                    </a:prstClr>
                  </a:solidFill>
                  <a:prstDash val="solid"/>
                </a:ln>
                <a:solidFill>
                  <a:prstClr val="white"/>
                </a:solidFill>
                <a:latin typeface="Arial Narrow" panose="020B0606020202030204" pitchFamily="34" charset="0"/>
              </a:rPr>
              <a:t>Patients With AF and CAD</a:t>
            </a:r>
            <a:endParaRPr lang="en-US" sz="4000" b="1" dirty="0">
              <a:ln w="10160">
                <a:solidFill>
                  <a:prstClr val="black">
                    <a:lumMod val="65000"/>
                    <a:lumOff val="35000"/>
                  </a:prstClr>
                </a:solidFill>
                <a:prstDash val="solid"/>
              </a:ln>
              <a:solidFill>
                <a:prstClr val="white"/>
              </a:solidFill>
              <a:latin typeface="Arial Narrow" panose="020B0606020202030204" pitchFamily="34" charset="0"/>
            </a:endParaRPr>
          </a:p>
        </p:txBody>
      </p:sp>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E41EC1D7-B96E-4C63-85AB-82DD4EDE31D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20655067">
            <a:off x="-74435" y="1053020"/>
            <a:ext cx="2052444" cy="2342973"/>
          </a:xfrm>
          <a:prstGeom prst="rect">
            <a:avLst/>
          </a:prstGeom>
        </p:spPr>
      </p:pic>
      <p:pic>
        <p:nvPicPr>
          <p:cNvPr id="6" name="Picture 5" descr="C.C-2020-first-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586583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The “CCS Algorithm” (CHADS-65)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for OAC Therapy in AF </a:t>
            </a:r>
          </a:p>
        </p:txBody>
      </p:sp>
      <p:sp>
        <p:nvSpPr>
          <p:cNvPr id="12" name="Rectangle 11">
            <a:extLst>
              <a:ext uri="{FF2B5EF4-FFF2-40B4-BE49-F238E27FC236}">
                <a16:creationId xmlns:a16="http://schemas.microsoft.com/office/drawing/2014/main" id="{BC06B6E6-9488-4315-99EE-928243C70768}"/>
              </a:ext>
            </a:extLst>
          </p:cNvPr>
          <p:cNvSpPr/>
          <p:nvPr/>
        </p:nvSpPr>
        <p:spPr>
          <a:xfrm>
            <a:off x="161925" y="6322338"/>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3" name="Rectangle 12">
            <a:extLst>
              <a:ext uri="{FF2B5EF4-FFF2-40B4-BE49-F238E27FC236}">
                <a16:creationId xmlns:a16="http://schemas.microsoft.com/office/drawing/2014/main" id="{9F846E94-D178-44D3-B6AB-D801E0630736}"/>
              </a:ext>
            </a:extLst>
          </p:cNvPr>
          <p:cNvSpPr/>
          <p:nvPr/>
        </p:nvSpPr>
        <p:spPr>
          <a:xfrm>
            <a:off x="3094843" y="6389685"/>
            <a:ext cx="4734423"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pic>
        <p:nvPicPr>
          <p:cNvPr id="10" name="Picture 9">
            <a:extLst>
              <a:ext uri="{FF2B5EF4-FFF2-40B4-BE49-F238E27FC236}">
                <a16:creationId xmlns:a16="http://schemas.microsoft.com/office/drawing/2014/main" id="{C17D0109-6F8E-4DAC-8D32-1D0E3AE96EB3}"/>
              </a:ext>
            </a:extLst>
          </p:cNvPr>
          <p:cNvPicPr>
            <a:picLocks noChangeAspect="1"/>
          </p:cNvPicPr>
          <p:nvPr/>
        </p:nvPicPr>
        <p:blipFill>
          <a:blip r:embed="rId5"/>
          <a:stretch>
            <a:fillRect/>
          </a:stretch>
        </p:blipFill>
        <p:spPr>
          <a:xfrm>
            <a:off x="312555" y="2033373"/>
            <a:ext cx="5156163" cy="3770925"/>
          </a:xfrm>
          <a:prstGeom prst="rect">
            <a:avLst/>
          </a:prstGeom>
        </p:spPr>
      </p:pic>
      <p:pic>
        <p:nvPicPr>
          <p:cNvPr id="11" name="Picture 10">
            <a:extLst>
              <a:ext uri="{FF2B5EF4-FFF2-40B4-BE49-F238E27FC236}">
                <a16:creationId xmlns:a16="http://schemas.microsoft.com/office/drawing/2014/main" id="{20C1611F-9068-4310-A7D3-5FAA080BBA4E}"/>
              </a:ext>
            </a:extLst>
          </p:cNvPr>
          <p:cNvPicPr>
            <a:picLocks noChangeAspect="1"/>
          </p:cNvPicPr>
          <p:nvPr/>
        </p:nvPicPr>
        <p:blipFill>
          <a:blip r:embed="rId6"/>
          <a:stretch>
            <a:fillRect/>
          </a:stretch>
        </p:blipFill>
        <p:spPr>
          <a:xfrm>
            <a:off x="5917800" y="1567452"/>
            <a:ext cx="2604881" cy="4008250"/>
          </a:xfrm>
          <a:prstGeom prst="rect">
            <a:avLst/>
          </a:prstGeom>
          <a:ln>
            <a:noFill/>
          </a:ln>
          <a:effectLst>
            <a:outerShdw blurRad="292100" dist="139700" dir="2700000" algn="tl" rotWithShape="0">
              <a:srgbClr val="333333">
                <a:alpha val="65000"/>
              </a:srgbClr>
            </a:outerShdw>
          </a:effectLst>
        </p:spPr>
      </p:pic>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940040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1744654"/>
            <a:ext cx="8787314" cy="4010759"/>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758673"/>
            <a:ext cx="310842" cy="399923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1742169"/>
            <a:ext cx="243620" cy="4013244"/>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517967"/>
            <a:ext cx="7660180" cy="2308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2018 Focused Update of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AF Guidelines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390894" y="1758673"/>
            <a:ext cx="4206250" cy="579606"/>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249040" y="2284429"/>
            <a:ext cx="8813997"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p:txBody>
      </p:sp>
      <p:sp>
        <p:nvSpPr>
          <p:cNvPr id="19" name="TextBox 18">
            <a:extLst>
              <a:ext uri="{FF2B5EF4-FFF2-40B4-BE49-F238E27FC236}">
                <a16:creationId xmlns:a16="http://schemas.microsoft.com/office/drawing/2014/main" id="{D7845840-4261-46A2-BF94-58E4A46D88F8}"/>
              </a:ext>
            </a:extLst>
          </p:cNvPr>
          <p:cNvSpPr txBox="1"/>
          <p:nvPr/>
        </p:nvSpPr>
        <p:spPr>
          <a:xfrm>
            <a:off x="5185981" y="2950466"/>
            <a:ext cx="3749040" cy="1015663"/>
          </a:xfrm>
          <a:prstGeom prst="rect">
            <a:avLst/>
          </a:prstGeom>
          <a:noFill/>
        </p:spPr>
        <p:txBody>
          <a:bodyPr wrap="square" rtlCol="0">
            <a:spAutoFit/>
          </a:bodyPr>
          <a:lstStyle/>
          <a:p>
            <a:pPr marL="0" lvl="1" algn="ctr"/>
            <a:r>
              <a:rPr lang="en-CA" sz="2000" b="1" dirty="0">
                <a:solidFill>
                  <a:srgbClr val="13A985"/>
                </a:solidFill>
                <a:latin typeface="Arial Narrow" panose="020B0606020202030204" pitchFamily="34" charset="0"/>
                <a:ea typeface="Lato" panose="020F0502020204030203" pitchFamily="34" charset="0"/>
                <a:cs typeface="Lato" panose="020F0502020204030203" pitchFamily="34" charset="0"/>
              </a:rPr>
              <a:t>ASA alone </a:t>
            </a:r>
            <a:r>
              <a:rPr lang="en-CA" sz="2000" b="1" dirty="0">
                <a:latin typeface="Arial Narrow" panose="020B0606020202030204" pitchFamily="34" charset="0"/>
                <a:ea typeface="Lato" panose="020F0502020204030203" pitchFamily="34" charset="0"/>
                <a:cs typeface="Lato" panose="020F0502020204030203" pitchFamily="34" charset="0"/>
              </a:rPr>
              <a:t>is appropriate in AF patients at low risk of embolic stroke (&lt; 1.5%/</a:t>
            </a:r>
            <a:r>
              <a:rPr lang="en-CA" sz="2000" b="1" dirty="0" err="1">
                <a:latin typeface="Arial Narrow" panose="020B0606020202030204" pitchFamily="34" charset="0"/>
                <a:ea typeface="Lato" panose="020F0502020204030203" pitchFamily="34" charset="0"/>
                <a:cs typeface="Lato" panose="020F0502020204030203" pitchFamily="34" charset="0"/>
              </a:rPr>
              <a:t>yr</a:t>
            </a:r>
            <a:r>
              <a:rPr lang="en-CA" sz="2000" b="1" dirty="0">
                <a:latin typeface="Arial Narrow" panose="020B0606020202030204" pitchFamily="34" charset="0"/>
                <a:ea typeface="Lato" panose="020F0502020204030203" pitchFamily="34" charset="0"/>
                <a:cs typeface="Lato" panose="020F0502020204030203" pitchFamily="34" charset="0"/>
              </a:rPr>
              <a:t>)</a:t>
            </a:r>
          </a:p>
        </p:txBody>
      </p:sp>
      <p:sp>
        <p:nvSpPr>
          <p:cNvPr id="20" name="TextBox 19">
            <a:extLst>
              <a:ext uri="{FF2B5EF4-FFF2-40B4-BE49-F238E27FC236}">
                <a16:creationId xmlns:a16="http://schemas.microsoft.com/office/drawing/2014/main" id="{417A472F-040E-4D3C-8EA7-0F9BED9B8A2E}"/>
              </a:ext>
            </a:extLst>
          </p:cNvPr>
          <p:cNvSpPr txBox="1"/>
          <p:nvPr/>
        </p:nvSpPr>
        <p:spPr>
          <a:xfrm>
            <a:off x="5196614" y="4318356"/>
            <a:ext cx="3749040" cy="1323439"/>
          </a:xfrm>
          <a:prstGeom prst="rect">
            <a:avLst/>
          </a:prstGeom>
          <a:noFill/>
        </p:spPr>
        <p:txBody>
          <a:bodyPr wrap="square" rtlCol="0">
            <a:spAutoFit/>
          </a:bodyPr>
          <a:lstStyle/>
          <a:p>
            <a:pPr marL="0" lvl="1" algn="ctr"/>
            <a:r>
              <a:rPr lang="en-CA" sz="2000" b="1" dirty="0">
                <a:solidFill>
                  <a:srgbClr val="13A985"/>
                </a:solidFill>
                <a:latin typeface="Arial Narrow" panose="020B0606020202030204" pitchFamily="34" charset="0"/>
                <a:ea typeface="Lato" panose="020F0502020204030203" pitchFamily="34" charset="0"/>
                <a:cs typeface="Lato" panose="020F0502020204030203" pitchFamily="34" charset="0"/>
              </a:rPr>
              <a:t>DOAC alone </a:t>
            </a:r>
            <a:r>
              <a:rPr lang="en-CA" sz="2000" b="1" dirty="0">
                <a:latin typeface="Arial Narrow" panose="020B0606020202030204" pitchFamily="34" charset="0"/>
                <a:ea typeface="Lato" panose="020F0502020204030203" pitchFamily="34" charset="0"/>
                <a:cs typeface="Lato" panose="020F0502020204030203" pitchFamily="34" charset="0"/>
              </a:rPr>
              <a:t>is appropriate in AF patients with stable CAD when anticoagulation is indicated (risk of embolic stroke ≥ 1.5 %/</a:t>
            </a:r>
            <a:r>
              <a:rPr lang="en-CA" sz="2000" b="1" dirty="0" err="1">
                <a:latin typeface="Arial Narrow" panose="020B0606020202030204" pitchFamily="34" charset="0"/>
                <a:ea typeface="Lato" panose="020F0502020204030203" pitchFamily="34" charset="0"/>
                <a:cs typeface="Lato" panose="020F0502020204030203" pitchFamily="34" charset="0"/>
              </a:rPr>
              <a:t>yr</a:t>
            </a:r>
            <a:r>
              <a:rPr lang="en-CA" sz="2000" b="1" dirty="0">
                <a:latin typeface="Arial Narrow" panose="020B0606020202030204" pitchFamily="34" charset="0"/>
                <a:ea typeface="Lato" panose="020F0502020204030203" pitchFamily="34" charset="0"/>
                <a:cs typeface="Lato" panose="020F0502020204030203" pitchFamily="34" charset="0"/>
              </a:rPr>
              <a:t>)</a:t>
            </a:r>
          </a:p>
        </p:txBody>
      </p:sp>
      <p:pic>
        <p:nvPicPr>
          <p:cNvPr id="2" name="Picture 1">
            <a:extLst>
              <a:ext uri="{FF2B5EF4-FFF2-40B4-BE49-F238E27FC236}">
                <a16:creationId xmlns:a16="http://schemas.microsoft.com/office/drawing/2014/main" id="{0B213618-8E56-4C20-97EA-3E0DA4158CC2}"/>
              </a:ext>
            </a:extLst>
          </p:cNvPr>
          <p:cNvPicPr>
            <a:picLocks noChangeAspect="1"/>
          </p:cNvPicPr>
          <p:nvPr/>
        </p:nvPicPr>
        <p:blipFill>
          <a:blip r:embed="rId6"/>
          <a:stretch>
            <a:fillRect/>
          </a:stretch>
        </p:blipFill>
        <p:spPr>
          <a:xfrm>
            <a:off x="443212" y="2752190"/>
            <a:ext cx="4680531" cy="1530000"/>
          </a:xfrm>
          <a:prstGeom prst="rect">
            <a:avLst/>
          </a:prstGeom>
        </p:spPr>
      </p:pic>
      <p:pic>
        <p:nvPicPr>
          <p:cNvPr id="3" name="Picture 2">
            <a:extLst>
              <a:ext uri="{FF2B5EF4-FFF2-40B4-BE49-F238E27FC236}">
                <a16:creationId xmlns:a16="http://schemas.microsoft.com/office/drawing/2014/main" id="{89FBF49E-32D5-4C10-A3E6-71F8BDF66185}"/>
              </a:ext>
            </a:extLst>
          </p:cNvPr>
          <p:cNvPicPr>
            <a:picLocks noChangeAspect="1"/>
          </p:cNvPicPr>
          <p:nvPr/>
        </p:nvPicPr>
        <p:blipFill>
          <a:blip r:embed="rId7"/>
          <a:stretch>
            <a:fillRect/>
          </a:stretch>
        </p:blipFill>
        <p:spPr>
          <a:xfrm>
            <a:off x="443212" y="4399795"/>
            <a:ext cx="4609904" cy="1242000"/>
          </a:xfrm>
          <a:prstGeom prst="rect">
            <a:avLst/>
          </a:prstGeom>
        </p:spPr>
      </p:pic>
    </p:spTree>
    <p:extLst>
      <p:ext uri="{BB962C8B-B14F-4D97-AF65-F5344CB8AC3E}">
        <p14:creationId xmlns:p14="http://schemas.microsoft.com/office/powerpoint/2010/main" val="235383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posing for a picture&#10;&#10;Description automatically generated">
            <a:extLst>
              <a:ext uri="{FF2B5EF4-FFF2-40B4-BE49-F238E27FC236}">
                <a16:creationId xmlns:a16="http://schemas.microsoft.com/office/drawing/2014/main" id="{AF1536DE-9866-4EC7-A86B-F11890CD616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39960" y="106366"/>
            <a:ext cx="5379107" cy="6844914"/>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5</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599402"/>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315151"/>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880073"/>
            <a:ext cx="9031805" cy="1569660"/>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Brett had an </a:t>
            </a:r>
            <a:r>
              <a:rPr lang="en-CA" sz="3200" b="1" dirty="0">
                <a:solidFill>
                  <a:srgbClr val="C0F8EB"/>
                </a:solidFill>
                <a:latin typeface="Arial Narrow" panose="020B0606020202030204" pitchFamily="34" charset="0"/>
                <a:cs typeface="Candara"/>
              </a:rPr>
              <a:t>elective PCI </a:t>
            </a:r>
            <a:r>
              <a:rPr lang="en-CA" sz="3200" b="1" dirty="0">
                <a:solidFill>
                  <a:prstClr val="white">
                    <a:lumMod val="95000"/>
                  </a:prstClr>
                </a:solidFill>
                <a:latin typeface="Arial Narrow" panose="020B0606020202030204" pitchFamily="34" charset="0"/>
                <a:cs typeface="Candara"/>
              </a:rPr>
              <a:t>and a stent one month ago and was started on “dual pathway” therapy with </a:t>
            </a:r>
            <a:r>
              <a:rPr lang="en-CA" sz="3200" b="1" dirty="0">
                <a:solidFill>
                  <a:srgbClr val="C0F8EB"/>
                </a:solidFill>
                <a:latin typeface="Arial Narrow" panose="020B0606020202030204" pitchFamily="34" charset="0"/>
                <a:cs typeface="Candara"/>
              </a:rPr>
              <a:t>clopidogrel + apixaban</a:t>
            </a:r>
          </a:p>
        </p:txBody>
      </p:sp>
    </p:spTree>
    <p:extLst>
      <p:ext uri="{BB962C8B-B14F-4D97-AF65-F5344CB8AC3E}">
        <p14:creationId xmlns:p14="http://schemas.microsoft.com/office/powerpoint/2010/main" val="403488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563219"/>
            <a:ext cx="7894939" cy="584775"/>
          </a:xfrm>
          <a:prstGeom prst="rect">
            <a:avLst/>
          </a:prstGeom>
        </p:spPr>
        <p:txBody>
          <a:bodyPr wrap="square">
            <a:spAutoFit/>
          </a:bodyPr>
          <a:lstStyle/>
          <a:p>
            <a:pPr lvl="0" algn="ctr">
              <a:defRPr/>
            </a:pPr>
            <a:r>
              <a:rPr lang="en-US" sz="3200" b="1" dirty="0">
                <a:solidFill>
                  <a:srgbClr val="4D5052"/>
                </a:solidFill>
                <a:latin typeface="Arial Narrow" panose="020B0606020202030204" pitchFamily="34" charset="0"/>
                <a:cs typeface="Candara"/>
              </a:rPr>
              <a:t>How long will you keep Brett on this therapy?</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16604" y="2698426"/>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 month</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3 months</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6 months</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 year</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As long as the interventional cardiologist dictates</a:t>
            </a:r>
          </a:p>
          <a:p>
            <a:pPr marR="0" lvl="1" algn="l" defTabSz="914377" rtl="0" eaLnBrk="1" fontAlgn="auto" latinLnBrk="0" hangingPunct="1">
              <a:lnSpc>
                <a:spcPct val="100000"/>
              </a:lnSpc>
              <a:spcBef>
                <a:spcPts val="600"/>
              </a:spcBef>
              <a:spcAft>
                <a:spcPts val="0"/>
              </a:spcAft>
              <a:buClrTx/>
              <a:buSzTx/>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74659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6" end="6"/>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514792"/>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323439"/>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AF Patients with Coronary or Peripheral Arterial Disease and an Indication for OAC* </a:t>
            </a:r>
            <a:endParaRPr kumimoji="0" lang="en-CA" sz="2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endParaRPr>
          </a:p>
          <a:p>
            <a:pPr lvl="0">
              <a:defRPr/>
            </a:pPr>
            <a:r>
              <a:rPr lang="en-US" sz="2400" b="1" dirty="0">
                <a:solidFill>
                  <a:srgbClr val="13A985"/>
                </a:solidFill>
                <a:latin typeface="Arial Narrow" panose="020B0606020202030204" pitchFamily="34" charset="0"/>
                <a:cs typeface="Aharoni" panose="02010803020104030203" pitchFamily="2" charset="-79"/>
              </a:rPr>
              <a:t>2018 Focused Update of the CCS AF Guidelines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260112"/>
            <a:ext cx="2051727" cy="906777"/>
          </a:xfrm>
          <a:prstGeom prst="rect">
            <a:avLst/>
          </a:prstGeom>
        </p:spPr>
      </p:pic>
      <p:pic>
        <p:nvPicPr>
          <p:cNvPr id="2" name="Picture 1">
            <a:extLst>
              <a:ext uri="{FF2B5EF4-FFF2-40B4-BE49-F238E27FC236}">
                <a16:creationId xmlns:a16="http://schemas.microsoft.com/office/drawing/2014/main" id="{D05BE518-EECD-44C0-A6C5-79C81C5EA226}"/>
              </a:ext>
            </a:extLst>
          </p:cNvPr>
          <p:cNvPicPr>
            <a:picLocks noChangeAspect="1"/>
          </p:cNvPicPr>
          <p:nvPr/>
        </p:nvPicPr>
        <p:blipFill>
          <a:blip r:embed="rId5"/>
          <a:stretch>
            <a:fillRect/>
          </a:stretch>
        </p:blipFill>
        <p:spPr>
          <a:xfrm>
            <a:off x="400827" y="5432630"/>
            <a:ext cx="1576658" cy="756000"/>
          </a:xfrm>
          <a:prstGeom prst="rect">
            <a:avLst/>
          </a:prstGeom>
        </p:spPr>
      </p:pic>
      <p:pic>
        <p:nvPicPr>
          <p:cNvPr id="4" name="Picture 3">
            <a:extLst>
              <a:ext uri="{FF2B5EF4-FFF2-40B4-BE49-F238E27FC236}">
                <a16:creationId xmlns:a16="http://schemas.microsoft.com/office/drawing/2014/main" id="{50F1B6C4-49AB-4AC7-83DD-584B26F54938}"/>
              </a:ext>
            </a:extLst>
          </p:cNvPr>
          <p:cNvPicPr>
            <a:picLocks noChangeAspect="1"/>
          </p:cNvPicPr>
          <p:nvPr/>
        </p:nvPicPr>
        <p:blipFill>
          <a:blip r:embed="rId6"/>
          <a:stretch>
            <a:fillRect/>
          </a:stretch>
        </p:blipFill>
        <p:spPr>
          <a:xfrm>
            <a:off x="2094176" y="1725732"/>
            <a:ext cx="2702217" cy="4388400"/>
          </a:xfrm>
          <a:prstGeom prst="rect">
            <a:avLst/>
          </a:prstGeom>
        </p:spPr>
      </p:pic>
      <p:pic>
        <p:nvPicPr>
          <p:cNvPr id="5" name="Picture 4">
            <a:extLst>
              <a:ext uri="{FF2B5EF4-FFF2-40B4-BE49-F238E27FC236}">
                <a16:creationId xmlns:a16="http://schemas.microsoft.com/office/drawing/2014/main" id="{DCE913EC-3840-4D21-A448-C3C3ADF677DA}"/>
              </a:ext>
            </a:extLst>
          </p:cNvPr>
          <p:cNvPicPr>
            <a:picLocks noChangeAspect="1"/>
          </p:cNvPicPr>
          <p:nvPr/>
        </p:nvPicPr>
        <p:blipFill>
          <a:blip r:embed="rId7"/>
          <a:stretch>
            <a:fillRect/>
          </a:stretch>
        </p:blipFill>
        <p:spPr>
          <a:xfrm>
            <a:off x="5092969" y="1725732"/>
            <a:ext cx="2617926" cy="4388400"/>
          </a:xfrm>
          <a:prstGeom prst="rect">
            <a:avLst/>
          </a:prstGeom>
        </p:spPr>
      </p:pic>
      <p:sp>
        <p:nvSpPr>
          <p:cNvPr id="13" name="Rectangle 12">
            <a:extLst>
              <a:ext uri="{FF2B5EF4-FFF2-40B4-BE49-F238E27FC236}">
                <a16:creationId xmlns:a16="http://schemas.microsoft.com/office/drawing/2014/main" id="{577F3A7A-E19D-4C48-99BB-E88077926816}"/>
              </a:ext>
            </a:extLst>
          </p:cNvPr>
          <p:cNvSpPr/>
          <p:nvPr/>
        </p:nvSpPr>
        <p:spPr>
          <a:xfrm>
            <a:off x="51950" y="646132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p:txBody>
      </p:sp>
      <p:sp>
        <p:nvSpPr>
          <p:cNvPr id="14" name="Rectangle 13">
            <a:extLst>
              <a:ext uri="{FF2B5EF4-FFF2-40B4-BE49-F238E27FC236}">
                <a16:creationId xmlns:a16="http://schemas.microsoft.com/office/drawing/2014/main" id="{E632B617-5FA3-4104-B1E7-468D9E3CEFB0}"/>
              </a:ext>
            </a:extLst>
          </p:cNvPr>
          <p:cNvSpPr/>
          <p:nvPr/>
        </p:nvSpPr>
        <p:spPr>
          <a:xfrm>
            <a:off x="4298481" y="6440617"/>
            <a:ext cx="3847528" cy="338554"/>
          </a:xfrm>
          <a:prstGeom prst="rect">
            <a:avLst/>
          </a:prstGeom>
        </p:spPr>
        <p:txBody>
          <a:bodyPr wrap="none">
            <a:spAutoFit/>
          </a:bodyPr>
          <a:lstStyle/>
          <a:p>
            <a:pPr lvl="0">
              <a:defRPr/>
            </a:pPr>
            <a:r>
              <a:rPr lang="en-CA" sz="1600" b="1" dirty="0">
                <a:solidFill>
                  <a:schemeClr val="bg1"/>
                </a:solidFill>
                <a:latin typeface="Arial Narrow" panose="020B0606020202030204" pitchFamily="34" charset="0"/>
                <a:cs typeface="Aharoni" panose="02010803020104030203" pitchFamily="2" charset="-79"/>
              </a:rPr>
              <a:t>* </a:t>
            </a:r>
            <a:r>
              <a:rPr lang="en-CA" sz="1600" b="1" dirty="0">
                <a:solidFill>
                  <a:schemeClr val="bg1"/>
                </a:solidFill>
                <a:latin typeface="Arial Narrow" panose="020B0606020202030204" pitchFamily="34" charset="0"/>
                <a:cs typeface="Candara"/>
              </a:rPr>
              <a:t>aged ≥ 65 years or with a CHADS</a:t>
            </a:r>
            <a:r>
              <a:rPr lang="en-CA" sz="1600" b="1" baseline="-25000" dirty="0">
                <a:solidFill>
                  <a:schemeClr val="bg1"/>
                </a:solidFill>
                <a:latin typeface="Arial Narrow" panose="020B0606020202030204" pitchFamily="34" charset="0"/>
                <a:cs typeface="Candara"/>
              </a:rPr>
              <a:t>2</a:t>
            </a:r>
            <a:r>
              <a:rPr lang="en-CA" sz="1600" b="1" dirty="0">
                <a:solidFill>
                  <a:schemeClr val="bg1"/>
                </a:solidFill>
                <a:latin typeface="Arial Narrow" panose="020B0606020202030204" pitchFamily="34" charset="0"/>
                <a:cs typeface="Candara"/>
              </a:rPr>
              <a:t> score  ≥ 1</a:t>
            </a:r>
          </a:p>
        </p:txBody>
      </p:sp>
    </p:spTree>
    <p:extLst>
      <p:ext uri="{BB962C8B-B14F-4D97-AF65-F5344CB8AC3E}">
        <p14:creationId xmlns:p14="http://schemas.microsoft.com/office/powerpoint/2010/main" val="287588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posing for a picture&#10;&#10;Description automatically generated">
            <a:extLst>
              <a:ext uri="{FF2B5EF4-FFF2-40B4-BE49-F238E27FC236}">
                <a16:creationId xmlns:a16="http://schemas.microsoft.com/office/drawing/2014/main" id="{AF1536DE-9866-4EC7-A86B-F11890CD616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39960" y="106366"/>
            <a:ext cx="5379107" cy="6844914"/>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5</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599402"/>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315151"/>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4014710"/>
            <a:ext cx="9031805"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What if Brett was admitted with </a:t>
            </a:r>
            <a:r>
              <a:rPr lang="en-CA" sz="3200" b="1" dirty="0">
                <a:solidFill>
                  <a:srgbClr val="C0F8EB"/>
                </a:solidFill>
                <a:latin typeface="Arial Narrow" panose="020B0606020202030204" pitchFamily="34" charset="0"/>
                <a:cs typeface="Candara"/>
              </a:rPr>
              <a:t>ACS</a:t>
            </a:r>
            <a:r>
              <a:rPr lang="en-CA" sz="3200" b="1" dirty="0">
                <a:solidFill>
                  <a:srgbClr val="99DFEB"/>
                </a:solidFill>
                <a:latin typeface="Arial Narrow" panose="020B0606020202030204" pitchFamily="34" charset="0"/>
                <a:cs typeface="Candara"/>
              </a:rPr>
              <a:t> </a:t>
            </a:r>
            <a:r>
              <a:rPr lang="en-CA" sz="3200" b="1" dirty="0">
                <a:solidFill>
                  <a:prstClr val="white">
                    <a:lumMod val="95000"/>
                  </a:prstClr>
                </a:solidFill>
                <a:latin typeface="Arial Narrow" panose="020B0606020202030204" pitchFamily="34" charset="0"/>
                <a:cs typeface="Candara"/>
              </a:rPr>
              <a:t>and was started on “</a:t>
            </a:r>
            <a:r>
              <a:rPr lang="en-CA" sz="3200" b="1" dirty="0">
                <a:solidFill>
                  <a:srgbClr val="C0F8EB"/>
                </a:solidFill>
                <a:latin typeface="Arial Narrow" panose="020B0606020202030204" pitchFamily="34" charset="0"/>
                <a:cs typeface="Candara"/>
              </a:rPr>
              <a:t>Dual Antiplatelet</a:t>
            </a:r>
            <a:r>
              <a:rPr lang="en-CA" sz="3200" b="1" dirty="0">
                <a:solidFill>
                  <a:prstClr val="white">
                    <a:lumMod val="95000"/>
                  </a:prstClr>
                </a:solidFill>
                <a:latin typeface="Arial Narrow" panose="020B0606020202030204" pitchFamily="34" charset="0"/>
                <a:cs typeface="Candara"/>
              </a:rPr>
              <a:t>” therapy in addition to his </a:t>
            </a:r>
            <a:r>
              <a:rPr lang="en-CA" sz="3200" b="1" dirty="0">
                <a:solidFill>
                  <a:srgbClr val="C0F8EB"/>
                </a:solidFill>
                <a:latin typeface="Arial Narrow" panose="020B0606020202030204" pitchFamily="34" charset="0"/>
                <a:cs typeface="Candara"/>
              </a:rPr>
              <a:t>DOAC</a:t>
            </a:r>
          </a:p>
        </p:txBody>
      </p:sp>
    </p:spTree>
    <p:extLst>
      <p:ext uri="{BB962C8B-B14F-4D97-AF65-F5344CB8AC3E}">
        <p14:creationId xmlns:p14="http://schemas.microsoft.com/office/powerpoint/2010/main" val="3060152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99558"/>
            <a:ext cx="7894939" cy="1077218"/>
          </a:xfrm>
          <a:prstGeom prst="rect">
            <a:avLst/>
          </a:prstGeom>
        </p:spPr>
        <p:txBody>
          <a:bodyPr wrap="square">
            <a:spAutoFit/>
          </a:bodyPr>
          <a:lstStyle/>
          <a:p>
            <a:pPr lvl="0" algn="ctr">
              <a:defRPr/>
            </a:pPr>
            <a:r>
              <a:rPr lang="en-US" sz="3200" b="1" dirty="0">
                <a:solidFill>
                  <a:srgbClr val="4D5052"/>
                </a:solidFill>
                <a:latin typeface="Arial Narrow" panose="020B0606020202030204" pitchFamily="34" charset="0"/>
                <a:cs typeface="Candara"/>
              </a:rPr>
              <a:t>How long would you keep Brett on </a:t>
            </a:r>
            <a:r>
              <a:rPr lang="en-US" sz="3200" b="1" dirty="0">
                <a:solidFill>
                  <a:srgbClr val="13A985"/>
                </a:solidFill>
                <a:latin typeface="Arial Narrow" panose="020B0606020202030204" pitchFamily="34" charset="0"/>
                <a:cs typeface="Candara"/>
              </a:rPr>
              <a:t>dual antiplatelet therapy (DAPT) post ACS</a:t>
            </a:r>
            <a:r>
              <a:rPr lang="en-US" sz="3200" b="1" dirty="0">
                <a:solidFill>
                  <a:srgbClr val="4D5052"/>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16604" y="2698426"/>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1 day</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6 months</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Forever</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Depends on whether he had a PCI / stent</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Depends on his ischemic vs. bleeding risk</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49349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2" end="2"/>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1000" fill="hold"/>
                                        <p:tgtEl>
                                          <p:spTgt spid="33">
                                            <p:txEl>
                                              <p:pRg st="3" end="3"/>
                                            </p:txEl>
                                          </p:spTgt>
                                        </p:tgtEl>
                                        <p:attrNameLst>
                                          <p:attrName>style.color</p:attrName>
                                        </p:attrNameLst>
                                      </p:cBhvr>
                                      <p:to>
                                        <a:srgbClr val="22E6B7"/>
                                      </p:to>
                                    </p:animClr>
                                  </p:childTnLst>
                                </p:cTn>
                              </p:par>
                              <p:par>
                                <p:cTn id="9" presetID="3" presetClass="emph" presetSubtype="2" fill="hold" nodeType="withEffect">
                                  <p:stCondLst>
                                    <p:cond delay="0"/>
                                  </p:stCondLst>
                                  <p:childTnLst>
                                    <p:animClr clrSpc="rgb" dir="cw">
                                      <p:cBhvr override="childStyle">
                                        <p:cTn id="10" dur="1000" fill="hold"/>
                                        <p:tgtEl>
                                          <p:spTgt spid="33">
                                            <p:txEl>
                                              <p:pRg st="5" end="5"/>
                                            </p:txEl>
                                          </p:spTgt>
                                        </p:tgtEl>
                                        <p:attrNameLst>
                                          <p:attrName>style.color</p:attrName>
                                        </p:attrNameLst>
                                      </p:cBhvr>
                                      <p:to>
                                        <a:srgbClr val="22E6B7"/>
                                      </p:to>
                                    </p:animClr>
                                  </p:childTnLst>
                                </p:cTn>
                              </p:par>
                              <p:par>
                                <p:cTn id="11" presetID="3" presetClass="emph" presetSubtype="2" fill="hold" nodeType="withEffect">
                                  <p:stCondLst>
                                    <p:cond delay="0"/>
                                  </p:stCondLst>
                                  <p:childTnLst>
                                    <p:animClr clrSpc="rgb" dir="cw">
                                      <p:cBhvr override="childStyle">
                                        <p:cTn id="12" dur="1000" fill="hold"/>
                                        <p:tgtEl>
                                          <p:spTgt spid="33">
                                            <p:txEl>
                                              <p:pRg st="6" end="6"/>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514792"/>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AF Patients with Coronary or Peripheral Arterial Disease and an Indication for OAC* </a:t>
            </a:r>
            <a:endParaRPr kumimoji="0" lang="en-CA" sz="2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2018 Focused Update of the CCS AF Guidelines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260112"/>
            <a:ext cx="2051727" cy="906777"/>
          </a:xfrm>
          <a:prstGeom prst="rect">
            <a:avLst/>
          </a:prstGeom>
        </p:spPr>
      </p:pic>
      <p:pic>
        <p:nvPicPr>
          <p:cNvPr id="2" name="Picture 1">
            <a:extLst>
              <a:ext uri="{FF2B5EF4-FFF2-40B4-BE49-F238E27FC236}">
                <a16:creationId xmlns:a16="http://schemas.microsoft.com/office/drawing/2014/main" id="{D05BE518-EECD-44C0-A6C5-79C81C5EA226}"/>
              </a:ext>
            </a:extLst>
          </p:cNvPr>
          <p:cNvPicPr>
            <a:picLocks noChangeAspect="1"/>
          </p:cNvPicPr>
          <p:nvPr/>
        </p:nvPicPr>
        <p:blipFill>
          <a:blip r:embed="rId5"/>
          <a:stretch>
            <a:fillRect/>
          </a:stretch>
        </p:blipFill>
        <p:spPr>
          <a:xfrm>
            <a:off x="161925" y="5312543"/>
            <a:ext cx="1238803" cy="594000"/>
          </a:xfrm>
          <a:prstGeom prst="rect">
            <a:avLst/>
          </a:prstGeom>
        </p:spPr>
      </p:pic>
      <p:pic>
        <p:nvPicPr>
          <p:cNvPr id="4" name="Picture 3">
            <a:extLst>
              <a:ext uri="{FF2B5EF4-FFF2-40B4-BE49-F238E27FC236}">
                <a16:creationId xmlns:a16="http://schemas.microsoft.com/office/drawing/2014/main" id="{50F1B6C4-49AB-4AC7-83DD-584B26F54938}"/>
              </a:ext>
            </a:extLst>
          </p:cNvPr>
          <p:cNvPicPr>
            <a:picLocks noChangeAspect="1"/>
          </p:cNvPicPr>
          <p:nvPr/>
        </p:nvPicPr>
        <p:blipFill>
          <a:blip r:embed="rId6"/>
          <a:stretch>
            <a:fillRect/>
          </a:stretch>
        </p:blipFill>
        <p:spPr>
          <a:xfrm>
            <a:off x="1338677" y="1926045"/>
            <a:ext cx="2420690" cy="3931200"/>
          </a:xfrm>
          <a:prstGeom prst="rect">
            <a:avLst/>
          </a:prstGeom>
        </p:spPr>
      </p:pic>
      <p:pic>
        <p:nvPicPr>
          <p:cNvPr id="5" name="Picture 4">
            <a:extLst>
              <a:ext uri="{FF2B5EF4-FFF2-40B4-BE49-F238E27FC236}">
                <a16:creationId xmlns:a16="http://schemas.microsoft.com/office/drawing/2014/main" id="{DCE913EC-3840-4D21-A448-C3C3ADF677DA}"/>
              </a:ext>
            </a:extLst>
          </p:cNvPr>
          <p:cNvPicPr>
            <a:picLocks noChangeAspect="1"/>
          </p:cNvPicPr>
          <p:nvPr/>
        </p:nvPicPr>
        <p:blipFill>
          <a:blip r:embed="rId7"/>
          <a:stretch>
            <a:fillRect/>
          </a:stretch>
        </p:blipFill>
        <p:spPr>
          <a:xfrm>
            <a:off x="3914907" y="1905338"/>
            <a:ext cx="2345181" cy="3931200"/>
          </a:xfrm>
          <a:prstGeom prst="rect">
            <a:avLst/>
          </a:prstGeom>
        </p:spPr>
      </p:pic>
      <p:sp>
        <p:nvSpPr>
          <p:cNvPr id="13" name="Rectangle 12">
            <a:extLst>
              <a:ext uri="{FF2B5EF4-FFF2-40B4-BE49-F238E27FC236}">
                <a16:creationId xmlns:a16="http://schemas.microsoft.com/office/drawing/2014/main" id="{577F3A7A-E19D-4C48-99BB-E88077926816}"/>
              </a:ext>
            </a:extLst>
          </p:cNvPr>
          <p:cNvSpPr/>
          <p:nvPr/>
        </p:nvSpPr>
        <p:spPr>
          <a:xfrm>
            <a:off x="51950" y="646132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p:txBody>
      </p:sp>
      <p:sp>
        <p:nvSpPr>
          <p:cNvPr id="14" name="Rectangle 13">
            <a:extLst>
              <a:ext uri="{FF2B5EF4-FFF2-40B4-BE49-F238E27FC236}">
                <a16:creationId xmlns:a16="http://schemas.microsoft.com/office/drawing/2014/main" id="{E632B617-5FA3-4104-B1E7-468D9E3CEFB0}"/>
              </a:ext>
            </a:extLst>
          </p:cNvPr>
          <p:cNvSpPr/>
          <p:nvPr/>
        </p:nvSpPr>
        <p:spPr>
          <a:xfrm>
            <a:off x="4298481" y="6440617"/>
            <a:ext cx="3847528"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kumimoji="0" lang="en-CA" sz="1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Candara"/>
              </a:rPr>
              <a:t>aged ≥ 65 years or with a CHADS</a:t>
            </a:r>
            <a:r>
              <a:rPr kumimoji="0" lang="en-CA" sz="1600" b="1" i="0" u="none" strike="noStrike" kern="1200" cap="none" spc="0" normalizeH="0" baseline="-25000" noProof="0" dirty="0">
                <a:ln>
                  <a:noFill/>
                </a:ln>
                <a:solidFill>
                  <a:prstClr val="white"/>
                </a:solidFill>
                <a:effectLst/>
                <a:uLnTx/>
                <a:uFillTx/>
                <a:latin typeface="Arial Narrow" panose="020B0606020202030204" pitchFamily="34" charset="0"/>
                <a:ea typeface="+mn-ea"/>
                <a:cs typeface="Candara"/>
              </a:rPr>
              <a:t>2</a:t>
            </a:r>
            <a:r>
              <a:rPr kumimoji="0" lang="en-CA" sz="16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Candara"/>
              </a:rPr>
              <a:t> score  ≥ 1</a:t>
            </a:r>
          </a:p>
        </p:txBody>
      </p:sp>
      <p:pic>
        <p:nvPicPr>
          <p:cNvPr id="3" name="Picture 2">
            <a:extLst>
              <a:ext uri="{FF2B5EF4-FFF2-40B4-BE49-F238E27FC236}">
                <a16:creationId xmlns:a16="http://schemas.microsoft.com/office/drawing/2014/main" id="{D41EEE3B-796A-4567-AE94-5EED6E3C2915}"/>
              </a:ext>
            </a:extLst>
          </p:cNvPr>
          <p:cNvPicPr>
            <a:picLocks noChangeAspect="1"/>
          </p:cNvPicPr>
          <p:nvPr/>
        </p:nvPicPr>
        <p:blipFill>
          <a:blip r:embed="rId8"/>
          <a:stretch>
            <a:fillRect/>
          </a:stretch>
        </p:blipFill>
        <p:spPr>
          <a:xfrm>
            <a:off x="6423477" y="1926045"/>
            <a:ext cx="2337339" cy="3931200"/>
          </a:xfrm>
          <a:prstGeom prst="rect">
            <a:avLst/>
          </a:prstGeom>
        </p:spPr>
      </p:pic>
    </p:spTree>
    <p:extLst>
      <p:ext uri="{BB962C8B-B14F-4D97-AF65-F5344CB8AC3E}">
        <p14:creationId xmlns:p14="http://schemas.microsoft.com/office/powerpoint/2010/main" val="338531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38358"/>
            <a:ext cx="6867311"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Effect of Adding Double Antiplatelet therapy (DAPT) to Warfarin or a DOAC</a:t>
            </a:r>
          </a:p>
        </p:txBody>
      </p:sp>
      <p:graphicFrame>
        <p:nvGraphicFramePr>
          <p:cNvPr id="27" name="Chart 26">
            <a:extLst>
              <a:ext uri="{FF2B5EF4-FFF2-40B4-BE49-F238E27FC236}">
                <a16:creationId xmlns:a16="http://schemas.microsoft.com/office/drawing/2014/main" id="{51705E64-E79F-48F9-B486-455F6BADBFD3}"/>
              </a:ext>
            </a:extLst>
          </p:cNvPr>
          <p:cNvGraphicFramePr/>
          <p:nvPr/>
        </p:nvGraphicFramePr>
        <p:xfrm>
          <a:off x="2213681" y="4721243"/>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6"/>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graphicFrame>
        <p:nvGraphicFramePr>
          <p:cNvPr id="13" name="Object 27">
            <a:extLst>
              <a:ext uri="{FF2B5EF4-FFF2-40B4-BE49-F238E27FC236}">
                <a16:creationId xmlns:a16="http://schemas.microsoft.com/office/drawing/2014/main" id="{5E35E4B4-A6A3-449C-9387-C1BFA59B24DA}"/>
              </a:ext>
            </a:extLst>
          </p:cNvPr>
          <p:cNvGraphicFramePr>
            <a:graphicFrameLocks noChangeAspect="1"/>
          </p:cNvGraphicFramePr>
          <p:nvPr>
            <p:extLst>
              <p:ext uri="{D42A27DB-BD31-4B8C-83A1-F6EECF244321}">
                <p14:modId xmlns:p14="http://schemas.microsoft.com/office/powerpoint/2010/main" val="1107707850"/>
              </p:ext>
            </p:extLst>
          </p:nvPr>
        </p:nvGraphicFramePr>
        <p:xfrm>
          <a:off x="1212850" y="1620292"/>
          <a:ext cx="7046913" cy="3571875"/>
        </p:xfrm>
        <a:graphic>
          <a:graphicData uri="http://schemas.openxmlformats.org/drawingml/2006/chart">
            <c:chart xmlns:c="http://schemas.openxmlformats.org/drawingml/2006/chart" xmlns:r="http://schemas.openxmlformats.org/officeDocument/2006/relationships" r:id="rId8"/>
          </a:graphicData>
        </a:graphic>
      </p:graphicFrame>
      <p:sp>
        <p:nvSpPr>
          <p:cNvPr id="14" name="Text Box 28">
            <a:extLst>
              <a:ext uri="{FF2B5EF4-FFF2-40B4-BE49-F238E27FC236}">
                <a16:creationId xmlns:a16="http://schemas.microsoft.com/office/drawing/2014/main" id="{F880EDE9-07F6-4FE1-84CF-7263D217FC24}"/>
              </a:ext>
            </a:extLst>
          </p:cNvPr>
          <p:cNvSpPr txBox="1">
            <a:spLocks noChangeArrowheads="1"/>
          </p:cNvSpPr>
          <p:nvPr/>
        </p:nvSpPr>
        <p:spPr bwMode="auto">
          <a:xfrm rot="16200000">
            <a:off x="-264778" y="3191401"/>
            <a:ext cx="24456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prstClr val="black"/>
                </a:solidFill>
                <a:latin typeface="Arial Narrow" panose="020B0606020202030204" pitchFamily="34" charset="0"/>
                <a:cs typeface="Lato"/>
              </a:rPr>
              <a:t>Major Bleeding (% / Year)</a:t>
            </a:r>
            <a:endParaRPr lang="en-US" sz="1800" i="0" dirty="0">
              <a:solidFill>
                <a:prstClr val="black"/>
              </a:solidFill>
              <a:latin typeface="Arial Narrow" panose="020B0606020202030204" pitchFamily="34" charset="0"/>
              <a:cs typeface="Lato"/>
            </a:endParaRPr>
          </a:p>
        </p:txBody>
      </p:sp>
      <p:sp>
        <p:nvSpPr>
          <p:cNvPr id="15" name="Text Box 29">
            <a:extLst>
              <a:ext uri="{FF2B5EF4-FFF2-40B4-BE49-F238E27FC236}">
                <a16:creationId xmlns:a16="http://schemas.microsoft.com/office/drawing/2014/main" id="{91504C45-7944-4A23-897E-600A09E76477}"/>
              </a:ext>
            </a:extLst>
          </p:cNvPr>
          <p:cNvSpPr txBox="1">
            <a:spLocks noChangeArrowheads="1"/>
          </p:cNvSpPr>
          <p:nvPr/>
        </p:nvSpPr>
        <p:spPr bwMode="auto">
          <a:xfrm rot="18813457">
            <a:off x="2505510" y="5054356"/>
            <a:ext cx="7452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chemeClr val="bg1">
                    <a:lumMod val="75000"/>
                  </a:schemeClr>
                </a:solidFill>
                <a:latin typeface="Arial Narrow" panose="020B0606020202030204" pitchFamily="34" charset="0"/>
                <a:cs typeface="Lato"/>
              </a:rPr>
              <a:t>No AP</a:t>
            </a:r>
            <a:endParaRPr lang="en-US" sz="1800" i="0" dirty="0">
              <a:solidFill>
                <a:schemeClr val="bg1">
                  <a:lumMod val="75000"/>
                </a:schemeClr>
              </a:solidFill>
              <a:latin typeface="Arial Narrow" panose="020B0606020202030204" pitchFamily="34" charset="0"/>
              <a:cs typeface="Lato"/>
            </a:endParaRPr>
          </a:p>
        </p:txBody>
      </p:sp>
      <p:sp>
        <p:nvSpPr>
          <p:cNvPr id="18" name="Text Box 40">
            <a:extLst>
              <a:ext uri="{FF2B5EF4-FFF2-40B4-BE49-F238E27FC236}">
                <a16:creationId xmlns:a16="http://schemas.microsoft.com/office/drawing/2014/main" id="{B2652B27-1763-4490-A486-B1F4C8443FE8}"/>
              </a:ext>
            </a:extLst>
          </p:cNvPr>
          <p:cNvSpPr txBox="1">
            <a:spLocks noChangeArrowheads="1"/>
          </p:cNvSpPr>
          <p:nvPr/>
        </p:nvSpPr>
        <p:spPr bwMode="auto">
          <a:xfrm rot="18813457">
            <a:off x="3114559" y="5001651"/>
            <a:ext cx="57419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chemeClr val="bg1">
                    <a:lumMod val="50000"/>
                  </a:schemeClr>
                </a:solidFill>
                <a:latin typeface="Arial Narrow" panose="020B0606020202030204" pitchFamily="34" charset="0"/>
                <a:cs typeface="Lato"/>
              </a:rPr>
              <a:t>SAP</a:t>
            </a:r>
            <a:endParaRPr lang="en-US" sz="1800" i="0" dirty="0">
              <a:solidFill>
                <a:schemeClr val="bg1">
                  <a:lumMod val="50000"/>
                </a:schemeClr>
              </a:solidFill>
              <a:latin typeface="Arial Narrow" panose="020B0606020202030204" pitchFamily="34" charset="0"/>
              <a:cs typeface="Lato"/>
            </a:endParaRPr>
          </a:p>
        </p:txBody>
      </p:sp>
      <p:sp>
        <p:nvSpPr>
          <p:cNvPr id="19" name="Text Box 41">
            <a:extLst>
              <a:ext uri="{FF2B5EF4-FFF2-40B4-BE49-F238E27FC236}">
                <a16:creationId xmlns:a16="http://schemas.microsoft.com/office/drawing/2014/main" id="{9FD51D29-0A41-40C3-901F-4D58B6F5AD7B}"/>
              </a:ext>
            </a:extLst>
          </p:cNvPr>
          <p:cNvSpPr txBox="1">
            <a:spLocks noChangeArrowheads="1"/>
          </p:cNvSpPr>
          <p:nvPr/>
        </p:nvSpPr>
        <p:spPr bwMode="auto">
          <a:xfrm rot="18813457">
            <a:off x="3551739" y="4982925"/>
            <a:ext cx="58381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chemeClr val="tx1">
                    <a:lumMod val="75000"/>
                    <a:lumOff val="25000"/>
                  </a:schemeClr>
                </a:solidFill>
                <a:latin typeface="Arial Narrow" panose="020B0606020202030204" pitchFamily="34" charset="0"/>
                <a:cs typeface="Lato"/>
              </a:rPr>
              <a:t>DAP</a:t>
            </a:r>
            <a:endParaRPr lang="en-US" sz="1800" i="0" dirty="0">
              <a:solidFill>
                <a:schemeClr val="tx1">
                  <a:lumMod val="75000"/>
                  <a:lumOff val="25000"/>
                </a:schemeClr>
              </a:solidFill>
              <a:latin typeface="Arial Narrow" panose="020B0606020202030204" pitchFamily="34" charset="0"/>
              <a:cs typeface="Lato"/>
            </a:endParaRPr>
          </a:p>
        </p:txBody>
      </p:sp>
      <p:sp>
        <p:nvSpPr>
          <p:cNvPr id="20" name="Text Box 42">
            <a:extLst>
              <a:ext uri="{FF2B5EF4-FFF2-40B4-BE49-F238E27FC236}">
                <a16:creationId xmlns:a16="http://schemas.microsoft.com/office/drawing/2014/main" id="{9AFAD64E-0DA6-4EB3-A446-78455C105336}"/>
              </a:ext>
            </a:extLst>
          </p:cNvPr>
          <p:cNvSpPr txBox="1">
            <a:spLocks noChangeArrowheads="1"/>
          </p:cNvSpPr>
          <p:nvPr/>
        </p:nvSpPr>
        <p:spPr bwMode="auto">
          <a:xfrm rot="18813457">
            <a:off x="4986767" y="5001651"/>
            <a:ext cx="57419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95F3DD"/>
                </a:solidFill>
                <a:latin typeface="Arial Narrow" panose="020B0606020202030204" pitchFamily="34" charset="0"/>
                <a:cs typeface="Lato"/>
              </a:rPr>
              <a:t>SAP</a:t>
            </a:r>
            <a:endParaRPr lang="en-US" sz="1800" i="0" dirty="0">
              <a:solidFill>
                <a:srgbClr val="95F3DD"/>
              </a:solidFill>
              <a:latin typeface="Arial Narrow" panose="020B0606020202030204" pitchFamily="34" charset="0"/>
              <a:cs typeface="Lato"/>
            </a:endParaRPr>
          </a:p>
        </p:txBody>
      </p:sp>
      <p:sp>
        <p:nvSpPr>
          <p:cNvPr id="21" name="Text Box 43">
            <a:extLst>
              <a:ext uri="{FF2B5EF4-FFF2-40B4-BE49-F238E27FC236}">
                <a16:creationId xmlns:a16="http://schemas.microsoft.com/office/drawing/2014/main" id="{078BE529-2837-4A08-BAF9-DDDAC7EE2FC1}"/>
              </a:ext>
            </a:extLst>
          </p:cNvPr>
          <p:cNvSpPr txBox="1">
            <a:spLocks noChangeArrowheads="1"/>
          </p:cNvSpPr>
          <p:nvPr/>
        </p:nvSpPr>
        <p:spPr bwMode="auto">
          <a:xfrm rot="18813457">
            <a:off x="5457512" y="4982925"/>
            <a:ext cx="58381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22E6B7"/>
                </a:solidFill>
                <a:latin typeface="Arial Narrow" panose="020B0606020202030204" pitchFamily="34" charset="0"/>
                <a:cs typeface="Lato"/>
              </a:rPr>
              <a:t>DAP</a:t>
            </a:r>
            <a:endParaRPr lang="en-US" sz="1800" i="0" dirty="0">
              <a:solidFill>
                <a:srgbClr val="22E6B7"/>
              </a:solidFill>
              <a:latin typeface="Arial Narrow" panose="020B0606020202030204" pitchFamily="34" charset="0"/>
              <a:cs typeface="Lato"/>
            </a:endParaRPr>
          </a:p>
        </p:txBody>
      </p:sp>
      <p:sp>
        <p:nvSpPr>
          <p:cNvPr id="22" name="Text Box 44">
            <a:extLst>
              <a:ext uri="{FF2B5EF4-FFF2-40B4-BE49-F238E27FC236}">
                <a16:creationId xmlns:a16="http://schemas.microsoft.com/office/drawing/2014/main" id="{BD1FD089-9D30-446E-AC28-DA3DAB7CC8C9}"/>
              </a:ext>
            </a:extLst>
          </p:cNvPr>
          <p:cNvSpPr txBox="1">
            <a:spLocks noChangeArrowheads="1"/>
          </p:cNvSpPr>
          <p:nvPr/>
        </p:nvSpPr>
        <p:spPr bwMode="auto">
          <a:xfrm rot="18813457">
            <a:off x="6777953" y="4993381"/>
            <a:ext cx="57419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00BF96"/>
                </a:solidFill>
                <a:latin typeface="Arial Narrow" panose="020B0606020202030204" pitchFamily="34" charset="0"/>
                <a:cs typeface="Lato"/>
              </a:rPr>
              <a:t>SAP</a:t>
            </a:r>
            <a:endParaRPr lang="en-US" sz="1800" i="0" dirty="0">
              <a:solidFill>
                <a:srgbClr val="00BF96"/>
              </a:solidFill>
              <a:latin typeface="Arial Narrow" panose="020B0606020202030204" pitchFamily="34" charset="0"/>
              <a:cs typeface="Lato"/>
            </a:endParaRPr>
          </a:p>
        </p:txBody>
      </p:sp>
      <p:sp>
        <p:nvSpPr>
          <p:cNvPr id="26" name="Text Box 45">
            <a:extLst>
              <a:ext uri="{FF2B5EF4-FFF2-40B4-BE49-F238E27FC236}">
                <a16:creationId xmlns:a16="http://schemas.microsoft.com/office/drawing/2014/main" id="{87BA0324-0F22-4E3A-B1E2-E350B3FFFD27}"/>
              </a:ext>
            </a:extLst>
          </p:cNvPr>
          <p:cNvSpPr txBox="1">
            <a:spLocks noChangeArrowheads="1"/>
          </p:cNvSpPr>
          <p:nvPr/>
        </p:nvSpPr>
        <p:spPr bwMode="auto">
          <a:xfrm rot="18813457">
            <a:off x="7257712" y="4982925"/>
            <a:ext cx="58381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0D755A"/>
                </a:solidFill>
                <a:latin typeface="Arial Narrow" panose="020B0606020202030204" pitchFamily="34" charset="0"/>
                <a:cs typeface="Lato"/>
              </a:rPr>
              <a:t>DAP</a:t>
            </a:r>
            <a:endParaRPr lang="en-US" sz="1800" i="0" dirty="0">
              <a:solidFill>
                <a:srgbClr val="0D755A"/>
              </a:solidFill>
              <a:latin typeface="Arial Narrow" panose="020B0606020202030204" pitchFamily="34" charset="0"/>
              <a:cs typeface="Lato"/>
            </a:endParaRPr>
          </a:p>
        </p:txBody>
      </p:sp>
      <p:sp>
        <p:nvSpPr>
          <p:cNvPr id="29" name="Text Box 47">
            <a:extLst>
              <a:ext uri="{FF2B5EF4-FFF2-40B4-BE49-F238E27FC236}">
                <a16:creationId xmlns:a16="http://schemas.microsoft.com/office/drawing/2014/main" id="{0F808110-9C28-42C2-84C0-78A0D3C7BBD6}"/>
              </a:ext>
            </a:extLst>
          </p:cNvPr>
          <p:cNvSpPr txBox="1">
            <a:spLocks noChangeArrowheads="1"/>
          </p:cNvSpPr>
          <p:nvPr/>
        </p:nvSpPr>
        <p:spPr bwMode="auto">
          <a:xfrm>
            <a:off x="2780308" y="1760042"/>
            <a:ext cx="1029834" cy="400110"/>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2000" i="0" dirty="0">
                <a:solidFill>
                  <a:prstClr val="black">
                    <a:lumMod val="85000"/>
                    <a:lumOff val="15000"/>
                  </a:prstClr>
                </a:solidFill>
                <a:latin typeface="Arial Narrow" panose="020B0606020202030204" pitchFamily="34" charset="0"/>
                <a:cs typeface="Lato"/>
              </a:rPr>
              <a:t>Warfarin</a:t>
            </a:r>
            <a:endParaRPr lang="en-US" sz="2000" i="0" dirty="0">
              <a:solidFill>
                <a:prstClr val="black">
                  <a:lumMod val="85000"/>
                  <a:lumOff val="15000"/>
                </a:prstClr>
              </a:solidFill>
              <a:latin typeface="Arial Narrow" panose="020B0606020202030204" pitchFamily="34" charset="0"/>
              <a:cs typeface="Lato"/>
            </a:endParaRPr>
          </a:p>
        </p:txBody>
      </p:sp>
      <p:sp>
        <p:nvSpPr>
          <p:cNvPr id="30" name="Text Box 49">
            <a:extLst>
              <a:ext uri="{FF2B5EF4-FFF2-40B4-BE49-F238E27FC236}">
                <a16:creationId xmlns:a16="http://schemas.microsoft.com/office/drawing/2014/main" id="{4493C294-7625-4FAE-842E-EAB55DCDA8A3}"/>
              </a:ext>
            </a:extLst>
          </p:cNvPr>
          <p:cNvSpPr txBox="1">
            <a:spLocks noChangeArrowheads="1"/>
          </p:cNvSpPr>
          <p:nvPr/>
        </p:nvSpPr>
        <p:spPr bwMode="auto">
          <a:xfrm>
            <a:off x="4768577" y="1748400"/>
            <a:ext cx="1228236" cy="376238"/>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none"/>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a:defRPr/>
            </a:pPr>
            <a:r>
              <a:rPr lang="en-CA" sz="2000" i="0" dirty="0">
                <a:solidFill>
                  <a:prstClr val="black">
                    <a:lumMod val="85000"/>
                    <a:lumOff val="15000"/>
                  </a:prstClr>
                </a:solidFill>
                <a:latin typeface="Arial Narrow" panose="020B0606020202030204" pitchFamily="34" charset="0"/>
                <a:cs typeface="Lato"/>
              </a:rPr>
              <a:t>dabi-110</a:t>
            </a:r>
            <a:endParaRPr lang="en-US" sz="2000" i="0" dirty="0">
              <a:solidFill>
                <a:prstClr val="black">
                  <a:lumMod val="85000"/>
                  <a:lumOff val="15000"/>
                </a:prstClr>
              </a:solidFill>
              <a:latin typeface="Arial Narrow" panose="020B0606020202030204" pitchFamily="34" charset="0"/>
              <a:cs typeface="Lato"/>
            </a:endParaRPr>
          </a:p>
        </p:txBody>
      </p:sp>
      <p:sp>
        <p:nvSpPr>
          <p:cNvPr id="31" name="Text Box 50">
            <a:extLst>
              <a:ext uri="{FF2B5EF4-FFF2-40B4-BE49-F238E27FC236}">
                <a16:creationId xmlns:a16="http://schemas.microsoft.com/office/drawing/2014/main" id="{EFCC073C-5C39-4301-8511-D3D9E342BF9D}"/>
              </a:ext>
            </a:extLst>
          </p:cNvPr>
          <p:cNvSpPr txBox="1">
            <a:spLocks noChangeArrowheads="1"/>
          </p:cNvSpPr>
          <p:nvPr/>
        </p:nvSpPr>
        <p:spPr bwMode="auto">
          <a:xfrm>
            <a:off x="6640785" y="1760042"/>
            <a:ext cx="1228236" cy="376238"/>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none"/>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a:defRPr/>
            </a:pPr>
            <a:r>
              <a:rPr lang="en-CA" sz="2000" i="0" dirty="0">
                <a:solidFill>
                  <a:prstClr val="black"/>
                </a:solidFill>
                <a:latin typeface="Arial Narrow" panose="020B0606020202030204" pitchFamily="34" charset="0"/>
                <a:cs typeface="Lato"/>
              </a:rPr>
              <a:t>dabi-150</a:t>
            </a:r>
            <a:endParaRPr lang="en-US" sz="2000" i="0" dirty="0">
              <a:solidFill>
                <a:prstClr val="black"/>
              </a:solidFill>
              <a:latin typeface="Arial Narrow" panose="020B0606020202030204" pitchFamily="34" charset="0"/>
              <a:cs typeface="Lato"/>
            </a:endParaRPr>
          </a:p>
        </p:txBody>
      </p:sp>
      <p:sp>
        <p:nvSpPr>
          <p:cNvPr id="32" name="Text Box 53">
            <a:extLst>
              <a:ext uri="{FF2B5EF4-FFF2-40B4-BE49-F238E27FC236}">
                <a16:creationId xmlns:a16="http://schemas.microsoft.com/office/drawing/2014/main" id="{9FA6B311-8A4B-4EB5-965B-E9C9F9E31C6E}"/>
              </a:ext>
            </a:extLst>
          </p:cNvPr>
          <p:cNvSpPr txBox="1">
            <a:spLocks noChangeArrowheads="1"/>
          </p:cNvSpPr>
          <p:nvPr/>
        </p:nvSpPr>
        <p:spPr bwMode="auto">
          <a:xfrm>
            <a:off x="2731631" y="3511750"/>
            <a:ext cx="4171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chemeClr val="bg1">
                    <a:lumMod val="75000"/>
                  </a:schemeClr>
                </a:solidFill>
                <a:latin typeface="Arial Narrow" panose="020B0606020202030204" pitchFamily="34" charset="0"/>
                <a:cs typeface="Lato"/>
              </a:rPr>
              <a:t>2.8</a:t>
            </a:r>
            <a:endParaRPr lang="en-US" sz="1600" i="0" dirty="0">
              <a:solidFill>
                <a:schemeClr val="bg1">
                  <a:lumMod val="75000"/>
                </a:schemeClr>
              </a:solidFill>
              <a:latin typeface="Arial Narrow" panose="020B0606020202030204" pitchFamily="34" charset="0"/>
              <a:cs typeface="Lato"/>
            </a:endParaRPr>
          </a:p>
        </p:txBody>
      </p:sp>
      <p:sp>
        <p:nvSpPr>
          <p:cNvPr id="33" name="Text Box 54">
            <a:extLst>
              <a:ext uri="{FF2B5EF4-FFF2-40B4-BE49-F238E27FC236}">
                <a16:creationId xmlns:a16="http://schemas.microsoft.com/office/drawing/2014/main" id="{1C4AB138-209B-4CF7-A665-A3A5E605C853}"/>
              </a:ext>
            </a:extLst>
          </p:cNvPr>
          <p:cNvSpPr txBox="1">
            <a:spLocks noChangeArrowheads="1"/>
          </p:cNvSpPr>
          <p:nvPr/>
        </p:nvSpPr>
        <p:spPr bwMode="auto">
          <a:xfrm>
            <a:off x="3241085" y="2807326"/>
            <a:ext cx="4171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chemeClr val="bg1">
                    <a:lumMod val="50000"/>
                  </a:schemeClr>
                </a:solidFill>
                <a:latin typeface="Arial Narrow" panose="020B0606020202030204" pitchFamily="34" charset="0"/>
                <a:cs typeface="Lato"/>
              </a:rPr>
              <a:t>4.6</a:t>
            </a:r>
            <a:endParaRPr lang="en-US" sz="1600" i="0" dirty="0">
              <a:solidFill>
                <a:schemeClr val="bg1">
                  <a:lumMod val="50000"/>
                </a:schemeClr>
              </a:solidFill>
              <a:latin typeface="Arial Narrow" panose="020B0606020202030204" pitchFamily="34" charset="0"/>
              <a:cs typeface="Lato"/>
            </a:endParaRPr>
          </a:p>
        </p:txBody>
      </p:sp>
      <p:sp>
        <p:nvSpPr>
          <p:cNvPr id="34" name="Text Box 55">
            <a:extLst>
              <a:ext uri="{FF2B5EF4-FFF2-40B4-BE49-F238E27FC236}">
                <a16:creationId xmlns:a16="http://schemas.microsoft.com/office/drawing/2014/main" id="{E50CC723-60A0-4A4A-8EA6-D0811D5D694D}"/>
              </a:ext>
            </a:extLst>
          </p:cNvPr>
          <p:cNvSpPr txBox="1">
            <a:spLocks noChangeArrowheads="1"/>
          </p:cNvSpPr>
          <p:nvPr/>
        </p:nvSpPr>
        <p:spPr bwMode="auto">
          <a:xfrm>
            <a:off x="4605634" y="3737043"/>
            <a:ext cx="4171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C0F8EB"/>
                </a:solidFill>
                <a:latin typeface="Arial Narrow" panose="020B0606020202030204" pitchFamily="34" charset="0"/>
                <a:cs typeface="Lato"/>
              </a:rPr>
              <a:t>2.2</a:t>
            </a:r>
            <a:endParaRPr lang="en-US" sz="1600" i="0" dirty="0">
              <a:solidFill>
                <a:srgbClr val="C0F8EB"/>
              </a:solidFill>
              <a:latin typeface="Arial Narrow" panose="020B0606020202030204" pitchFamily="34" charset="0"/>
              <a:cs typeface="Lato"/>
            </a:endParaRPr>
          </a:p>
        </p:txBody>
      </p:sp>
      <p:sp>
        <p:nvSpPr>
          <p:cNvPr id="35" name="Text Box 56">
            <a:extLst>
              <a:ext uri="{FF2B5EF4-FFF2-40B4-BE49-F238E27FC236}">
                <a16:creationId xmlns:a16="http://schemas.microsoft.com/office/drawing/2014/main" id="{E30D8D82-F3F3-42B1-BA6D-94C82310BD42}"/>
              </a:ext>
            </a:extLst>
          </p:cNvPr>
          <p:cNvSpPr txBox="1">
            <a:spLocks noChangeArrowheads="1"/>
          </p:cNvSpPr>
          <p:nvPr/>
        </p:nvSpPr>
        <p:spPr bwMode="auto">
          <a:xfrm>
            <a:off x="3690323" y="2169998"/>
            <a:ext cx="4171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chemeClr val="tx1">
                    <a:lumMod val="75000"/>
                    <a:lumOff val="25000"/>
                  </a:schemeClr>
                </a:solidFill>
                <a:latin typeface="Arial Narrow" panose="020B0606020202030204" pitchFamily="34" charset="0"/>
                <a:cs typeface="Lato"/>
              </a:rPr>
              <a:t>6.3</a:t>
            </a:r>
            <a:endParaRPr lang="en-US" sz="1600" i="0" dirty="0">
              <a:solidFill>
                <a:schemeClr val="tx1">
                  <a:lumMod val="75000"/>
                  <a:lumOff val="25000"/>
                </a:schemeClr>
              </a:solidFill>
              <a:latin typeface="Arial Narrow" panose="020B0606020202030204" pitchFamily="34" charset="0"/>
              <a:cs typeface="Lato"/>
            </a:endParaRPr>
          </a:p>
        </p:txBody>
      </p:sp>
      <p:sp>
        <p:nvSpPr>
          <p:cNvPr id="36" name="Text Box 57">
            <a:extLst>
              <a:ext uri="{FF2B5EF4-FFF2-40B4-BE49-F238E27FC236}">
                <a16:creationId xmlns:a16="http://schemas.microsoft.com/office/drawing/2014/main" id="{CB18A225-30E2-4FF8-96B7-E69AE3C67F2F}"/>
              </a:ext>
            </a:extLst>
          </p:cNvPr>
          <p:cNvSpPr txBox="1">
            <a:spLocks noChangeArrowheads="1"/>
          </p:cNvSpPr>
          <p:nvPr/>
        </p:nvSpPr>
        <p:spPr bwMode="auto">
          <a:xfrm>
            <a:off x="5076809" y="3145880"/>
            <a:ext cx="41389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95F3DD"/>
                </a:solidFill>
                <a:latin typeface="Arial Narrow" panose="020B0606020202030204" pitchFamily="34" charset="0"/>
                <a:cs typeface="Lato"/>
              </a:rPr>
              <a:t>3.8</a:t>
            </a:r>
            <a:endParaRPr lang="en-US" sz="1600" i="0" dirty="0">
              <a:solidFill>
                <a:srgbClr val="95F3DD"/>
              </a:solidFill>
              <a:latin typeface="Arial Narrow" panose="020B0606020202030204" pitchFamily="34" charset="0"/>
              <a:cs typeface="Lato"/>
            </a:endParaRPr>
          </a:p>
        </p:txBody>
      </p:sp>
      <p:sp>
        <p:nvSpPr>
          <p:cNvPr id="37" name="Text Box 58">
            <a:extLst>
              <a:ext uri="{FF2B5EF4-FFF2-40B4-BE49-F238E27FC236}">
                <a16:creationId xmlns:a16="http://schemas.microsoft.com/office/drawing/2014/main" id="{E175EA62-D4D8-4763-90A8-7F0E7412405D}"/>
              </a:ext>
            </a:extLst>
          </p:cNvPr>
          <p:cNvSpPr txBox="1">
            <a:spLocks noChangeArrowheads="1"/>
          </p:cNvSpPr>
          <p:nvPr/>
        </p:nvSpPr>
        <p:spPr bwMode="auto">
          <a:xfrm>
            <a:off x="5537420" y="2527148"/>
            <a:ext cx="4171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22E6B7"/>
                </a:solidFill>
                <a:latin typeface="Arial Narrow" panose="020B0606020202030204" pitchFamily="34" charset="0"/>
                <a:cs typeface="Lato"/>
              </a:rPr>
              <a:t>5.4</a:t>
            </a:r>
            <a:endParaRPr lang="en-US" sz="1600" i="0" dirty="0">
              <a:solidFill>
                <a:srgbClr val="22E6B7"/>
              </a:solidFill>
              <a:latin typeface="Arial Narrow" panose="020B0606020202030204" pitchFamily="34" charset="0"/>
              <a:cs typeface="Lato"/>
            </a:endParaRPr>
          </a:p>
        </p:txBody>
      </p:sp>
      <p:sp>
        <p:nvSpPr>
          <p:cNvPr id="38" name="Text Box 59">
            <a:extLst>
              <a:ext uri="{FF2B5EF4-FFF2-40B4-BE49-F238E27FC236}">
                <a16:creationId xmlns:a16="http://schemas.microsoft.com/office/drawing/2014/main" id="{4CCF5107-4BC0-49B4-88E7-E8CC0B4ECA14}"/>
              </a:ext>
            </a:extLst>
          </p:cNvPr>
          <p:cNvSpPr txBox="1">
            <a:spLocks noChangeArrowheads="1"/>
          </p:cNvSpPr>
          <p:nvPr/>
        </p:nvSpPr>
        <p:spPr bwMode="auto">
          <a:xfrm>
            <a:off x="6446594" y="3602301"/>
            <a:ext cx="4171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13A985"/>
                </a:solidFill>
                <a:latin typeface="Arial Narrow" panose="020B0606020202030204" pitchFamily="34" charset="0"/>
                <a:cs typeface="Lato"/>
              </a:rPr>
              <a:t>2.6</a:t>
            </a:r>
            <a:endParaRPr lang="en-US" sz="1600" i="0" dirty="0">
              <a:solidFill>
                <a:srgbClr val="13A985"/>
              </a:solidFill>
              <a:latin typeface="Arial Narrow" panose="020B0606020202030204" pitchFamily="34" charset="0"/>
              <a:cs typeface="Lato"/>
            </a:endParaRPr>
          </a:p>
        </p:txBody>
      </p:sp>
      <p:sp>
        <p:nvSpPr>
          <p:cNvPr id="39" name="Text Box 60">
            <a:extLst>
              <a:ext uri="{FF2B5EF4-FFF2-40B4-BE49-F238E27FC236}">
                <a16:creationId xmlns:a16="http://schemas.microsoft.com/office/drawing/2014/main" id="{7A1E9844-C9A3-498D-A837-90416C33752A}"/>
              </a:ext>
            </a:extLst>
          </p:cNvPr>
          <p:cNvSpPr txBox="1">
            <a:spLocks noChangeArrowheads="1"/>
          </p:cNvSpPr>
          <p:nvPr/>
        </p:nvSpPr>
        <p:spPr bwMode="auto">
          <a:xfrm>
            <a:off x="6880102" y="2933819"/>
            <a:ext cx="4171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00BF96"/>
                </a:solidFill>
                <a:latin typeface="Arial Narrow" panose="020B0606020202030204" pitchFamily="34" charset="0"/>
                <a:cs typeface="Lato"/>
              </a:rPr>
              <a:t>4.3</a:t>
            </a:r>
            <a:endParaRPr lang="en-US" sz="1600" i="0" dirty="0">
              <a:solidFill>
                <a:srgbClr val="00BF96"/>
              </a:solidFill>
              <a:latin typeface="Arial Narrow" panose="020B0606020202030204" pitchFamily="34" charset="0"/>
              <a:cs typeface="Lato"/>
            </a:endParaRPr>
          </a:p>
        </p:txBody>
      </p:sp>
      <p:sp>
        <p:nvSpPr>
          <p:cNvPr id="40" name="Text Box 61">
            <a:extLst>
              <a:ext uri="{FF2B5EF4-FFF2-40B4-BE49-F238E27FC236}">
                <a16:creationId xmlns:a16="http://schemas.microsoft.com/office/drawing/2014/main" id="{09CD37DB-CC88-43B1-BE99-0C02951AE170}"/>
              </a:ext>
            </a:extLst>
          </p:cNvPr>
          <p:cNvSpPr txBox="1">
            <a:spLocks noChangeArrowheads="1"/>
          </p:cNvSpPr>
          <p:nvPr/>
        </p:nvSpPr>
        <p:spPr bwMode="auto">
          <a:xfrm>
            <a:off x="7368011" y="2477542"/>
            <a:ext cx="4171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600" i="0" dirty="0">
                <a:solidFill>
                  <a:srgbClr val="0D755A"/>
                </a:solidFill>
                <a:latin typeface="Arial Narrow" panose="020B0606020202030204" pitchFamily="34" charset="0"/>
                <a:cs typeface="Lato"/>
              </a:rPr>
              <a:t>5.5</a:t>
            </a:r>
            <a:endParaRPr lang="en-US" sz="1600" i="0" dirty="0">
              <a:solidFill>
                <a:srgbClr val="0D755A"/>
              </a:solidFill>
              <a:latin typeface="Arial Narrow" panose="020B0606020202030204" pitchFamily="34" charset="0"/>
              <a:cs typeface="Lato"/>
            </a:endParaRPr>
          </a:p>
        </p:txBody>
      </p:sp>
      <p:sp>
        <p:nvSpPr>
          <p:cNvPr id="41" name="Text Box 42">
            <a:extLst>
              <a:ext uri="{FF2B5EF4-FFF2-40B4-BE49-F238E27FC236}">
                <a16:creationId xmlns:a16="http://schemas.microsoft.com/office/drawing/2014/main" id="{2DC25371-82B7-4ACE-83A5-49C084C4F624}"/>
              </a:ext>
            </a:extLst>
          </p:cNvPr>
          <p:cNvSpPr txBox="1">
            <a:spLocks noChangeArrowheads="1"/>
          </p:cNvSpPr>
          <p:nvPr/>
        </p:nvSpPr>
        <p:spPr bwMode="auto">
          <a:xfrm rot="18813457">
            <a:off x="4303979" y="5000703"/>
            <a:ext cx="7452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C0F8EB"/>
                </a:solidFill>
                <a:latin typeface="Arial Narrow" panose="020B0606020202030204" pitchFamily="34" charset="0"/>
                <a:cs typeface="Lato"/>
              </a:rPr>
              <a:t>No AP</a:t>
            </a:r>
            <a:endParaRPr lang="en-US" sz="1800" i="0" dirty="0">
              <a:solidFill>
                <a:srgbClr val="C0F8EB"/>
              </a:solidFill>
              <a:latin typeface="Arial Narrow" panose="020B0606020202030204" pitchFamily="34" charset="0"/>
              <a:cs typeface="Lato"/>
            </a:endParaRPr>
          </a:p>
        </p:txBody>
      </p:sp>
      <p:sp>
        <p:nvSpPr>
          <p:cNvPr id="42" name="Text Box 29">
            <a:extLst>
              <a:ext uri="{FF2B5EF4-FFF2-40B4-BE49-F238E27FC236}">
                <a16:creationId xmlns:a16="http://schemas.microsoft.com/office/drawing/2014/main" id="{99002A1C-DCB0-49E6-8725-4B52B859AE3E}"/>
              </a:ext>
            </a:extLst>
          </p:cNvPr>
          <p:cNvSpPr txBox="1">
            <a:spLocks noChangeArrowheads="1"/>
          </p:cNvSpPr>
          <p:nvPr/>
        </p:nvSpPr>
        <p:spPr bwMode="auto">
          <a:xfrm rot="18813457">
            <a:off x="6162077" y="5001651"/>
            <a:ext cx="7452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defTabSz="914400">
              <a:defRPr/>
            </a:pPr>
            <a:r>
              <a:rPr lang="en-CA" sz="1800" i="0" dirty="0">
                <a:solidFill>
                  <a:srgbClr val="13A985"/>
                </a:solidFill>
                <a:latin typeface="Arial Narrow" panose="020B0606020202030204" pitchFamily="34" charset="0"/>
                <a:cs typeface="Lato"/>
              </a:rPr>
              <a:t>No AP</a:t>
            </a:r>
            <a:endParaRPr lang="en-US" sz="1800" i="0" dirty="0">
              <a:solidFill>
                <a:srgbClr val="13A985"/>
              </a:solidFill>
              <a:latin typeface="Arial Narrow" panose="020B0606020202030204" pitchFamily="34" charset="0"/>
              <a:cs typeface="Lato"/>
            </a:endParaRPr>
          </a:p>
        </p:txBody>
      </p:sp>
      <p:sp>
        <p:nvSpPr>
          <p:cNvPr id="43" name="Rectangle 42">
            <a:extLst>
              <a:ext uri="{FF2B5EF4-FFF2-40B4-BE49-F238E27FC236}">
                <a16:creationId xmlns:a16="http://schemas.microsoft.com/office/drawing/2014/main" id="{C8FF31E5-C200-4F37-937F-00B8EBE78DE9}"/>
              </a:ext>
            </a:extLst>
          </p:cNvPr>
          <p:cNvSpPr/>
          <p:nvPr/>
        </p:nvSpPr>
        <p:spPr>
          <a:xfrm>
            <a:off x="51950" y="6346785"/>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Active A Writing Group.  N </a:t>
            </a:r>
            <a:r>
              <a:rPr lang="en-GB" sz="900" dirty="0" err="1">
                <a:solidFill>
                  <a:prstClr val="white"/>
                </a:solidFill>
                <a:latin typeface="Arial Narrow" panose="020B0606020202030204" pitchFamily="34" charset="0"/>
                <a:cs typeface="Arial" pitchFamily="34" charset="0"/>
              </a:rPr>
              <a:t>Engl</a:t>
            </a:r>
            <a:r>
              <a:rPr lang="en-GB" sz="900" dirty="0">
                <a:solidFill>
                  <a:prstClr val="white"/>
                </a:solidFill>
                <a:latin typeface="Arial Narrow" panose="020B0606020202030204" pitchFamily="34" charset="0"/>
                <a:cs typeface="Arial" pitchFamily="34" charset="0"/>
              </a:rPr>
              <a:t> J Med 2009;360:2066-78 </a:t>
            </a:r>
          </a:p>
          <a:p>
            <a:pPr lvl="0">
              <a:lnSpc>
                <a:spcPct val="90000"/>
              </a:lnSpc>
              <a:defRPr/>
            </a:pPr>
            <a:r>
              <a:rPr lang="en-GB" sz="900" dirty="0">
                <a:solidFill>
                  <a:prstClr val="white"/>
                </a:solidFill>
                <a:latin typeface="Arial Narrow" panose="020B0606020202030204" pitchFamily="34" charset="0"/>
                <a:cs typeface="Arial" pitchFamily="34" charset="0"/>
              </a:rPr>
              <a:t>Dans Al et al. Circulation 2013;127:634-40</a:t>
            </a:r>
          </a:p>
        </p:txBody>
      </p:sp>
    </p:spTree>
    <p:extLst>
      <p:ext uri="{BB962C8B-B14F-4D97-AF65-F5344CB8AC3E}">
        <p14:creationId xmlns:p14="http://schemas.microsoft.com/office/powerpoint/2010/main" val="187839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38358"/>
            <a:ext cx="6867311"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Number of Strategies in the ACS Patient with Atrial Fibrillation</a:t>
            </a:r>
          </a:p>
        </p:txBody>
      </p:sp>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43" name="Rectangle 42">
            <a:extLst>
              <a:ext uri="{FF2B5EF4-FFF2-40B4-BE49-F238E27FC236}">
                <a16:creationId xmlns:a16="http://schemas.microsoft.com/office/drawing/2014/main" id="{C8FF31E5-C200-4F37-937F-00B8EBE78DE9}"/>
              </a:ext>
            </a:extLst>
          </p:cNvPr>
          <p:cNvSpPr/>
          <p:nvPr/>
        </p:nvSpPr>
        <p:spPr>
          <a:xfrm>
            <a:off x="51950" y="6346785"/>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defTabSz="685800"/>
            <a:r>
              <a:rPr lang="en-US" sz="1000" dirty="0">
                <a:solidFill>
                  <a:schemeClr val="bg1"/>
                </a:solidFill>
                <a:latin typeface="Arial Narrow" panose="020B0606020202030204" pitchFamily="34" charset="0"/>
              </a:rPr>
              <a:t>Adapted from Gibson CM. J Am Coll </a:t>
            </a:r>
            <a:r>
              <a:rPr lang="en-US" sz="1000" dirty="0" err="1">
                <a:solidFill>
                  <a:schemeClr val="bg1"/>
                </a:solidFill>
                <a:latin typeface="Arial Narrow" panose="020B0606020202030204" pitchFamily="34" charset="0"/>
              </a:rPr>
              <a:t>Cardiol</a:t>
            </a:r>
            <a:r>
              <a:rPr lang="en-US" sz="1000" dirty="0">
                <a:solidFill>
                  <a:schemeClr val="bg1"/>
                </a:solidFill>
                <a:latin typeface="Arial Narrow" panose="020B0606020202030204" pitchFamily="34" charset="0"/>
              </a:rPr>
              <a:t> 2017; 69:172-75.</a:t>
            </a:r>
          </a:p>
        </p:txBody>
      </p:sp>
      <p:graphicFrame>
        <p:nvGraphicFramePr>
          <p:cNvPr id="51" name="Table 50">
            <a:extLst>
              <a:ext uri="{FF2B5EF4-FFF2-40B4-BE49-F238E27FC236}">
                <a16:creationId xmlns:a16="http://schemas.microsoft.com/office/drawing/2014/main" id="{F4BDC0EC-829A-406D-915D-42A43CDADAF2}"/>
              </a:ext>
            </a:extLst>
          </p:cNvPr>
          <p:cNvGraphicFramePr>
            <a:graphicFrameLocks noGrp="1"/>
          </p:cNvGraphicFramePr>
          <p:nvPr>
            <p:extLst>
              <p:ext uri="{D42A27DB-BD31-4B8C-83A1-F6EECF244321}">
                <p14:modId xmlns:p14="http://schemas.microsoft.com/office/powerpoint/2010/main" val="4227104535"/>
              </p:ext>
            </p:extLst>
          </p:nvPr>
        </p:nvGraphicFramePr>
        <p:xfrm>
          <a:off x="544500" y="1625972"/>
          <a:ext cx="8347449" cy="2469642"/>
        </p:xfrm>
        <a:graphic>
          <a:graphicData uri="http://schemas.openxmlformats.org/drawingml/2006/table">
            <a:tbl>
              <a:tblPr bandRow="1"/>
              <a:tblGrid>
                <a:gridCol w="4845553">
                  <a:extLst>
                    <a:ext uri="{9D8B030D-6E8A-4147-A177-3AD203B41FA5}">
                      <a16:colId xmlns:a16="http://schemas.microsoft.com/office/drawing/2014/main" val="20000"/>
                    </a:ext>
                  </a:extLst>
                </a:gridCol>
                <a:gridCol w="372533">
                  <a:extLst>
                    <a:ext uri="{9D8B030D-6E8A-4147-A177-3AD203B41FA5}">
                      <a16:colId xmlns:a16="http://schemas.microsoft.com/office/drawing/2014/main" val="20001"/>
                    </a:ext>
                  </a:extLst>
                </a:gridCol>
                <a:gridCol w="372533">
                  <a:extLst>
                    <a:ext uri="{9D8B030D-6E8A-4147-A177-3AD203B41FA5}">
                      <a16:colId xmlns:a16="http://schemas.microsoft.com/office/drawing/2014/main" val="20002"/>
                    </a:ext>
                  </a:extLst>
                </a:gridCol>
                <a:gridCol w="372533">
                  <a:extLst>
                    <a:ext uri="{9D8B030D-6E8A-4147-A177-3AD203B41FA5}">
                      <a16:colId xmlns:a16="http://schemas.microsoft.com/office/drawing/2014/main" val="20003"/>
                    </a:ext>
                  </a:extLst>
                </a:gridCol>
                <a:gridCol w="522044">
                  <a:extLst>
                    <a:ext uri="{9D8B030D-6E8A-4147-A177-3AD203B41FA5}">
                      <a16:colId xmlns:a16="http://schemas.microsoft.com/office/drawing/2014/main" val="20004"/>
                    </a:ext>
                  </a:extLst>
                </a:gridCol>
                <a:gridCol w="412595">
                  <a:extLst>
                    <a:ext uri="{9D8B030D-6E8A-4147-A177-3AD203B41FA5}">
                      <a16:colId xmlns:a16="http://schemas.microsoft.com/office/drawing/2014/main" val="20005"/>
                    </a:ext>
                  </a:extLst>
                </a:gridCol>
                <a:gridCol w="1449658">
                  <a:extLst>
                    <a:ext uri="{9D8B030D-6E8A-4147-A177-3AD203B41FA5}">
                      <a16:colId xmlns:a16="http://schemas.microsoft.com/office/drawing/2014/main" val="20006"/>
                    </a:ext>
                  </a:extLst>
                </a:gridCol>
              </a:tblGrid>
              <a:tr h="352806">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latin typeface="Arial Narrow" panose="020B0606020202030204" pitchFamily="34" charset="0"/>
                        </a:rPr>
                        <a:t>ASA Dose: </a:t>
                      </a:r>
                      <a:r>
                        <a:rPr lang="en-US" sz="2000" b="1" kern="1200" dirty="0">
                          <a:latin typeface="Arial Narrow" panose="020B0606020202030204" pitchFamily="34" charset="0"/>
                        </a:rPr>
                        <a:t>None</a:t>
                      </a:r>
                      <a:r>
                        <a:rPr lang="en-US" sz="2000" kern="1200" dirty="0">
                          <a:latin typeface="Arial Narrow" panose="020B0606020202030204" pitchFamily="34" charset="0"/>
                        </a:rPr>
                        <a:t> Low High</a:t>
                      </a:r>
                      <a:endParaRPr lang="en-US" sz="20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0D755A"/>
                          </a:solidFill>
                          <a:latin typeface="Arial Narrow" panose="020B0606020202030204" pitchFamily="34" charset="0"/>
                          <a:ea typeface="+mn-ea"/>
                          <a:cs typeface="+mn-cs"/>
                        </a:rPr>
                        <a:t>3</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defTabSz="914377" fontAlgn="base">
                        <a:lnSpc>
                          <a:spcPct val="80000"/>
                        </a:lnSpc>
                        <a:spcBef>
                          <a:spcPct val="0"/>
                        </a:spcBef>
                        <a:spcAft>
                          <a:spcPct val="0"/>
                        </a:spcAft>
                        <a:defRPr/>
                      </a:pPr>
                      <a:r>
                        <a:rPr kumimoji="1" lang="en-US" sz="2000" b="1" kern="1200" dirty="0">
                          <a:latin typeface="Arial Narrow" panose="020B0606020202030204" pitchFamily="34" charset="0"/>
                        </a:rPr>
                        <a:t>1+8 = 9</a:t>
                      </a:r>
                    </a:p>
                    <a:p>
                      <a:pPr algn="ctr" defTabSz="914377" fontAlgn="base">
                        <a:lnSpc>
                          <a:spcPct val="80000"/>
                        </a:lnSpc>
                        <a:spcBef>
                          <a:spcPct val="0"/>
                        </a:spcBef>
                        <a:spcAft>
                          <a:spcPct val="0"/>
                        </a:spcAft>
                        <a:defRPr/>
                      </a:pPr>
                      <a:r>
                        <a:rPr kumimoji="1" lang="en-US" sz="2000" b="1" kern="1200" dirty="0">
                          <a:latin typeface="Arial Narrow" panose="020B0606020202030204" pitchFamily="34" charset="0"/>
                        </a:rPr>
                        <a:t>ASA</a:t>
                      </a:r>
                      <a:endParaRPr kumimoji="1" lang="en-US" sz="2000" b="1" kern="1200" dirty="0">
                        <a:solidFill>
                          <a:schemeClr val="accent5">
                            <a:lumMod val="75000"/>
                          </a:schemeClr>
                        </a:solidFill>
                        <a:latin typeface="Arial Narrow" panose="020B0606020202030204" pitchFamily="34" charset="0"/>
                        <a:ea typeface="MS PGothic" pitchFamily="34" charset="-128"/>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extLst>
                  <a:ext uri="{0D108BD9-81ED-4DB2-BD59-A6C34878D82A}">
                    <a16:rowId xmlns:a16="http://schemas.microsoft.com/office/drawing/2014/main" val="10000"/>
                  </a:ext>
                </a:extLst>
              </a:tr>
              <a:tr h="352806">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Arial Narrow" panose="020B0606020202030204" pitchFamily="34" charset="0"/>
                          <a:ea typeface="+mn-ea"/>
                          <a:cs typeface="+mn-cs"/>
                        </a:rPr>
                        <a:t>ASA Duration (months):</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800" b="1" kern="1200" dirty="0">
                          <a:solidFill>
                            <a:srgbClr val="424242"/>
                          </a:solidFill>
                          <a:latin typeface="Arial Narrow" panose="020B0606020202030204" pitchFamily="34" charset="0"/>
                          <a:ea typeface="+mn-ea"/>
                          <a:cs typeface="+mn-cs"/>
                        </a:rPr>
                        <a:t>1</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800" b="1" kern="1200" dirty="0">
                          <a:solidFill>
                            <a:srgbClr val="424242"/>
                          </a:solidFill>
                          <a:latin typeface="Arial Narrow" panose="020B0606020202030204" pitchFamily="34" charset="0"/>
                          <a:ea typeface="+mn-ea"/>
                          <a:cs typeface="+mn-cs"/>
                        </a:rPr>
                        <a:t>3</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800" b="1" kern="1200" dirty="0">
                          <a:solidFill>
                            <a:srgbClr val="424242"/>
                          </a:solidFill>
                          <a:latin typeface="Arial Narrow" panose="020B0606020202030204" pitchFamily="34" charset="0"/>
                          <a:ea typeface="+mn-ea"/>
                          <a:cs typeface="+mn-cs"/>
                        </a:rPr>
                        <a:t>6</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800" b="1" kern="1200" dirty="0">
                          <a:solidFill>
                            <a:srgbClr val="424242"/>
                          </a:solidFill>
                          <a:latin typeface="Arial Narrow" panose="020B0606020202030204" pitchFamily="34" charset="0"/>
                          <a:ea typeface="+mn-ea"/>
                          <a:cs typeface="+mn-cs"/>
                        </a:rPr>
                        <a:t>12</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2000" b="1" kern="1200" dirty="0">
                          <a:solidFill>
                            <a:srgbClr val="0D755A"/>
                          </a:solidFill>
                          <a:latin typeface="Arial Narrow" panose="020B0606020202030204" pitchFamily="34" charset="0"/>
                          <a:ea typeface="+mn-ea"/>
                          <a:cs typeface="+mn-cs"/>
                        </a:rPr>
                        <a:t>4</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vMerge="1">
                  <a:txBody>
                    <a:bodyPr/>
                    <a:lstStyle/>
                    <a:p>
                      <a:endParaRPr lang="en-CA" dirty="0"/>
                    </a:p>
                  </a:txBody>
                  <a:tcPr/>
                </a:tc>
                <a:extLst>
                  <a:ext uri="{0D108BD9-81ED-4DB2-BD59-A6C34878D82A}">
                    <a16:rowId xmlns:a16="http://schemas.microsoft.com/office/drawing/2014/main" val="10001"/>
                  </a:ext>
                </a:extLst>
              </a:tr>
              <a:tr h="352806">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err="1">
                          <a:latin typeface="Arial Narrow" panose="020B0606020202030204" pitchFamily="34" charset="0"/>
                        </a:rPr>
                        <a:t>ADPri</a:t>
                      </a:r>
                      <a:r>
                        <a:rPr lang="en-US" sz="2000" kern="1200" dirty="0">
                          <a:latin typeface="Arial Narrow" panose="020B0606020202030204" pitchFamily="34" charset="0"/>
                        </a:rPr>
                        <a:t>: </a:t>
                      </a:r>
                      <a:r>
                        <a:rPr lang="en-US" sz="2000" b="1" kern="1200" dirty="0">
                          <a:latin typeface="Arial Narrow" panose="020B0606020202030204" pitchFamily="34" charset="0"/>
                        </a:rPr>
                        <a:t>None</a:t>
                      </a:r>
                      <a:r>
                        <a:rPr lang="en-US" sz="2000" kern="1200" dirty="0">
                          <a:latin typeface="Arial Narrow" panose="020B0606020202030204" pitchFamily="34" charset="0"/>
                        </a:rPr>
                        <a:t> </a:t>
                      </a:r>
                      <a:r>
                        <a:rPr lang="en-US" sz="2000" kern="1200" dirty="0" err="1">
                          <a:latin typeface="Arial Narrow" panose="020B0606020202030204" pitchFamily="34" charset="0"/>
                        </a:rPr>
                        <a:t>Clopidogrel</a:t>
                      </a:r>
                      <a:r>
                        <a:rPr lang="en-US" sz="2000" kern="1200" dirty="0">
                          <a:latin typeface="Arial Narrow" panose="020B0606020202030204" pitchFamily="34" charset="0"/>
                        </a:rPr>
                        <a:t> </a:t>
                      </a:r>
                      <a:r>
                        <a:rPr lang="en-US" sz="2000" kern="1200" dirty="0" err="1">
                          <a:latin typeface="Arial Narrow" panose="020B0606020202030204" pitchFamily="34" charset="0"/>
                        </a:rPr>
                        <a:t>Prasugrel</a:t>
                      </a:r>
                      <a:r>
                        <a:rPr lang="en-US" sz="2000" kern="1200" dirty="0">
                          <a:latin typeface="Arial Narrow" panose="020B0606020202030204" pitchFamily="34" charset="0"/>
                        </a:rPr>
                        <a:t> </a:t>
                      </a:r>
                      <a:r>
                        <a:rPr lang="en-US" sz="2000" kern="1200" dirty="0" err="1">
                          <a:latin typeface="Arial Narrow" panose="020B0606020202030204" pitchFamily="34" charset="0"/>
                        </a:rPr>
                        <a:t>Ticagrelor</a:t>
                      </a:r>
                      <a:r>
                        <a:rPr lang="en-US" sz="2000" kern="1200" dirty="0">
                          <a:latin typeface="Arial Narrow" panose="020B0606020202030204" pitchFamily="34" charset="0"/>
                        </a:rPr>
                        <a:t> </a:t>
                      </a:r>
                      <a:endParaRPr lang="en-US" sz="20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0D755A"/>
                          </a:solidFill>
                          <a:latin typeface="Arial Narrow" panose="020B0606020202030204" pitchFamily="34" charset="0"/>
                          <a:ea typeface="+mn-ea"/>
                          <a:cs typeface="+mn-cs"/>
                        </a:rPr>
                        <a:t>4</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defTabSz="914377" fontAlgn="base">
                        <a:lnSpc>
                          <a:spcPct val="80000"/>
                        </a:lnSpc>
                        <a:spcBef>
                          <a:spcPct val="0"/>
                        </a:spcBef>
                        <a:spcAft>
                          <a:spcPct val="0"/>
                        </a:spcAft>
                        <a:defRPr/>
                      </a:pPr>
                      <a:r>
                        <a:rPr kumimoji="1" lang="en-US" sz="2000" b="1" kern="1200" dirty="0">
                          <a:latin typeface="Arial Narrow" panose="020B0606020202030204" pitchFamily="34" charset="0"/>
                        </a:rPr>
                        <a:t>1+12 = 13</a:t>
                      </a:r>
                    </a:p>
                    <a:p>
                      <a:pPr algn="ctr" defTabSz="914377" fontAlgn="base">
                        <a:lnSpc>
                          <a:spcPct val="80000"/>
                        </a:lnSpc>
                        <a:spcBef>
                          <a:spcPct val="0"/>
                        </a:spcBef>
                        <a:spcAft>
                          <a:spcPct val="0"/>
                        </a:spcAft>
                        <a:defRPr/>
                      </a:pPr>
                      <a:r>
                        <a:rPr kumimoji="1" lang="en-US" sz="2000" b="1" kern="1200" dirty="0" err="1">
                          <a:latin typeface="Arial Narrow" panose="020B0606020202030204" pitchFamily="34" charset="0"/>
                        </a:rPr>
                        <a:t>ADPri</a:t>
                      </a:r>
                      <a:endParaRPr kumimoji="1" lang="en-US" sz="2000" b="1" kern="1200" dirty="0">
                        <a:solidFill>
                          <a:schemeClr val="accent5">
                            <a:lumMod val="75000"/>
                          </a:schemeClr>
                        </a:solidFill>
                        <a:latin typeface="Arial Narrow" panose="020B0606020202030204" pitchFamily="34" charset="0"/>
                        <a:ea typeface="MS PGothic" pitchFamily="34" charset="-128"/>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352806">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err="1">
                          <a:latin typeface="Arial Narrow" panose="020B0606020202030204" pitchFamily="34" charset="0"/>
                        </a:rPr>
                        <a:t>ADPri</a:t>
                      </a:r>
                      <a:r>
                        <a:rPr lang="en-US" sz="2000" kern="1200" dirty="0">
                          <a:latin typeface="Arial Narrow" panose="020B0606020202030204" pitchFamily="34" charset="0"/>
                        </a:rPr>
                        <a:t> Duration (months):</a:t>
                      </a:r>
                      <a:endParaRPr lang="en-US" sz="20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800" b="1" kern="1200" dirty="0">
                          <a:solidFill>
                            <a:srgbClr val="424242"/>
                          </a:solidFill>
                          <a:latin typeface="Arial Narrow" panose="020B0606020202030204" pitchFamily="34" charset="0"/>
                          <a:ea typeface="+mn-ea"/>
                          <a:cs typeface="+mn-cs"/>
                        </a:rPr>
                        <a:t>1</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800" b="1" kern="1200" dirty="0">
                          <a:solidFill>
                            <a:srgbClr val="424242"/>
                          </a:solidFill>
                          <a:latin typeface="Arial Narrow" panose="020B0606020202030204" pitchFamily="34" charset="0"/>
                          <a:ea typeface="+mn-ea"/>
                          <a:cs typeface="+mn-cs"/>
                        </a:rPr>
                        <a:t>3</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800" b="1" kern="1200" dirty="0">
                          <a:solidFill>
                            <a:srgbClr val="424242"/>
                          </a:solidFill>
                          <a:latin typeface="Arial Narrow" panose="020B0606020202030204" pitchFamily="34" charset="0"/>
                          <a:ea typeface="+mn-ea"/>
                          <a:cs typeface="+mn-cs"/>
                        </a:rPr>
                        <a:t>6</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800" b="1" kern="1200" dirty="0">
                          <a:solidFill>
                            <a:srgbClr val="424242"/>
                          </a:solidFill>
                          <a:latin typeface="Arial Narrow" panose="020B0606020202030204" pitchFamily="34" charset="0"/>
                          <a:ea typeface="+mn-ea"/>
                          <a:cs typeface="+mn-cs"/>
                        </a:rPr>
                        <a:t>12</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2000" b="1" kern="1200" dirty="0">
                          <a:solidFill>
                            <a:srgbClr val="0D755A"/>
                          </a:solidFill>
                          <a:latin typeface="Arial Narrow" panose="020B0606020202030204" pitchFamily="34" charset="0"/>
                          <a:ea typeface="+mn-ea"/>
                          <a:cs typeface="+mn-cs"/>
                        </a:rPr>
                        <a:t>4</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vMerge="1">
                  <a:txBody>
                    <a:bodyPr/>
                    <a:lstStyle/>
                    <a:p>
                      <a:endParaRPr lang="en-CA" dirty="0"/>
                    </a:p>
                  </a:txBody>
                  <a:tcPr/>
                </a:tc>
                <a:extLst>
                  <a:ext uri="{0D108BD9-81ED-4DB2-BD59-A6C34878D82A}">
                    <a16:rowId xmlns:a16="http://schemas.microsoft.com/office/drawing/2014/main" val="10003"/>
                  </a:ext>
                </a:extLst>
              </a:tr>
              <a:tr h="352806">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latin typeface="Arial Narrow" panose="020B0606020202030204" pitchFamily="34" charset="0"/>
                        </a:rPr>
                        <a:t>OAC: </a:t>
                      </a:r>
                      <a:r>
                        <a:rPr lang="en-US" sz="2000" b="1" kern="1200" dirty="0">
                          <a:latin typeface="Arial Narrow" panose="020B0606020202030204" pitchFamily="34" charset="0"/>
                        </a:rPr>
                        <a:t>None</a:t>
                      </a:r>
                      <a:r>
                        <a:rPr lang="en-US" sz="2000" kern="1200" dirty="0">
                          <a:latin typeface="Arial Narrow" panose="020B0606020202030204" pitchFamily="34" charset="0"/>
                        </a:rPr>
                        <a:t> Warfarin Dabigatran Rivaroxaban</a:t>
                      </a:r>
                      <a:endParaRPr lang="en-US" sz="2000" kern="1200" dirty="0">
                        <a:solidFill>
                          <a:schemeClr val="accent5">
                            <a:lumMod val="75000"/>
                          </a:schemeClr>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5">
                            <a:lumMod val="75000"/>
                          </a:schemeClr>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5">
                            <a:lumMod val="75000"/>
                          </a:schemeClr>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5">
                            <a:lumMod val="75000"/>
                          </a:schemeClr>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5">
                            <a:lumMod val="75000"/>
                          </a:schemeClr>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D755A"/>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rowSpan="3">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000" b="1" kern="1200" dirty="0">
                          <a:latin typeface="Arial Narrow" panose="020B0606020202030204" pitchFamily="34" charset="0"/>
                        </a:rPr>
                        <a:t>1+10 = 11</a:t>
                      </a:r>
                      <a:endParaRPr kumimoji="1" lang="en-US" sz="2000" b="1" kern="1200" dirty="0">
                        <a:solidFill>
                          <a:schemeClr val="accent5">
                            <a:lumMod val="75000"/>
                          </a:schemeClr>
                        </a:solidFill>
                        <a:latin typeface="Arial Narrow" panose="020B0606020202030204" pitchFamily="34" charset="0"/>
                        <a:ea typeface="MS PGothic" pitchFamily="34" charset="-128"/>
                        <a:cs typeface="+mn-cs"/>
                      </a:endParaRPr>
                    </a:p>
                    <a:p>
                      <a:pPr algn="ctr"/>
                      <a:r>
                        <a:rPr kumimoji="1" lang="en-US" sz="2000" b="1" kern="1200" dirty="0">
                          <a:latin typeface="Arial Narrow" panose="020B0606020202030204" pitchFamily="34" charset="0"/>
                        </a:rPr>
                        <a:t>OAC</a:t>
                      </a:r>
                      <a:endParaRPr lang="en-CA" sz="2000" b="1" dirty="0">
                        <a:solidFill>
                          <a:schemeClr val="accent5">
                            <a:lumMod val="75000"/>
                          </a:schemeClr>
                        </a:solidFill>
                        <a:latin typeface="Arial Narrow" panose="020B0606020202030204" pitchFamily="34" charset="0"/>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extLst>
                  <a:ext uri="{0D108BD9-81ED-4DB2-BD59-A6C34878D82A}">
                    <a16:rowId xmlns:a16="http://schemas.microsoft.com/office/drawing/2014/main" val="10004"/>
                  </a:ext>
                </a:extLst>
              </a:tr>
              <a:tr h="352806">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CA" sz="2000" dirty="0">
                          <a:latin typeface="Arial Narrow" panose="020B0606020202030204" pitchFamily="34" charset="0"/>
                        </a:rPr>
                        <a:t>                    Apixaban </a:t>
                      </a:r>
                      <a:r>
                        <a:rPr lang="en-CA" sz="2000" dirty="0" err="1">
                          <a:latin typeface="Arial Narrow" panose="020B0606020202030204" pitchFamily="34" charset="0"/>
                        </a:rPr>
                        <a:t>Edoxaban</a:t>
                      </a:r>
                      <a:endParaRPr lang="en-CA" sz="2000" dirty="0">
                        <a:solidFill>
                          <a:schemeClr val="accent1"/>
                        </a:solidFill>
                        <a:latin typeface="Arial Narrow" panose="020B0606020202030204" pitchFamily="34" charset="0"/>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800" dirty="0">
                        <a:solidFill>
                          <a:schemeClr val="accent1"/>
                        </a:solidFill>
                        <a:latin typeface="Arial Narrow" panose="020B0606020202030204" pitchFamily="34" charset="0"/>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800" dirty="0">
                        <a:solidFill>
                          <a:schemeClr val="accent1"/>
                        </a:solidFill>
                        <a:latin typeface="Arial Narrow" panose="020B0606020202030204" pitchFamily="34" charset="0"/>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800" dirty="0">
                        <a:solidFill>
                          <a:schemeClr val="accent1"/>
                        </a:solidFill>
                        <a:latin typeface="Arial Narrow" panose="020B0606020202030204" pitchFamily="34" charset="0"/>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800" dirty="0">
                        <a:solidFill>
                          <a:schemeClr val="accent1"/>
                        </a:solidFill>
                        <a:latin typeface="Arial Narrow" panose="020B0606020202030204" pitchFamily="34" charset="0"/>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CA" sz="1800" b="1" dirty="0">
                          <a:solidFill>
                            <a:srgbClr val="0D755A"/>
                          </a:solidFill>
                          <a:latin typeface="Arial Narrow" panose="020B0606020202030204" pitchFamily="34" charset="0"/>
                        </a:rPr>
                        <a:t>5</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200" kern="1200" dirty="0">
                        <a:solidFill>
                          <a:schemeClr val="accent5">
                            <a:lumMod val="75000"/>
                          </a:schemeClr>
                        </a:solidFill>
                        <a:latin typeface="+mn-lt"/>
                        <a:ea typeface="MS PGothic" pitchFamily="34" charset="-128"/>
                        <a:cs typeface="+mn-cs"/>
                      </a:endParaRPr>
                    </a:p>
                  </a:txBody>
                  <a:tcPr marT="36576" marB="36576" anchor="ctr"/>
                </a:tc>
                <a:extLst>
                  <a:ext uri="{0D108BD9-81ED-4DB2-BD59-A6C34878D82A}">
                    <a16:rowId xmlns:a16="http://schemas.microsoft.com/office/drawing/2014/main" val="10005"/>
                  </a:ext>
                </a:extLst>
              </a:tr>
              <a:tr h="352806">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latin typeface="Arial Narrow" panose="020B0606020202030204" pitchFamily="34" charset="0"/>
                        </a:rPr>
                        <a:t>OAC INR/Dose: Low High</a:t>
                      </a:r>
                      <a:endParaRPr lang="en-US" sz="20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accent1"/>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D755A"/>
                          </a:solidFill>
                          <a:latin typeface="Arial Narrow" panose="020B0606020202030204" pitchFamily="34" charset="0"/>
                          <a:ea typeface="+mn-ea"/>
                          <a:cs typeface="+mn-cs"/>
                        </a:rPr>
                        <a:t>2</a:t>
                      </a: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solidFill>
                  </a:tcPr>
                </a:tc>
                <a:tc vMerge="1">
                  <a:txBody>
                    <a:bodyPr/>
                    <a:lstStyle/>
                    <a:p>
                      <a:pPr algn="ctr"/>
                      <a:endParaRPr lang="en-CA" sz="2200" dirty="0">
                        <a:solidFill>
                          <a:schemeClr val="accent5">
                            <a:lumMod val="75000"/>
                          </a:schemeClr>
                        </a:solidFill>
                      </a:endParaRPr>
                    </a:p>
                  </a:txBody>
                  <a:tcPr marT="36576" marB="27432" anchor="ctr">
                    <a:solidFill>
                      <a:schemeClr val="bg1">
                        <a:alpha val="20000"/>
                      </a:schemeClr>
                    </a:solidFill>
                  </a:tcPr>
                </a:tc>
                <a:extLst>
                  <a:ext uri="{0D108BD9-81ED-4DB2-BD59-A6C34878D82A}">
                    <a16:rowId xmlns:a16="http://schemas.microsoft.com/office/drawing/2014/main" val="10006"/>
                  </a:ext>
                </a:extLst>
              </a:tr>
            </a:tbl>
          </a:graphicData>
        </a:graphic>
      </p:graphicFrame>
      <p:graphicFrame>
        <p:nvGraphicFramePr>
          <p:cNvPr id="52" name="Table 51">
            <a:extLst>
              <a:ext uri="{FF2B5EF4-FFF2-40B4-BE49-F238E27FC236}">
                <a16:creationId xmlns:a16="http://schemas.microsoft.com/office/drawing/2014/main" id="{AFBFD9E3-ABEB-4EE3-B3D9-46FEE57D160E}"/>
              </a:ext>
            </a:extLst>
          </p:cNvPr>
          <p:cNvGraphicFramePr>
            <a:graphicFrameLocks noGrp="1"/>
          </p:cNvGraphicFramePr>
          <p:nvPr>
            <p:extLst>
              <p:ext uri="{D42A27DB-BD31-4B8C-83A1-F6EECF244321}">
                <p14:modId xmlns:p14="http://schemas.microsoft.com/office/powerpoint/2010/main" val="1872880419"/>
              </p:ext>
            </p:extLst>
          </p:nvPr>
        </p:nvGraphicFramePr>
        <p:xfrm>
          <a:off x="544500" y="4138237"/>
          <a:ext cx="8336298" cy="1315212"/>
        </p:xfrm>
        <a:graphic>
          <a:graphicData uri="http://schemas.openxmlformats.org/drawingml/2006/table">
            <a:tbl>
              <a:tblPr bandRow="1"/>
              <a:tblGrid>
                <a:gridCol w="8336298">
                  <a:extLst>
                    <a:ext uri="{9D8B030D-6E8A-4147-A177-3AD203B41FA5}">
                      <a16:colId xmlns:a16="http://schemas.microsoft.com/office/drawing/2014/main" val="20000"/>
                    </a:ext>
                  </a:extLst>
                </a:gridCol>
              </a:tblGrid>
              <a:tr h="550926">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latin typeface="Arial Narrow" panose="020B0606020202030204" pitchFamily="34" charset="0"/>
                        </a:rPr>
                        <a:t>Permutations of Single, Dual, or Triple Therapy as </a:t>
                      </a:r>
                      <a:r>
                        <a:rPr lang="en-US" sz="2000" i="1" kern="1200" dirty="0">
                          <a:latin typeface="Arial Narrow" panose="020B0606020202030204" pitchFamily="34" charset="0"/>
                        </a:rPr>
                        <a:t>Early Initial Therapy </a:t>
                      </a:r>
                      <a:br>
                        <a:rPr lang="en-US" sz="2000" i="1" kern="1200" dirty="0">
                          <a:latin typeface="Arial Narrow" panose="020B0606020202030204" pitchFamily="34" charset="0"/>
                        </a:rPr>
                      </a:br>
                      <a:r>
                        <a:rPr lang="en-US" sz="2000" kern="1200" dirty="0">
                          <a:latin typeface="Arial Narrow" panose="020B0606020202030204" pitchFamily="34" charset="0"/>
                        </a:rPr>
                        <a:t>following ACS: </a:t>
                      </a:r>
                      <a:r>
                        <a:rPr lang="en-US" sz="2000" b="1" kern="1200" dirty="0">
                          <a:solidFill>
                            <a:srgbClr val="0D755A"/>
                          </a:solidFill>
                          <a:latin typeface="Arial Narrow" panose="020B0606020202030204" pitchFamily="34" charset="0"/>
                        </a:rPr>
                        <a:t>9 x 13 x 11 = 1,287</a:t>
                      </a:r>
                      <a:endParaRPr lang="en-US" sz="2000" b="1" kern="1200" dirty="0">
                        <a:solidFill>
                          <a:srgbClr val="0D755A"/>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550926">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latin typeface="Arial Narrow" panose="020B0606020202030204" pitchFamily="34" charset="0"/>
                        </a:rPr>
                        <a:t>Permutations of Single or Dual Therapy </a:t>
                      </a:r>
                      <a:r>
                        <a:rPr lang="en-US" sz="2000" i="1" kern="1200" dirty="0">
                          <a:latin typeface="Arial Narrow" panose="020B0606020202030204" pitchFamily="34" charset="0"/>
                        </a:rPr>
                        <a:t>Late After Early </a:t>
                      </a:r>
                      <a:br>
                        <a:rPr lang="en-US" sz="2000" i="1" kern="1200" dirty="0">
                          <a:latin typeface="Arial Narrow" panose="020B0606020202030204" pitchFamily="34" charset="0"/>
                        </a:rPr>
                      </a:br>
                      <a:r>
                        <a:rPr lang="en-US" sz="2000" i="1" kern="1200" dirty="0">
                          <a:latin typeface="Arial Narrow" panose="020B0606020202030204" pitchFamily="34" charset="0"/>
                        </a:rPr>
                        <a:t>(0,1,3,6 months) </a:t>
                      </a:r>
                      <a:r>
                        <a:rPr lang="en-US" sz="2000" kern="1200" dirty="0">
                          <a:latin typeface="Arial Narrow" panose="020B0606020202030204" pitchFamily="34" charset="0"/>
                        </a:rPr>
                        <a:t>following ACS: </a:t>
                      </a:r>
                      <a:r>
                        <a:rPr lang="en-US" sz="2000" b="1" kern="1200" dirty="0">
                          <a:solidFill>
                            <a:srgbClr val="0D755A"/>
                          </a:solidFill>
                          <a:latin typeface="Arial Narrow" panose="020B0606020202030204" pitchFamily="34" charset="0"/>
                        </a:rPr>
                        <a:t>1,287</a:t>
                      </a:r>
                      <a:endParaRPr lang="en-US" sz="2000" b="1" kern="1200" dirty="0">
                        <a:solidFill>
                          <a:srgbClr val="0D755A"/>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1FDFA">
                        <a:alpha val="20000"/>
                      </a:srgbClr>
                    </a:solidFill>
                  </a:tcPr>
                </a:tc>
                <a:extLst>
                  <a:ext uri="{0D108BD9-81ED-4DB2-BD59-A6C34878D82A}">
                    <a16:rowId xmlns:a16="http://schemas.microsoft.com/office/drawing/2014/main" val="10001"/>
                  </a:ext>
                </a:extLst>
              </a:tr>
            </a:tbl>
          </a:graphicData>
        </a:graphic>
      </p:graphicFrame>
      <p:graphicFrame>
        <p:nvGraphicFramePr>
          <p:cNvPr id="53" name="Table 52">
            <a:extLst>
              <a:ext uri="{FF2B5EF4-FFF2-40B4-BE49-F238E27FC236}">
                <a16:creationId xmlns:a16="http://schemas.microsoft.com/office/drawing/2014/main" id="{31BFC545-4E52-48ED-BAE6-F9724F2C1D34}"/>
              </a:ext>
            </a:extLst>
          </p:cNvPr>
          <p:cNvGraphicFramePr>
            <a:graphicFrameLocks noGrp="1"/>
          </p:cNvGraphicFramePr>
          <p:nvPr>
            <p:extLst>
              <p:ext uri="{D42A27DB-BD31-4B8C-83A1-F6EECF244321}">
                <p14:modId xmlns:p14="http://schemas.microsoft.com/office/powerpoint/2010/main" val="2422629278"/>
              </p:ext>
            </p:extLst>
          </p:nvPr>
        </p:nvGraphicFramePr>
        <p:xfrm>
          <a:off x="534050" y="5492301"/>
          <a:ext cx="8336298" cy="352806"/>
        </p:xfrm>
        <a:graphic>
          <a:graphicData uri="http://schemas.openxmlformats.org/drawingml/2006/table">
            <a:tbl>
              <a:tblPr bandRow="1"/>
              <a:tblGrid>
                <a:gridCol w="8336298">
                  <a:extLst>
                    <a:ext uri="{9D8B030D-6E8A-4147-A177-3AD203B41FA5}">
                      <a16:colId xmlns:a16="http://schemas.microsoft.com/office/drawing/2014/main" val="20000"/>
                    </a:ext>
                  </a:extLst>
                </a:gridCol>
              </a:tblGrid>
              <a:tr h="301097">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052D23"/>
                          </a:solidFill>
                          <a:latin typeface="Arial Narrow" panose="020B0606020202030204" pitchFamily="34" charset="0"/>
                        </a:rPr>
                        <a:t>Total Permutations </a:t>
                      </a:r>
                      <a:r>
                        <a:rPr lang="en-US" sz="2000" b="1" i="1" kern="1200" dirty="0">
                          <a:solidFill>
                            <a:srgbClr val="052D23"/>
                          </a:solidFill>
                          <a:latin typeface="Arial Narrow" panose="020B0606020202030204" pitchFamily="34" charset="0"/>
                        </a:rPr>
                        <a:t>throughout 1 year</a:t>
                      </a:r>
                      <a:r>
                        <a:rPr lang="en-US" sz="2000" b="1" kern="1200" dirty="0">
                          <a:solidFill>
                            <a:srgbClr val="052D23"/>
                          </a:solidFill>
                          <a:latin typeface="Arial Narrow" panose="020B0606020202030204" pitchFamily="34" charset="0"/>
                        </a:rPr>
                        <a:t>: </a:t>
                      </a:r>
                      <a:r>
                        <a:rPr lang="en-US" sz="2000" b="1" kern="1200" dirty="0">
                          <a:solidFill>
                            <a:srgbClr val="0D755A"/>
                          </a:solidFill>
                          <a:latin typeface="Arial Narrow" panose="020B0606020202030204" pitchFamily="34" charset="0"/>
                        </a:rPr>
                        <a:t>1,656,369</a:t>
                      </a:r>
                      <a:endParaRPr lang="en-US" sz="2000" b="1" kern="1200" dirty="0">
                        <a:solidFill>
                          <a:srgbClr val="0D755A"/>
                        </a:solidFill>
                        <a:latin typeface="Arial Narrow" panose="020B0606020202030204" pitchFamily="34" charset="0"/>
                        <a:ea typeface="+mn-ea"/>
                        <a:cs typeface="+mn-cs"/>
                      </a:endParaRPr>
                    </a:p>
                  </a:txBody>
                  <a:tcPr marL="68580" marR="68580" marT="27432" marB="20574"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639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328000"/>
          </a:xfrm>
          <a:prstGeom prst="rect">
            <a:avLst/>
          </a:prstGeom>
          <a:solidFill>
            <a:srgbClr val="4D505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lvl="0">
              <a:defRPr/>
            </a:pPr>
            <a:r>
              <a:rPr lang="en-CA" sz="4800" b="1" dirty="0">
                <a:solidFill>
                  <a:srgbClr val="3A3A3C"/>
                </a:solidFill>
                <a:latin typeface="Arial Narrow" panose="020B0606020202030204" pitchFamily="34" charset="0"/>
                <a:cs typeface="Aharoni" panose="02010803020104030203" pitchFamily="2" charset="-79"/>
              </a:rPr>
              <a:t>Learning Objectives</a:t>
            </a: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47799"/>
            <a:ext cx="8599311" cy="436313"/>
          </a:xfrm>
          <a:prstGeom prst="rect">
            <a:avLst/>
          </a:prstGeom>
        </p:spPr>
        <p:txBody>
          <a:bodyPr vert="horz" lIns="91440" tIns="45720" rIns="91440" bIns="45720" rtlCol="0">
            <a:noAutofit/>
          </a:bodyPr>
          <a:lstStyle/>
          <a:p>
            <a:pPr lvl="0">
              <a:spcBef>
                <a:spcPct val="20000"/>
              </a:spcBef>
              <a:defRPr/>
            </a:pPr>
            <a:r>
              <a:rPr lang="en-CA" sz="2400" b="1" dirty="0">
                <a:solidFill>
                  <a:srgbClr val="D3F9EF"/>
                </a:solidFill>
                <a:latin typeface="Arial Narrow" panose="020B0606020202030204" pitchFamily="34" charset="0"/>
                <a:cs typeface="Lato"/>
              </a:rPr>
              <a:t>Upon completion of this activity, participants should be able to:</a:t>
            </a:r>
            <a:br>
              <a:rPr lang="en-CA" sz="2400" b="1" dirty="0">
                <a:solidFill>
                  <a:srgbClr val="D3F9EF"/>
                </a:solidFill>
                <a:latin typeface="Arial Narrow" panose="020B0606020202030204" pitchFamily="34" charset="0"/>
                <a:cs typeface="Lato"/>
              </a:rPr>
            </a:br>
            <a:endParaRPr lang="en-CA" sz="2400" b="1" dirty="0">
              <a:solidFill>
                <a:srgbClr val="D3F9EF"/>
              </a:solidFill>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pic>
        <p:nvPicPr>
          <p:cNvPr id="31" name="Picture 30" descr="A close up of a sign&#10;&#10;Description automatically generated">
            <a:extLst>
              <a:ext uri="{FF2B5EF4-FFF2-40B4-BE49-F238E27FC236}">
                <a16:creationId xmlns:a16="http://schemas.microsoft.com/office/drawing/2014/main" id="{F019E925-A534-49B2-8AEE-8ED2DBCA1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33" name="Flowchart: Connector 32">
            <a:extLst>
              <a:ext uri="{FF2B5EF4-FFF2-40B4-BE49-F238E27FC236}">
                <a16:creationId xmlns:a16="http://schemas.microsoft.com/office/drawing/2014/main" id="{C9F698DA-C351-45D2-B39E-E32181DE6212}"/>
              </a:ext>
            </a:extLst>
          </p:cNvPr>
          <p:cNvSpPr/>
          <p:nvPr/>
        </p:nvSpPr>
        <p:spPr>
          <a:xfrm>
            <a:off x="8092086" y="6067449"/>
            <a:ext cx="731376" cy="731376"/>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a:extLst>
              <a:ext uri="{FF2B5EF4-FFF2-40B4-BE49-F238E27FC236}">
                <a16:creationId xmlns:a16="http://schemas.microsoft.com/office/drawing/2014/main" id="{8AEF7DD1-179E-4389-9A8F-0A9DCE4A4F69}"/>
              </a:ext>
            </a:extLst>
          </p:cNvPr>
          <p:cNvSpPr txBox="1"/>
          <p:nvPr/>
        </p:nvSpPr>
        <p:spPr>
          <a:xfrm>
            <a:off x="0" y="6442457"/>
            <a:ext cx="9144000" cy="432000"/>
          </a:xfrm>
          <a:prstGeom prst="rect">
            <a:avLst/>
          </a:prstGeom>
          <a:solidFill>
            <a:srgbClr val="62C3A8"/>
          </a:solidFill>
        </p:spPr>
        <p:txBody>
          <a:bodyPr wrap="square" rtlCol="0">
            <a:spAutoFit/>
          </a:bodyPr>
          <a:lstStyle/>
          <a:p>
            <a:endParaRPr lang="en-CA" dirty="0"/>
          </a:p>
        </p:txBody>
      </p:sp>
      <p:pic>
        <p:nvPicPr>
          <p:cNvPr id="35" name="Picture 34">
            <a:extLst>
              <a:ext uri="{FF2B5EF4-FFF2-40B4-BE49-F238E27FC236}">
                <a16:creationId xmlns:a16="http://schemas.microsoft.com/office/drawing/2014/main" id="{DA1F9515-94EB-4864-AB70-10DE3917571A}"/>
              </a:ext>
            </a:extLst>
          </p:cNvPr>
          <p:cNvPicPr>
            <a:picLocks noChangeAspect="1"/>
          </p:cNvPicPr>
          <p:nvPr/>
        </p:nvPicPr>
        <p:blipFill>
          <a:blip r:embed="rId4"/>
          <a:stretch>
            <a:fillRect/>
          </a:stretch>
        </p:blipFill>
        <p:spPr>
          <a:xfrm>
            <a:off x="8219822" y="6176522"/>
            <a:ext cx="475904" cy="513229"/>
          </a:xfrm>
          <a:prstGeom prst="rect">
            <a:avLst/>
          </a:prstGeom>
        </p:spPr>
      </p:pic>
      <p:sp>
        <p:nvSpPr>
          <p:cNvPr id="37" name="TextBox 36">
            <a:extLst>
              <a:ext uri="{FF2B5EF4-FFF2-40B4-BE49-F238E27FC236}">
                <a16:creationId xmlns:a16="http://schemas.microsoft.com/office/drawing/2014/main" id="{352C251B-DF3E-4C15-B505-D8A0D1A83701}"/>
              </a:ext>
            </a:extLst>
          </p:cNvPr>
          <p:cNvSpPr txBox="1"/>
          <p:nvPr/>
        </p:nvSpPr>
        <p:spPr>
          <a:xfrm>
            <a:off x="0" y="1870919"/>
            <a:ext cx="9144000" cy="1188720"/>
          </a:xfrm>
          <a:prstGeom prst="rect">
            <a:avLst/>
          </a:prstGeom>
          <a:solidFill>
            <a:srgbClr val="13A985"/>
          </a:solidFill>
        </p:spPr>
        <p:txBody>
          <a:bodyPr wrap="square" rtlCol="0">
            <a:spAutoFit/>
          </a:bodyPr>
          <a:lstStyle/>
          <a:p>
            <a:endParaRPr lang="en-US" dirty="0"/>
          </a:p>
        </p:txBody>
      </p:sp>
      <p:sp>
        <p:nvSpPr>
          <p:cNvPr id="38" name="Flowchart: Connector 37">
            <a:extLst>
              <a:ext uri="{FF2B5EF4-FFF2-40B4-BE49-F238E27FC236}">
                <a16:creationId xmlns:a16="http://schemas.microsoft.com/office/drawing/2014/main" id="{7603A237-EF2F-49A3-A14A-B2444627313C}"/>
              </a:ext>
            </a:extLst>
          </p:cNvPr>
          <p:cNvSpPr/>
          <p:nvPr/>
        </p:nvSpPr>
        <p:spPr>
          <a:xfrm>
            <a:off x="266854" y="1990891"/>
            <a:ext cx="914400" cy="91440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39" name="TextBox 38">
            <a:extLst>
              <a:ext uri="{FF2B5EF4-FFF2-40B4-BE49-F238E27FC236}">
                <a16:creationId xmlns:a16="http://schemas.microsoft.com/office/drawing/2014/main" id="{B9E47586-8D36-4BA2-925A-4E67978F4F25}"/>
              </a:ext>
            </a:extLst>
          </p:cNvPr>
          <p:cNvSpPr txBox="1"/>
          <p:nvPr/>
        </p:nvSpPr>
        <p:spPr>
          <a:xfrm>
            <a:off x="1645918" y="1948423"/>
            <a:ext cx="7231228" cy="1015663"/>
          </a:xfrm>
          <a:prstGeom prst="rect">
            <a:avLst/>
          </a:prstGeom>
          <a:noFill/>
        </p:spPr>
        <p:txBody>
          <a:bodyPr wrap="square" rtlCol="0">
            <a:spAutoFit/>
          </a:bodyPr>
          <a:lstStyle/>
          <a:p>
            <a:r>
              <a:rPr lang="en-US" sz="2000" b="1" dirty="0">
                <a:solidFill>
                  <a:schemeClr val="bg1"/>
                </a:solidFill>
                <a:latin typeface="Arial Narrow" panose="020B0606020202030204" pitchFamily="34" charset="0"/>
              </a:rPr>
              <a:t>Recognize the high prevalence of CAD in AF patients and the need to balance the risks of recurrent coronary events, embolic stroke and bleeding when optimizing antithrombotic therapy in these patients  </a:t>
            </a:r>
          </a:p>
        </p:txBody>
      </p:sp>
      <p:sp>
        <p:nvSpPr>
          <p:cNvPr id="40" name="TextBox 39">
            <a:extLst>
              <a:ext uri="{FF2B5EF4-FFF2-40B4-BE49-F238E27FC236}">
                <a16:creationId xmlns:a16="http://schemas.microsoft.com/office/drawing/2014/main" id="{16E97709-16A5-4619-87F5-A83A3E4E479F}"/>
              </a:ext>
            </a:extLst>
          </p:cNvPr>
          <p:cNvSpPr txBox="1"/>
          <p:nvPr/>
        </p:nvSpPr>
        <p:spPr>
          <a:xfrm>
            <a:off x="0" y="3165703"/>
            <a:ext cx="9144000" cy="1554480"/>
          </a:xfrm>
          <a:prstGeom prst="rect">
            <a:avLst/>
          </a:prstGeom>
          <a:solidFill>
            <a:srgbClr val="13A985"/>
          </a:solidFill>
        </p:spPr>
        <p:txBody>
          <a:bodyPr wrap="square" rtlCol="0">
            <a:spAutoFit/>
          </a:bodyPr>
          <a:lstStyle/>
          <a:p>
            <a:endParaRPr lang="en-US" dirty="0"/>
          </a:p>
        </p:txBody>
      </p:sp>
      <p:sp>
        <p:nvSpPr>
          <p:cNvPr id="41" name="Flowchart: Connector 40">
            <a:extLst>
              <a:ext uri="{FF2B5EF4-FFF2-40B4-BE49-F238E27FC236}">
                <a16:creationId xmlns:a16="http://schemas.microsoft.com/office/drawing/2014/main" id="{64386ED7-342C-4CA1-8F68-3D1287FD24CF}"/>
              </a:ext>
            </a:extLst>
          </p:cNvPr>
          <p:cNvSpPr/>
          <p:nvPr/>
        </p:nvSpPr>
        <p:spPr>
          <a:xfrm>
            <a:off x="266854" y="3485743"/>
            <a:ext cx="914400" cy="91440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42" name="TextBox 41">
            <a:extLst>
              <a:ext uri="{FF2B5EF4-FFF2-40B4-BE49-F238E27FC236}">
                <a16:creationId xmlns:a16="http://schemas.microsoft.com/office/drawing/2014/main" id="{57043645-6943-46DD-BA82-D53D97C7D5E0}"/>
              </a:ext>
            </a:extLst>
          </p:cNvPr>
          <p:cNvSpPr txBox="1"/>
          <p:nvPr/>
        </p:nvSpPr>
        <p:spPr>
          <a:xfrm>
            <a:off x="1883624" y="3202378"/>
            <a:ext cx="6993522" cy="1508105"/>
          </a:xfrm>
          <a:prstGeom prst="rect">
            <a:avLst/>
          </a:prstGeom>
          <a:noFill/>
        </p:spPr>
        <p:txBody>
          <a:bodyPr wrap="square" rtlCol="0">
            <a:spAutoFit/>
          </a:bodyPr>
          <a:lstStyle/>
          <a:p>
            <a:r>
              <a:rPr lang="en-US" sz="2000" b="1" dirty="0">
                <a:solidFill>
                  <a:schemeClr val="bg1"/>
                </a:solidFill>
                <a:latin typeface="Arial Narrow" panose="020B0606020202030204" pitchFamily="34" charset="0"/>
              </a:rPr>
              <a:t>Select optimal antiplatelet and / or OAC medication in patients with:</a:t>
            </a:r>
          </a:p>
          <a:p>
            <a:pPr marL="800100" lvl="1" indent="-342900">
              <a:buFont typeface="Wingdings" panose="05000000000000000000" pitchFamily="2" charset="2"/>
              <a:buChar char="§"/>
            </a:pPr>
            <a:r>
              <a:rPr lang="en-US" b="1" dirty="0">
                <a:solidFill>
                  <a:schemeClr val="bg1"/>
                </a:solidFill>
                <a:latin typeface="Arial Narrow" panose="020B0606020202030204" pitchFamily="34" charset="0"/>
              </a:rPr>
              <a:t>AF and stable CAD</a:t>
            </a:r>
          </a:p>
          <a:p>
            <a:pPr marL="800100" lvl="1" indent="-342900">
              <a:buFont typeface="Wingdings" panose="05000000000000000000" pitchFamily="2" charset="2"/>
              <a:buChar char="§"/>
            </a:pPr>
            <a:r>
              <a:rPr lang="en-US" b="1" dirty="0">
                <a:solidFill>
                  <a:schemeClr val="bg1"/>
                </a:solidFill>
                <a:latin typeface="Arial Narrow" panose="020B0606020202030204" pitchFamily="34" charset="0"/>
              </a:rPr>
              <a:t>AF and recent PCI / stent placement</a:t>
            </a:r>
          </a:p>
          <a:p>
            <a:pPr marL="800100" lvl="1" indent="-342900">
              <a:buFont typeface="Wingdings" panose="05000000000000000000" pitchFamily="2" charset="2"/>
              <a:buChar char="§"/>
            </a:pPr>
            <a:r>
              <a:rPr lang="en-US" b="1" dirty="0">
                <a:solidFill>
                  <a:schemeClr val="bg1"/>
                </a:solidFill>
                <a:latin typeface="Arial Narrow" panose="020B0606020202030204" pitchFamily="34" charset="0"/>
              </a:rPr>
              <a:t>AF and recent ACS / with or without revascularization</a:t>
            </a:r>
          </a:p>
          <a:p>
            <a:pPr marL="800100" lvl="1" indent="-342900">
              <a:buFont typeface="Wingdings" panose="05000000000000000000" pitchFamily="2" charset="2"/>
              <a:buChar char="§"/>
            </a:pPr>
            <a:r>
              <a:rPr lang="en-US" b="1" dirty="0">
                <a:solidFill>
                  <a:schemeClr val="bg1"/>
                </a:solidFill>
                <a:latin typeface="Arial Narrow" panose="020B0606020202030204" pitchFamily="34" charset="0"/>
              </a:rPr>
              <a:t>AF and recent CABG  </a:t>
            </a:r>
          </a:p>
        </p:txBody>
      </p:sp>
      <p:sp>
        <p:nvSpPr>
          <p:cNvPr id="43" name="TextBox 42">
            <a:extLst>
              <a:ext uri="{FF2B5EF4-FFF2-40B4-BE49-F238E27FC236}">
                <a16:creationId xmlns:a16="http://schemas.microsoft.com/office/drawing/2014/main" id="{3FF1247C-FC3B-4952-AEF8-61BAE3167D11}"/>
              </a:ext>
            </a:extLst>
          </p:cNvPr>
          <p:cNvSpPr txBox="1"/>
          <p:nvPr/>
        </p:nvSpPr>
        <p:spPr>
          <a:xfrm>
            <a:off x="0" y="4836676"/>
            <a:ext cx="9144000" cy="1097280"/>
          </a:xfrm>
          <a:prstGeom prst="rect">
            <a:avLst/>
          </a:prstGeom>
          <a:solidFill>
            <a:srgbClr val="13A985"/>
          </a:solidFill>
        </p:spPr>
        <p:txBody>
          <a:bodyPr wrap="square" rtlCol="0">
            <a:spAutoFit/>
          </a:bodyPr>
          <a:lstStyle/>
          <a:p>
            <a:endParaRPr lang="en-US" dirty="0"/>
          </a:p>
        </p:txBody>
      </p:sp>
      <p:sp>
        <p:nvSpPr>
          <p:cNvPr id="44" name="Flowchart: Connector 43">
            <a:extLst>
              <a:ext uri="{FF2B5EF4-FFF2-40B4-BE49-F238E27FC236}">
                <a16:creationId xmlns:a16="http://schemas.microsoft.com/office/drawing/2014/main" id="{5D557342-263F-4EAC-A1A2-ED4E2F89F957}"/>
              </a:ext>
            </a:extLst>
          </p:cNvPr>
          <p:cNvSpPr/>
          <p:nvPr/>
        </p:nvSpPr>
        <p:spPr>
          <a:xfrm>
            <a:off x="266854" y="4918548"/>
            <a:ext cx="914400" cy="91440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III</a:t>
            </a:r>
            <a:endParaRPr lang="en-US" sz="4400" b="1" dirty="0">
              <a:latin typeface="Arial Narrow" panose="020B0606020202030204" pitchFamily="34" charset="0"/>
            </a:endParaRPr>
          </a:p>
        </p:txBody>
      </p:sp>
      <p:sp>
        <p:nvSpPr>
          <p:cNvPr id="45" name="TextBox 44">
            <a:extLst>
              <a:ext uri="{FF2B5EF4-FFF2-40B4-BE49-F238E27FC236}">
                <a16:creationId xmlns:a16="http://schemas.microsoft.com/office/drawing/2014/main" id="{82171B29-1579-45A2-AF40-D871CC572B81}"/>
              </a:ext>
            </a:extLst>
          </p:cNvPr>
          <p:cNvSpPr txBox="1"/>
          <p:nvPr/>
        </p:nvSpPr>
        <p:spPr>
          <a:xfrm>
            <a:off x="1645918" y="4971330"/>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Determine the optimal duration of antiplatelet / OAC treatment in different AF + CAD settings</a:t>
            </a: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38358"/>
            <a:ext cx="6867311" cy="1138773"/>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The AUGUSTUS Trial</a:t>
            </a:r>
          </a:p>
          <a:p>
            <a:pPr lvl="0">
              <a:defRPr/>
            </a:pPr>
            <a:r>
              <a:rPr lang="en-US" sz="3200" b="1" dirty="0">
                <a:solidFill>
                  <a:srgbClr val="13A985"/>
                </a:solidFill>
                <a:latin typeface="Arial Narrow" panose="020B0606020202030204" pitchFamily="34" charset="0"/>
                <a:cs typeface="Aharoni" panose="02010803020104030203" pitchFamily="2" charset="-79"/>
              </a:rPr>
              <a:t>Background</a:t>
            </a:r>
          </a:p>
        </p:txBody>
      </p:sp>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2" name="TextBox 11">
            <a:extLst>
              <a:ext uri="{FF2B5EF4-FFF2-40B4-BE49-F238E27FC236}">
                <a16:creationId xmlns:a16="http://schemas.microsoft.com/office/drawing/2014/main" id="{7CB4B27C-7EBD-47B5-8A77-D3356AC75F41}"/>
              </a:ext>
            </a:extLst>
          </p:cNvPr>
          <p:cNvSpPr txBox="1"/>
          <p:nvPr/>
        </p:nvSpPr>
        <p:spPr>
          <a:xfrm>
            <a:off x="191899" y="1346429"/>
            <a:ext cx="8952101" cy="5078313"/>
          </a:xfrm>
          <a:prstGeom prst="rect">
            <a:avLst/>
          </a:prstGeom>
          <a:noFill/>
        </p:spPr>
        <p:txBody>
          <a:bodyPr wrap="square" rtlCol="0">
            <a:spAutoFit/>
          </a:bodyPr>
          <a:lstStyle/>
          <a:p>
            <a:pPr marL="342900" indent="-342900" defTabSz="914400">
              <a:buClr>
                <a:srgbClr val="22E6B7"/>
              </a:buClr>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The optimal antithrombotic for patients with AF who have an ACS or                  require PCI s unclear.</a:t>
            </a:r>
            <a:r>
              <a:rPr lang="en-CA" sz="2200" b="1" baseline="30000" dirty="0">
                <a:solidFill>
                  <a:schemeClr val="tx1">
                    <a:lumMod val="85000"/>
                    <a:lumOff val="15000"/>
                  </a:schemeClr>
                </a:solidFill>
                <a:latin typeface="Arial Narrow" panose="020B0606020202030204" pitchFamily="34" charset="0"/>
                <a:cs typeface="Candara"/>
              </a:rPr>
              <a:t>1</a:t>
            </a:r>
          </a:p>
          <a:p>
            <a:pPr marL="342900" indent="-342900" defTabSz="914400">
              <a:buClr>
                <a:srgbClr val="22E6B7"/>
              </a:buClr>
              <a:buFont typeface="Wingdings" panose="05000000000000000000" pitchFamily="2" charset="2"/>
              <a:buChar char="§"/>
              <a:defRPr/>
            </a:pPr>
            <a:endParaRPr lang="en-CA" sz="800" b="1" baseline="30000" dirty="0">
              <a:solidFill>
                <a:schemeClr val="tx1">
                  <a:lumMod val="85000"/>
                  <a:lumOff val="15000"/>
                </a:schemeClr>
              </a:solidFill>
              <a:latin typeface="Arial Narrow" panose="020B0606020202030204" pitchFamily="34" charset="0"/>
              <a:cs typeface="Candara"/>
            </a:endParaRPr>
          </a:p>
          <a:p>
            <a:pPr marL="342900" indent="-342900" defTabSz="914400">
              <a:buClr>
                <a:srgbClr val="22E6B7"/>
              </a:buClr>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Prior studies were designed to identify strategies to reduce the bleeding associated with triple antithrombotic therapy.</a:t>
            </a:r>
            <a:r>
              <a:rPr lang="en-CA" sz="2200" b="1" baseline="30000" dirty="0">
                <a:solidFill>
                  <a:schemeClr val="tx1">
                    <a:lumMod val="85000"/>
                    <a:lumOff val="15000"/>
                  </a:schemeClr>
                </a:solidFill>
                <a:latin typeface="Arial Narrow" panose="020B0606020202030204" pitchFamily="34" charset="0"/>
                <a:cs typeface="Candara"/>
              </a:rPr>
              <a:t>1</a:t>
            </a:r>
          </a:p>
          <a:p>
            <a:pPr marL="342900" indent="-342900" defTabSz="914400">
              <a:buClr>
                <a:srgbClr val="22E6B7"/>
              </a:buClr>
              <a:buFont typeface="Wingdings" panose="05000000000000000000" pitchFamily="2" charset="2"/>
              <a:buChar char="§"/>
              <a:defRPr/>
            </a:pPr>
            <a:endParaRPr lang="en-CA" sz="800" b="1" baseline="30000" dirty="0">
              <a:solidFill>
                <a:schemeClr val="tx1">
                  <a:lumMod val="85000"/>
                  <a:lumOff val="15000"/>
                </a:schemeClr>
              </a:solidFill>
              <a:latin typeface="Arial Narrow" panose="020B0606020202030204" pitchFamily="34" charset="0"/>
              <a:cs typeface="Candara"/>
            </a:endParaRPr>
          </a:p>
          <a:p>
            <a:pPr marL="800100" lvl="1" indent="-342900" defTabSz="914400">
              <a:buClr>
                <a:srgbClr val="00BF96"/>
              </a:buClr>
              <a:buFont typeface="Wingdings" panose="05000000000000000000" pitchFamily="2" charset="2"/>
              <a:buChar char="§"/>
              <a:defRPr/>
            </a:pPr>
            <a:r>
              <a:rPr lang="en-CA" b="1" dirty="0">
                <a:solidFill>
                  <a:schemeClr val="tx1">
                    <a:lumMod val="85000"/>
                    <a:lumOff val="15000"/>
                  </a:schemeClr>
                </a:solidFill>
                <a:latin typeface="Arial Narrow" panose="020B0606020202030204" pitchFamily="34" charset="0"/>
                <a:cs typeface="Candara"/>
              </a:rPr>
              <a:t>WOEST (N = 573): less bleeding AND fewer ischemic events without ASA compared with VKA + DAPT.</a:t>
            </a:r>
            <a:r>
              <a:rPr lang="en-CA" b="1" baseline="30000" dirty="0">
                <a:solidFill>
                  <a:schemeClr val="tx1">
                    <a:lumMod val="85000"/>
                    <a:lumOff val="15000"/>
                  </a:schemeClr>
                </a:solidFill>
                <a:latin typeface="Arial Narrow" panose="020B0606020202030204" pitchFamily="34" charset="0"/>
                <a:cs typeface="Candara"/>
              </a:rPr>
              <a:t>2</a:t>
            </a:r>
          </a:p>
          <a:p>
            <a:pPr marL="800100" lvl="1" indent="-342900" defTabSz="914400">
              <a:buClr>
                <a:srgbClr val="00BF96"/>
              </a:buClr>
              <a:buFont typeface="Wingdings" panose="05000000000000000000" pitchFamily="2" charset="2"/>
              <a:buChar char="§"/>
              <a:defRPr/>
            </a:pPr>
            <a:endParaRPr lang="en-CA" b="1" baseline="30000" dirty="0">
              <a:solidFill>
                <a:schemeClr val="tx1">
                  <a:lumMod val="85000"/>
                  <a:lumOff val="15000"/>
                </a:schemeClr>
              </a:solidFill>
              <a:latin typeface="Arial Narrow" panose="020B0606020202030204" pitchFamily="34" charset="0"/>
              <a:cs typeface="Candara"/>
            </a:endParaRPr>
          </a:p>
          <a:p>
            <a:pPr marL="800100" lvl="1" indent="-342900" defTabSz="914400">
              <a:buClr>
                <a:srgbClr val="00BF96"/>
              </a:buClr>
              <a:buFont typeface="Wingdings" panose="05000000000000000000" pitchFamily="2" charset="2"/>
              <a:buChar char="§"/>
              <a:defRPr/>
            </a:pPr>
            <a:r>
              <a:rPr lang="en-CA" b="1" dirty="0">
                <a:solidFill>
                  <a:schemeClr val="tx1">
                    <a:lumMod val="85000"/>
                    <a:lumOff val="15000"/>
                  </a:schemeClr>
                </a:solidFill>
                <a:latin typeface="Arial Narrow" panose="020B0606020202030204" pitchFamily="34" charset="0"/>
                <a:cs typeface="Candara"/>
              </a:rPr>
              <a:t>PIONEER AF-PCI (N = 2124): less bleeding with two reduced-dose rivaroxaban regimens compared with VKA + DAPT.</a:t>
            </a:r>
            <a:r>
              <a:rPr lang="en-CA" b="1" baseline="30000" dirty="0">
                <a:solidFill>
                  <a:schemeClr val="tx1">
                    <a:lumMod val="85000"/>
                    <a:lumOff val="15000"/>
                  </a:schemeClr>
                </a:solidFill>
                <a:latin typeface="Arial Narrow" panose="020B0606020202030204" pitchFamily="34" charset="0"/>
                <a:cs typeface="Candara"/>
              </a:rPr>
              <a:t>3</a:t>
            </a:r>
          </a:p>
          <a:p>
            <a:pPr marL="800100" lvl="1" indent="-342900" defTabSz="914400">
              <a:buClr>
                <a:srgbClr val="00BF96"/>
              </a:buClr>
              <a:buFont typeface="Wingdings" panose="05000000000000000000" pitchFamily="2" charset="2"/>
              <a:buChar char="§"/>
              <a:defRPr/>
            </a:pPr>
            <a:endParaRPr lang="en-CA" b="1" baseline="30000" dirty="0">
              <a:solidFill>
                <a:schemeClr val="tx1">
                  <a:lumMod val="85000"/>
                  <a:lumOff val="15000"/>
                </a:schemeClr>
              </a:solidFill>
              <a:latin typeface="Arial Narrow" panose="020B0606020202030204" pitchFamily="34" charset="0"/>
              <a:cs typeface="Candara"/>
            </a:endParaRPr>
          </a:p>
          <a:p>
            <a:pPr marL="800100" lvl="1" indent="-342900" defTabSz="914400">
              <a:buClr>
                <a:srgbClr val="00BF96"/>
              </a:buClr>
              <a:buFont typeface="Wingdings" panose="05000000000000000000" pitchFamily="2" charset="2"/>
              <a:buChar char="§"/>
              <a:defRPr/>
            </a:pPr>
            <a:r>
              <a:rPr lang="en-CA" b="1" dirty="0">
                <a:solidFill>
                  <a:schemeClr val="tx1">
                    <a:lumMod val="85000"/>
                    <a:lumOff val="15000"/>
                  </a:schemeClr>
                </a:solidFill>
                <a:latin typeface="Arial Narrow" panose="020B0606020202030204" pitchFamily="34" charset="0"/>
                <a:cs typeface="Candara"/>
              </a:rPr>
              <a:t>RE-DUAL PCI (N = 2725): less bleeding with two standard-dose dabigatran regimens, without ASA, compared with VKA + DAPT.</a:t>
            </a:r>
            <a:r>
              <a:rPr lang="en-CA" b="1" baseline="30000" dirty="0">
                <a:solidFill>
                  <a:schemeClr val="tx1">
                    <a:lumMod val="85000"/>
                    <a:lumOff val="15000"/>
                  </a:schemeClr>
                </a:solidFill>
                <a:latin typeface="Arial Narrow" panose="020B0606020202030204" pitchFamily="34" charset="0"/>
                <a:cs typeface="Candara"/>
              </a:rPr>
              <a:t>4</a:t>
            </a:r>
          </a:p>
          <a:p>
            <a:pPr marL="800100" lvl="1" indent="-342900" defTabSz="914400">
              <a:buClr>
                <a:srgbClr val="00BF96"/>
              </a:buClr>
              <a:buFont typeface="Wingdings" panose="05000000000000000000" pitchFamily="2" charset="2"/>
              <a:buChar char="§"/>
              <a:defRPr/>
            </a:pPr>
            <a:endParaRPr lang="en-CA" sz="800" b="1" baseline="30000" dirty="0">
              <a:solidFill>
                <a:schemeClr val="tx1">
                  <a:lumMod val="85000"/>
                  <a:lumOff val="15000"/>
                </a:schemeClr>
              </a:solidFill>
              <a:latin typeface="Arial Narrow" panose="020B0606020202030204" pitchFamily="34" charset="0"/>
              <a:cs typeface="Candara"/>
            </a:endParaRPr>
          </a:p>
          <a:p>
            <a:pPr marL="800100" lvl="1" indent="-342900" defTabSz="914400">
              <a:buClr>
                <a:srgbClr val="00BF96"/>
              </a:buClr>
              <a:buFont typeface="Wingdings" panose="05000000000000000000" pitchFamily="2" charset="2"/>
              <a:buChar char="§"/>
              <a:defRPr/>
            </a:pPr>
            <a:endParaRPr lang="en-CA" sz="800" b="1" baseline="30000" dirty="0">
              <a:solidFill>
                <a:schemeClr val="tx1">
                  <a:lumMod val="85000"/>
                  <a:lumOff val="15000"/>
                </a:schemeClr>
              </a:solidFill>
              <a:latin typeface="Arial Narrow" panose="020B0606020202030204" pitchFamily="34" charset="0"/>
              <a:cs typeface="Candara"/>
            </a:endParaRPr>
          </a:p>
          <a:p>
            <a:pPr marL="342900" indent="-342900" defTabSz="914400">
              <a:buClr>
                <a:srgbClr val="22E6B7"/>
              </a:buClr>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Limited data with apixaban in patients with AF requiring DAPT.</a:t>
            </a:r>
          </a:p>
          <a:p>
            <a:pPr marL="342900" indent="-342900" defTabSz="914400">
              <a:buClr>
                <a:srgbClr val="22E6B7"/>
              </a:buClr>
              <a:buFont typeface="Wingdings" panose="05000000000000000000" pitchFamily="2" charset="2"/>
              <a:buChar char="§"/>
              <a:defRPr/>
            </a:pPr>
            <a:endParaRPr lang="en-CA" sz="800" b="1" dirty="0">
              <a:solidFill>
                <a:schemeClr val="tx1">
                  <a:lumMod val="85000"/>
                  <a:lumOff val="15000"/>
                </a:schemeClr>
              </a:solidFill>
              <a:latin typeface="Arial Narrow" panose="020B0606020202030204" pitchFamily="34" charset="0"/>
              <a:cs typeface="Candara"/>
            </a:endParaRPr>
          </a:p>
          <a:p>
            <a:pPr marL="342900" indent="-342900" defTabSz="914400">
              <a:buClr>
                <a:srgbClr val="22E6B7"/>
              </a:buClr>
              <a:buFont typeface="Wingdings" panose="05000000000000000000" pitchFamily="2" charset="2"/>
              <a:buChar char="§"/>
              <a:defRPr/>
            </a:pPr>
            <a:r>
              <a:rPr lang="en-CA" sz="2200" b="1" dirty="0">
                <a:solidFill>
                  <a:schemeClr val="tx1">
                    <a:lumMod val="85000"/>
                    <a:lumOff val="15000"/>
                  </a:schemeClr>
                </a:solidFill>
                <a:latin typeface="Arial Narrow" panose="020B0606020202030204" pitchFamily="34" charset="0"/>
                <a:cs typeface="Candara"/>
              </a:rPr>
              <a:t>Data on the independent effects of ASA were needed.</a:t>
            </a:r>
          </a:p>
          <a:p>
            <a:pPr defTabSz="914400">
              <a:defRPr/>
            </a:pPr>
            <a:endParaRPr lang="en-CA" sz="2400" b="1" dirty="0">
              <a:solidFill>
                <a:prstClr val="black"/>
              </a:solidFill>
              <a:latin typeface="Arial Narrow" panose="020B0606020202030204" pitchFamily="34" charset="0"/>
              <a:cs typeface="Candara"/>
            </a:endParaRPr>
          </a:p>
        </p:txBody>
      </p:sp>
      <p:sp>
        <p:nvSpPr>
          <p:cNvPr id="13" name="Rectangle 12">
            <a:extLst>
              <a:ext uri="{FF2B5EF4-FFF2-40B4-BE49-F238E27FC236}">
                <a16:creationId xmlns:a16="http://schemas.microsoft.com/office/drawing/2014/main" id="{2C661F21-153C-4D3B-BD1A-A9A424F3DC41}"/>
              </a:ext>
            </a:extLst>
          </p:cNvPr>
          <p:cNvSpPr/>
          <p:nvPr/>
        </p:nvSpPr>
        <p:spPr>
          <a:xfrm>
            <a:off x="113660" y="6312123"/>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900" dirty="0">
                <a:solidFill>
                  <a:prstClr val="white"/>
                </a:solidFill>
                <a:latin typeface="Arial Narrow" panose="020B0606020202030204" pitchFamily="34" charset="0"/>
                <a:cs typeface="Arial" pitchFamily="34" charset="0"/>
              </a:rPr>
              <a:t>Lopes RD et al. Oral presentation at ACC 2019, 16-18 March, New Orleans, LA, USA, late breaking clinical trial 405-08.</a:t>
            </a:r>
          </a:p>
          <a:p>
            <a:pPr lvl="0">
              <a:lnSpc>
                <a:spcPct val="90000"/>
              </a:lnSpc>
              <a:defRPr/>
            </a:pPr>
            <a:r>
              <a:rPr lang="en-GB" sz="900" dirty="0" err="1">
                <a:solidFill>
                  <a:prstClr val="white"/>
                </a:solidFill>
                <a:latin typeface="Arial Narrow" panose="020B0606020202030204" pitchFamily="34" charset="0"/>
                <a:cs typeface="Arial" pitchFamily="34" charset="0"/>
              </a:rPr>
              <a:t>Dewilde</a:t>
            </a:r>
            <a:r>
              <a:rPr lang="en-GB" sz="900" dirty="0">
                <a:solidFill>
                  <a:prstClr val="white"/>
                </a:solidFill>
                <a:latin typeface="Arial Narrow" panose="020B0606020202030204" pitchFamily="34" charset="0"/>
                <a:cs typeface="Arial" pitchFamily="34" charset="0"/>
              </a:rPr>
              <a:t> WJ et al. Lancet 2013;381:1107-1115.</a:t>
            </a:r>
          </a:p>
          <a:p>
            <a:pPr lvl="0">
              <a:lnSpc>
                <a:spcPct val="90000"/>
              </a:lnSpc>
              <a:defRPr/>
            </a:pPr>
            <a:r>
              <a:rPr lang="en-GB" sz="900" dirty="0">
                <a:solidFill>
                  <a:prstClr val="white"/>
                </a:solidFill>
                <a:latin typeface="Arial Narrow" panose="020B0606020202030204" pitchFamily="34" charset="0"/>
                <a:cs typeface="Arial" pitchFamily="34" charset="0"/>
              </a:rPr>
              <a:t>Gibson CM et al. N </a:t>
            </a:r>
            <a:r>
              <a:rPr lang="en-GB" sz="900" dirty="0" err="1">
                <a:solidFill>
                  <a:prstClr val="white"/>
                </a:solidFill>
                <a:latin typeface="Arial Narrow" panose="020B0606020202030204" pitchFamily="34" charset="0"/>
                <a:cs typeface="Arial" pitchFamily="34" charset="0"/>
              </a:rPr>
              <a:t>Engl</a:t>
            </a:r>
            <a:r>
              <a:rPr lang="en-GB" sz="900" dirty="0">
                <a:solidFill>
                  <a:prstClr val="white"/>
                </a:solidFill>
                <a:latin typeface="Arial Narrow" panose="020B0606020202030204" pitchFamily="34" charset="0"/>
                <a:cs typeface="Arial" pitchFamily="34" charset="0"/>
              </a:rPr>
              <a:t> J. Med. 2016;375:2423-2434.</a:t>
            </a:r>
          </a:p>
          <a:p>
            <a:pPr lvl="0">
              <a:lnSpc>
                <a:spcPct val="90000"/>
              </a:lnSpc>
              <a:defRPr/>
            </a:pPr>
            <a:r>
              <a:rPr lang="en-GB" sz="900" dirty="0">
                <a:solidFill>
                  <a:prstClr val="white"/>
                </a:solidFill>
                <a:latin typeface="Arial Narrow" panose="020B0606020202030204" pitchFamily="34" charset="0"/>
                <a:cs typeface="Arial" pitchFamily="34" charset="0"/>
              </a:rPr>
              <a:t>Cannon CP et al. N </a:t>
            </a:r>
            <a:r>
              <a:rPr lang="en-GB" sz="900" dirty="0" err="1">
                <a:solidFill>
                  <a:prstClr val="white"/>
                </a:solidFill>
                <a:latin typeface="Arial Narrow" panose="020B0606020202030204" pitchFamily="34" charset="0"/>
                <a:cs typeface="Arial" pitchFamily="34" charset="0"/>
              </a:rPr>
              <a:t>Engl</a:t>
            </a:r>
            <a:r>
              <a:rPr lang="en-GB" sz="900" dirty="0">
                <a:solidFill>
                  <a:prstClr val="white"/>
                </a:solidFill>
                <a:latin typeface="Arial Narrow" panose="020B0606020202030204" pitchFamily="34" charset="0"/>
                <a:cs typeface="Arial" pitchFamily="34" charset="0"/>
              </a:rPr>
              <a:t> J. Med. 2017;377:1513-1524</a:t>
            </a:r>
          </a:p>
        </p:txBody>
      </p:sp>
      <p:sp>
        <p:nvSpPr>
          <p:cNvPr id="2" name="ZoneTexte 1"/>
          <p:cNvSpPr txBox="1"/>
          <p:nvPr/>
        </p:nvSpPr>
        <p:spPr>
          <a:xfrm>
            <a:off x="51176" y="5929669"/>
            <a:ext cx="8329074" cy="261610"/>
          </a:xfrm>
          <a:prstGeom prst="rect">
            <a:avLst/>
          </a:prstGeom>
          <a:noFill/>
        </p:spPr>
        <p:txBody>
          <a:bodyPr wrap="square" rtlCol="0">
            <a:spAutoFit/>
          </a:bodyPr>
          <a:lstStyle/>
          <a:p>
            <a:r>
              <a:rPr lang="fr-CA" sz="1100" dirty="0"/>
              <a:t>ACS: </a:t>
            </a:r>
            <a:r>
              <a:rPr lang="en-CA" sz="1100" b="1" dirty="0">
                <a:solidFill>
                  <a:schemeClr val="tx1">
                    <a:lumMod val="85000"/>
                    <a:lumOff val="15000"/>
                  </a:schemeClr>
                </a:solidFill>
                <a:latin typeface="Arial Narrow" panose="020B0606020202030204" pitchFamily="34" charset="0"/>
                <a:cs typeface="Candara"/>
              </a:rPr>
              <a:t>acute coronary syndrome ; PCI: percutaneous coronary intervention; VKA: vitamin K antagonist; DAPT: dual antiplatelet therapy    </a:t>
            </a:r>
            <a:endParaRPr lang="en-US" sz="1100" dirty="0"/>
          </a:p>
        </p:txBody>
      </p:sp>
    </p:spTree>
    <p:extLst>
      <p:ext uri="{BB962C8B-B14F-4D97-AF65-F5344CB8AC3E}">
        <p14:creationId xmlns:p14="http://schemas.microsoft.com/office/powerpoint/2010/main" val="8529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38358"/>
            <a:ext cx="6867311" cy="1138773"/>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The AUGUSTUS Trial</a:t>
            </a:r>
          </a:p>
          <a:p>
            <a:pPr lvl="0">
              <a:defRPr/>
            </a:pPr>
            <a:r>
              <a:rPr lang="en-US" sz="3200" b="1" dirty="0">
                <a:solidFill>
                  <a:srgbClr val="13A985"/>
                </a:solidFill>
                <a:latin typeface="Arial Narrow" panose="020B0606020202030204" pitchFamily="34" charset="0"/>
                <a:cs typeface="Aharoni" panose="02010803020104030203" pitchFamily="2" charset="-79"/>
              </a:rPr>
              <a:t>Design</a:t>
            </a:r>
          </a:p>
        </p:txBody>
      </p:sp>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3" name="Rectangle 12">
            <a:extLst>
              <a:ext uri="{FF2B5EF4-FFF2-40B4-BE49-F238E27FC236}">
                <a16:creationId xmlns:a16="http://schemas.microsoft.com/office/drawing/2014/main" id="{2C661F21-153C-4D3B-BD1A-A9A424F3DC41}"/>
              </a:ext>
            </a:extLst>
          </p:cNvPr>
          <p:cNvSpPr/>
          <p:nvPr/>
        </p:nvSpPr>
        <p:spPr>
          <a:xfrm>
            <a:off x="113660" y="6312123"/>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Lopes RD et al. DOI: 10.1056/NEJMoa1817083</a:t>
            </a:r>
            <a:endParaRPr lang="en-GB" sz="900" dirty="0">
              <a:solidFill>
                <a:prstClr val="white"/>
              </a:solidFill>
              <a:latin typeface="Arial Narrow" panose="020B0606020202030204" pitchFamily="34" charset="0"/>
              <a:cs typeface="Arial" pitchFamily="34" charset="0"/>
            </a:endParaRPr>
          </a:p>
        </p:txBody>
      </p:sp>
      <p:sp>
        <p:nvSpPr>
          <p:cNvPr id="10" name="Text Box 13">
            <a:extLst>
              <a:ext uri="{FF2B5EF4-FFF2-40B4-BE49-F238E27FC236}">
                <a16:creationId xmlns:a16="http://schemas.microsoft.com/office/drawing/2014/main" id="{8B0C5FCB-64CD-4BEE-8902-1ECA74C3EAB1}"/>
              </a:ext>
            </a:extLst>
          </p:cNvPr>
          <p:cNvSpPr txBox="1">
            <a:spLocks noChangeArrowheads="1"/>
          </p:cNvSpPr>
          <p:nvPr/>
        </p:nvSpPr>
        <p:spPr bwMode="auto">
          <a:xfrm>
            <a:off x="278074" y="1303551"/>
            <a:ext cx="3383280" cy="1554480"/>
          </a:xfrm>
          <a:prstGeom prst="rect">
            <a:avLst/>
          </a:prstGeom>
          <a:solidFill>
            <a:srgbClr val="0D755A"/>
          </a:solidFill>
          <a:ln w="19050">
            <a:noFill/>
            <a:miter lim="800000"/>
            <a:headEnd type="none" w="sm" len="sm"/>
            <a:tailEnd type="none" w="med" len="lg"/>
          </a:ln>
          <a:effectLst>
            <a:outerShdw blurRad="50800" dist="38100" dir="2700000" algn="tl" rotWithShape="0">
              <a:prstClr val="black">
                <a:alpha val="40000"/>
              </a:prstClr>
            </a:outerShdw>
          </a:effectLst>
        </p:spPr>
        <p:txBody>
          <a:bodyPr wrap="square" lIns="121873" tIns="60936" rIns="72000" bIns="60936">
            <a:spAutoFit/>
          </a:bodyPr>
          <a:lstStyle>
            <a:lvl1pPr marL="342900" indent="-342900" eaLnBrk="0" hangingPunct="0">
              <a:lnSpc>
                <a:spcPct val="95000"/>
              </a:lnSpc>
              <a:spcBef>
                <a:spcPct val="40000"/>
              </a:spcBef>
              <a:buClr>
                <a:schemeClr val="hlink"/>
              </a:buClr>
              <a:buSzPct val="68000"/>
              <a:buFont typeface="Wingdings" pitchFamily="2" charset="2"/>
              <a:buChar char="n"/>
              <a:defRPr sz="2600">
                <a:solidFill>
                  <a:schemeClr val="tx1"/>
                </a:solidFill>
                <a:latin typeface="Arial" pitchFamily="34" charset="0"/>
              </a:defRPr>
            </a:lvl1pPr>
            <a:lvl2pPr marL="742950" indent="-285750" eaLnBrk="0" hangingPunct="0">
              <a:lnSpc>
                <a:spcPct val="95000"/>
              </a:lnSpc>
              <a:spcBef>
                <a:spcPct val="20000"/>
              </a:spcBef>
              <a:buClr>
                <a:schemeClr val="accent2"/>
              </a:buClr>
              <a:buSzPct val="68000"/>
              <a:buFont typeface="Wingdings" pitchFamily="2" charset="2"/>
              <a:buChar char="l"/>
              <a:defRPr sz="2600">
                <a:solidFill>
                  <a:schemeClr val="tx1"/>
                </a:solidFill>
                <a:latin typeface="Arial" pitchFamily="34" charset="0"/>
              </a:defRPr>
            </a:lvl2pPr>
            <a:lvl3pPr marL="227013" eaLnBrk="0" hangingPunct="0">
              <a:lnSpc>
                <a:spcPct val="95000"/>
              </a:lnSpc>
              <a:spcBef>
                <a:spcPct val="10000"/>
              </a:spcBef>
              <a:buClr>
                <a:schemeClr val="tx1"/>
              </a:buClr>
              <a:buSzPct val="44000"/>
              <a:buFont typeface="Monotype Sorts" charset="2"/>
              <a:defRPr sz="2600" i="1">
                <a:solidFill>
                  <a:schemeClr val="tx1"/>
                </a:solidFill>
                <a:latin typeface="Arial" pitchFamily="34" charset="0"/>
              </a:defRPr>
            </a:lvl3pPr>
            <a:lvl4pPr marL="1600200" indent="-228600" eaLnBrk="0" hangingPunct="0">
              <a:lnSpc>
                <a:spcPct val="95000"/>
              </a:lnSpc>
              <a:spcBef>
                <a:spcPct val="20000"/>
              </a:spcBef>
              <a:buChar char="–"/>
              <a:defRPr sz="2000">
                <a:solidFill>
                  <a:schemeClr val="tx1"/>
                </a:solidFill>
                <a:latin typeface="Arial" pitchFamily="34" charset="0"/>
              </a:defRPr>
            </a:lvl4pPr>
            <a:lvl5pPr marL="2057400" indent="-228600" eaLnBrk="0" hangingPunct="0">
              <a:lnSpc>
                <a:spcPct val="95000"/>
              </a:lnSpc>
              <a:spcBef>
                <a:spcPct val="20000"/>
              </a:spcBef>
              <a:buChar char="»"/>
              <a:defRPr sz="2000">
                <a:solidFill>
                  <a:schemeClr val="tx1"/>
                </a:solidFill>
                <a:latin typeface="Arial" pitchFamily="34" charset="0"/>
              </a:defRPr>
            </a:lvl5pPr>
            <a:lvl6pPr marL="2514600" indent="-228600" eaLnBrk="0" fontAlgn="base" hangingPunct="0">
              <a:lnSpc>
                <a:spcPct val="95000"/>
              </a:lnSpc>
              <a:spcBef>
                <a:spcPct val="20000"/>
              </a:spcBef>
              <a:spcAft>
                <a:spcPct val="0"/>
              </a:spcAft>
              <a:buChar char="»"/>
              <a:defRPr sz="2000">
                <a:solidFill>
                  <a:schemeClr val="tx1"/>
                </a:solidFill>
                <a:latin typeface="Arial" pitchFamily="34" charset="0"/>
              </a:defRPr>
            </a:lvl6pPr>
            <a:lvl7pPr marL="2971800" indent="-228600" eaLnBrk="0" fontAlgn="base" hangingPunct="0">
              <a:lnSpc>
                <a:spcPct val="95000"/>
              </a:lnSpc>
              <a:spcBef>
                <a:spcPct val="20000"/>
              </a:spcBef>
              <a:spcAft>
                <a:spcPct val="0"/>
              </a:spcAft>
              <a:buChar char="»"/>
              <a:defRPr sz="2000">
                <a:solidFill>
                  <a:schemeClr val="tx1"/>
                </a:solidFill>
                <a:latin typeface="Arial" pitchFamily="34" charset="0"/>
              </a:defRPr>
            </a:lvl7pPr>
            <a:lvl8pPr marL="3429000" indent="-228600" eaLnBrk="0" fontAlgn="base" hangingPunct="0">
              <a:lnSpc>
                <a:spcPct val="95000"/>
              </a:lnSpc>
              <a:spcBef>
                <a:spcPct val="20000"/>
              </a:spcBef>
              <a:spcAft>
                <a:spcPct val="0"/>
              </a:spcAft>
              <a:buChar char="»"/>
              <a:defRPr sz="2000">
                <a:solidFill>
                  <a:schemeClr val="tx1"/>
                </a:solidFill>
                <a:latin typeface="Arial" pitchFamily="34" charset="0"/>
              </a:defRPr>
            </a:lvl8pPr>
            <a:lvl9pPr marL="3886200" indent="-228600" eaLnBrk="0" fontAlgn="base" hangingPunct="0">
              <a:lnSpc>
                <a:spcPct val="95000"/>
              </a:lnSpc>
              <a:spcBef>
                <a:spcPct val="20000"/>
              </a:spcBef>
              <a:spcAft>
                <a:spcPct val="0"/>
              </a:spcAft>
              <a:buChar char="»"/>
              <a:defRPr sz="2000">
                <a:solidFill>
                  <a:schemeClr val="tx1"/>
                </a:solidFill>
                <a:latin typeface="Arial" pitchFamily="34" charset="0"/>
              </a:defRPr>
            </a:lvl9pPr>
          </a:lstStyle>
          <a:p>
            <a:pPr marL="0" lvl="2">
              <a:lnSpc>
                <a:spcPct val="100000"/>
              </a:lnSpc>
              <a:spcBef>
                <a:spcPct val="0"/>
              </a:spcBef>
              <a:buClr>
                <a:schemeClr val="tx2"/>
              </a:buClr>
              <a:buSzTx/>
              <a:defRPr/>
            </a:pPr>
            <a:r>
              <a:rPr lang="en-US" altLang="en-US" sz="1600" b="1" i="0" dirty="0">
                <a:solidFill>
                  <a:schemeClr val="bg1"/>
                </a:solidFill>
                <a:latin typeface="Arial Narrow" panose="020B0606020202030204" pitchFamily="34" charset="0"/>
                <a:ea typeface="ＭＳ Ｐゴシック" pitchFamily="34" charset="-128"/>
                <a:cs typeface="Arial" pitchFamily="34" charset="0"/>
              </a:rPr>
              <a:t>INCLUSION</a:t>
            </a:r>
          </a:p>
          <a:p>
            <a:pPr marL="285750" lvl="2" indent="-285750">
              <a:lnSpc>
                <a:spcPct val="100000"/>
              </a:lnSpc>
              <a:spcBef>
                <a:spcPct val="0"/>
              </a:spcBef>
              <a:buClr>
                <a:schemeClr val="bg1"/>
              </a:buClr>
              <a:buSzTx/>
              <a:buFont typeface="Wingdings" panose="05000000000000000000" pitchFamily="2" charset="2"/>
              <a:buChar char="§"/>
              <a:defRPr/>
            </a:pPr>
            <a:r>
              <a:rPr lang="en-US" altLang="en-US" sz="1600" b="1" i="0" dirty="0">
                <a:solidFill>
                  <a:schemeClr val="bg1"/>
                </a:solidFill>
                <a:latin typeface="Arial Narrow" panose="020B0606020202030204" pitchFamily="34" charset="0"/>
                <a:ea typeface="ＭＳ Ｐゴシック" pitchFamily="34" charset="-128"/>
                <a:cs typeface="Arial" pitchFamily="34" charset="0"/>
              </a:rPr>
              <a:t>Atrial fibrillation (prior, persistent, &gt; 6 </a:t>
            </a:r>
            <a:r>
              <a:rPr lang="en-US" altLang="en-US" sz="1600" b="1" i="0" dirty="0" err="1">
                <a:solidFill>
                  <a:schemeClr val="bg1"/>
                </a:solidFill>
                <a:latin typeface="Arial Narrow" panose="020B0606020202030204" pitchFamily="34" charset="0"/>
                <a:ea typeface="ＭＳ Ｐゴシック" pitchFamily="34" charset="-128"/>
                <a:cs typeface="Arial" pitchFamily="34" charset="0"/>
              </a:rPr>
              <a:t>hr</a:t>
            </a:r>
            <a:r>
              <a:rPr lang="en-US" altLang="en-US" sz="1600" b="1" i="0" dirty="0">
                <a:solidFill>
                  <a:schemeClr val="bg1"/>
                </a:solidFill>
                <a:latin typeface="Arial Narrow" panose="020B0606020202030204" pitchFamily="34" charset="0"/>
                <a:ea typeface="ＭＳ Ｐゴシック" pitchFamily="34" charset="-128"/>
                <a:cs typeface="Arial" pitchFamily="34" charset="0"/>
              </a:rPr>
              <a:t>).</a:t>
            </a:r>
          </a:p>
          <a:p>
            <a:pPr marL="432000" lvl="2" indent="-180000">
              <a:lnSpc>
                <a:spcPct val="100000"/>
              </a:lnSpc>
              <a:spcBef>
                <a:spcPct val="0"/>
              </a:spcBef>
              <a:buClr>
                <a:schemeClr val="bg1"/>
              </a:buClr>
              <a:buSzTx/>
              <a:buFont typeface="Arial" panose="020B0604020202020204" pitchFamily="34" charset="0"/>
              <a:buChar char="−"/>
              <a:defRPr/>
            </a:pPr>
            <a:r>
              <a:rPr lang="en-US" altLang="en-US" sz="1400" b="1" i="0" dirty="0">
                <a:solidFill>
                  <a:schemeClr val="bg1"/>
                </a:solidFill>
                <a:latin typeface="Arial Narrow" panose="020B0606020202030204" pitchFamily="34" charset="0"/>
                <a:ea typeface="ＭＳ Ｐゴシック" pitchFamily="34" charset="-128"/>
                <a:cs typeface="Arial" pitchFamily="34" charset="0"/>
              </a:rPr>
              <a:t>Physician decision for OAC.</a:t>
            </a:r>
          </a:p>
          <a:p>
            <a:pPr marL="285750" lvl="2" indent="-285750">
              <a:lnSpc>
                <a:spcPct val="100000"/>
              </a:lnSpc>
              <a:spcBef>
                <a:spcPct val="0"/>
              </a:spcBef>
              <a:buClr>
                <a:schemeClr val="bg1"/>
              </a:buClr>
              <a:buSzTx/>
              <a:buFont typeface="Wingdings" panose="05000000000000000000" pitchFamily="2" charset="2"/>
              <a:buChar char="§"/>
              <a:defRPr/>
            </a:pPr>
            <a:r>
              <a:rPr lang="en-US" altLang="en-US" sz="1600" b="1" i="0" dirty="0">
                <a:solidFill>
                  <a:schemeClr val="bg1"/>
                </a:solidFill>
                <a:latin typeface="Arial Narrow" panose="020B0606020202030204" pitchFamily="34" charset="0"/>
                <a:ea typeface="ＭＳ Ｐゴシック" pitchFamily="34" charset="-128"/>
                <a:cs typeface="Arial" pitchFamily="34" charset="0"/>
              </a:rPr>
              <a:t>Acute coronary syndrome or PCI.</a:t>
            </a:r>
          </a:p>
          <a:p>
            <a:pPr marL="432000" lvl="2" indent="-180000">
              <a:lnSpc>
                <a:spcPct val="100000"/>
              </a:lnSpc>
              <a:spcBef>
                <a:spcPct val="0"/>
              </a:spcBef>
              <a:buClr>
                <a:schemeClr val="bg1"/>
              </a:buClr>
              <a:buSzTx/>
              <a:buFont typeface="Arial" panose="020B0604020202020204" pitchFamily="34" charset="0"/>
              <a:buChar char="−"/>
              <a:defRPr/>
            </a:pPr>
            <a:r>
              <a:rPr lang="en-US" altLang="en-US" sz="1400" b="1" i="0" dirty="0">
                <a:solidFill>
                  <a:schemeClr val="bg1"/>
                </a:solidFill>
                <a:latin typeface="Arial Narrow" panose="020B0606020202030204" pitchFamily="34" charset="0"/>
                <a:ea typeface="ＭＳ Ｐゴシック" pitchFamily="34" charset="-128"/>
                <a:cs typeface="Arial" pitchFamily="34" charset="0"/>
              </a:rPr>
              <a:t>Planned P2Y</a:t>
            </a:r>
            <a:r>
              <a:rPr lang="en-US" altLang="en-US" sz="1400" b="1" i="0" baseline="-25000" dirty="0">
                <a:solidFill>
                  <a:schemeClr val="bg1"/>
                </a:solidFill>
                <a:latin typeface="Arial Narrow" panose="020B0606020202030204" pitchFamily="34" charset="0"/>
                <a:ea typeface="ＭＳ Ｐゴシック" pitchFamily="34" charset="-128"/>
                <a:cs typeface="Arial" pitchFamily="34" charset="0"/>
              </a:rPr>
              <a:t>12</a:t>
            </a:r>
            <a:r>
              <a:rPr lang="en-US" altLang="en-US" sz="1400" b="1" i="0" dirty="0">
                <a:solidFill>
                  <a:schemeClr val="bg1"/>
                </a:solidFill>
                <a:latin typeface="Arial Narrow" panose="020B0606020202030204" pitchFamily="34" charset="0"/>
                <a:ea typeface="ＭＳ Ｐゴシック" pitchFamily="34" charset="-128"/>
                <a:cs typeface="Arial" pitchFamily="34" charset="0"/>
              </a:rPr>
              <a:t> inhibitor for ≥ 6 months.</a:t>
            </a:r>
          </a:p>
        </p:txBody>
      </p:sp>
      <p:sp>
        <p:nvSpPr>
          <p:cNvPr id="11" name="Text Box 13">
            <a:extLst>
              <a:ext uri="{FF2B5EF4-FFF2-40B4-BE49-F238E27FC236}">
                <a16:creationId xmlns:a16="http://schemas.microsoft.com/office/drawing/2014/main" id="{68AF9374-4F6F-483B-8EDB-F9D94A383CAC}"/>
              </a:ext>
            </a:extLst>
          </p:cNvPr>
          <p:cNvSpPr txBox="1">
            <a:spLocks noChangeArrowheads="1"/>
          </p:cNvSpPr>
          <p:nvPr/>
        </p:nvSpPr>
        <p:spPr bwMode="auto">
          <a:xfrm>
            <a:off x="5482646" y="1303551"/>
            <a:ext cx="3383280" cy="1554480"/>
          </a:xfrm>
          <a:prstGeom prst="rect">
            <a:avLst/>
          </a:prstGeom>
          <a:solidFill>
            <a:srgbClr val="FF4747"/>
          </a:solidFill>
          <a:ln w="19050">
            <a:noFill/>
            <a:miter lim="800000"/>
            <a:headEnd type="none" w="sm" len="sm"/>
            <a:tailEnd type="none" w="med" len="lg"/>
          </a:ln>
          <a:effectLst>
            <a:outerShdw blurRad="50800" dist="38100" dir="2700000" algn="tl" rotWithShape="0">
              <a:prstClr val="black">
                <a:alpha val="40000"/>
              </a:prstClr>
            </a:outerShdw>
          </a:effectLst>
        </p:spPr>
        <p:txBody>
          <a:bodyPr wrap="square" lIns="121873" tIns="60936" rIns="121873" bIns="60936">
            <a:noAutofit/>
          </a:bodyPr>
          <a:lstStyle>
            <a:defPPr>
              <a:defRPr lang="en-US"/>
            </a:defPPr>
            <a:lvl1pPr marL="342900" indent="-342900" eaLnBrk="0" hangingPunct="0">
              <a:lnSpc>
                <a:spcPct val="95000"/>
              </a:lnSpc>
              <a:spcBef>
                <a:spcPct val="40000"/>
              </a:spcBef>
              <a:buClr>
                <a:schemeClr val="hlink"/>
              </a:buClr>
              <a:buSzPct val="68000"/>
              <a:buFont typeface="Wingdings" pitchFamily="2" charset="2"/>
              <a:buChar char="n"/>
              <a:defRPr sz="2600">
                <a:latin typeface="Arial" pitchFamily="34" charset="0"/>
              </a:defRPr>
            </a:lvl1pPr>
            <a:lvl2pPr marL="742950" indent="-285750" eaLnBrk="0" hangingPunct="0">
              <a:lnSpc>
                <a:spcPct val="95000"/>
              </a:lnSpc>
              <a:spcBef>
                <a:spcPct val="20000"/>
              </a:spcBef>
              <a:buClr>
                <a:schemeClr val="accent2"/>
              </a:buClr>
              <a:buSzPct val="68000"/>
              <a:buFont typeface="Wingdings" pitchFamily="2" charset="2"/>
              <a:buChar char="l"/>
              <a:defRPr sz="2600">
                <a:latin typeface="Arial" pitchFamily="34" charset="0"/>
              </a:defRPr>
            </a:lvl2pPr>
            <a:lvl3pPr marL="0" lvl="2" eaLnBrk="0" hangingPunct="0">
              <a:lnSpc>
                <a:spcPct val="100000"/>
              </a:lnSpc>
              <a:spcBef>
                <a:spcPct val="0"/>
              </a:spcBef>
              <a:buClr>
                <a:srgbClr val="FF3300"/>
              </a:buClr>
              <a:buSzTx/>
              <a:buFont typeface="Monotype Sorts" charset="2"/>
              <a:defRPr sz="1400" b="1" i="0">
                <a:latin typeface="Arial" pitchFamily="34" charset="0"/>
                <a:ea typeface="ＭＳ Ｐゴシック" pitchFamily="34" charset="-128"/>
                <a:cs typeface="Arial" pitchFamily="34" charset="0"/>
              </a:defRPr>
            </a:lvl3pPr>
            <a:lvl4pPr marL="1600200" indent="-228600" eaLnBrk="0" hangingPunct="0">
              <a:lnSpc>
                <a:spcPct val="95000"/>
              </a:lnSpc>
              <a:spcBef>
                <a:spcPct val="20000"/>
              </a:spcBef>
              <a:buChar char="–"/>
              <a:defRPr sz="2000">
                <a:latin typeface="Arial" pitchFamily="34" charset="0"/>
              </a:defRPr>
            </a:lvl4pPr>
            <a:lvl5pPr marL="2057400" indent="-228600" eaLnBrk="0" hangingPunct="0">
              <a:lnSpc>
                <a:spcPct val="95000"/>
              </a:lnSpc>
              <a:spcBef>
                <a:spcPct val="20000"/>
              </a:spcBef>
              <a:buChar char="»"/>
              <a:defRPr sz="2000">
                <a:latin typeface="Arial" pitchFamily="34" charset="0"/>
              </a:defRPr>
            </a:lvl5pPr>
            <a:lvl6pPr marL="2514600" indent="-228600" eaLnBrk="0" fontAlgn="base" hangingPunct="0">
              <a:lnSpc>
                <a:spcPct val="95000"/>
              </a:lnSpc>
              <a:spcBef>
                <a:spcPct val="20000"/>
              </a:spcBef>
              <a:spcAft>
                <a:spcPct val="0"/>
              </a:spcAft>
              <a:buChar char="»"/>
              <a:defRPr sz="2000">
                <a:latin typeface="Arial" pitchFamily="34" charset="0"/>
              </a:defRPr>
            </a:lvl6pPr>
            <a:lvl7pPr marL="2971800" indent="-228600" eaLnBrk="0" fontAlgn="base" hangingPunct="0">
              <a:lnSpc>
                <a:spcPct val="95000"/>
              </a:lnSpc>
              <a:spcBef>
                <a:spcPct val="20000"/>
              </a:spcBef>
              <a:spcAft>
                <a:spcPct val="0"/>
              </a:spcAft>
              <a:buChar char="»"/>
              <a:defRPr sz="2000">
                <a:latin typeface="Arial" pitchFamily="34" charset="0"/>
              </a:defRPr>
            </a:lvl7pPr>
            <a:lvl8pPr marL="3429000" indent="-228600" eaLnBrk="0" fontAlgn="base" hangingPunct="0">
              <a:lnSpc>
                <a:spcPct val="95000"/>
              </a:lnSpc>
              <a:spcBef>
                <a:spcPct val="20000"/>
              </a:spcBef>
              <a:spcAft>
                <a:spcPct val="0"/>
              </a:spcAft>
              <a:buChar char="»"/>
              <a:defRPr sz="2000">
                <a:latin typeface="Arial" pitchFamily="34" charset="0"/>
              </a:defRPr>
            </a:lvl8pPr>
            <a:lvl9pPr marL="3886200" indent="-228600" eaLnBrk="0" fontAlgn="base" hangingPunct="0">
              <a:lnSpc>
                <a:spcPct val="95000"/>
              </a:lnSpc>
              <a:spcBef>
                <a:spcPct val="20000"/>
              </a:spcBef>
              <a:spcAft>
                <a:spcPct val="0"/>
              </a:spcAft>
              <a:buChar char="»"/>
              <a:defRPr sz="2000">
                <a:latin typeface="Arial" pitchFamily="34" charset="0"/>
              </a:defRPr>
            </a:lvl9pPr>
          </a:lstStyle>
          <a:p>
            <a:pPr lvl="2">
              <a:buClr>
                <a:schemeClr val="tx2"/>
              </a:buClr>
            </a:pPr>
            <a:r>
              <a:rPr lang="en-US" sz="1733" dirty="0">
                <a:solidFill>
                  <a:schemeClr val="bg1"/>
                </a:solidFill>
                <a:latin typeface="Arial Narrow" panose="020B0606020202030204" pitchFamily="34" charset="0"/>
              </a:rPr>
              <a:t>EXCLUSION</a:t>
            </a:r>
          </a:p>
          <a:p>
            <a:pPr marL="285750" lvl="2" indent="-285750">
              <a:buClr>
                <a:schemeClr val="bg1"/>
              </a:buClr>
              <a:buFont typeface="Wingdings" panose="05000000000000000000" pitchFamily="2" charset="2"/>
              <a:buChar char="§"/>
              <a:defRPr/>
            </a:pPr>
            <a:r>
              <a:rPr lang="en-US" sz="1600" dirty="0">
                <a:solidFill>
                  <a:schemeClr val="bg1"/>
                </a:solidFill>
                <a:latin typeface="Arial Narrow" panose="020B0606020202030204" pitchFamily="34" charset="0"/>
              </a:rPr>
              <a:t>Contraindication to DAPT.</a:t>
            </a:r>
          </a:p>
          <a:p>
            <a:pPr marL="285750" lvl="2" indent="-285750">
              <a:buClr>
                <a:schemeClr val="bg1"/>
              </a:buClr>
              <a:buFont typeface="Wingdings" panose="05000000000000000000" pitchFamily="2" charset="2"/>
              <a:buChar char="§"/>
              <a:defRPr/>
            </a:pPr>
            <a:r>
              <a:rPr lang="en-US" sz="1600" dirty="0">
                <a:solidFill>
                  <a:schemeClr val="bg1"/>
                </a:solidFill>
                <a:latin typeface="Arial Narrow" panose="020B0606020202030204" pitchFamily="34" charset="0"/>
              </a:rPr>
              <a:t>Other reason for VKA (prosthetic valve, moderate/severe mitral stenosis).</a:t>
            </a:r>
          </a:p>
        </p:txBody>
      </p:sp>
      <p:sp>
        <p:nvSpPr>
          <p:cNvPr id="14" name="Rectangle 5">
            <a:extLst>
              <a:ext uri="{FF2B5EF4-FFF2-40B4-BE49-F238E27FC236}">
                <a16:creationId xmlns:a16="http://schemas.microsoft.com/office/drawing/2014/main" id="{7ECD1FC0-16DB-4653-B4B9-DDE257B9EAA5}"/>
              </a:ext>
            </a:extLst>
          </p:cNvPr>
          <p:cNvSpPr>
            <a:spLocks noChangeArrowheads="1"/>
          </p:cNvSpPr>
          <p:nvPr/>
        </p:nvSpPr>
        <p:spPr bwMode="auto">
          <a:xfrm>
            <a:off x="212248" y="3081865"/>
            <a:ext cx="3567959" cy="699404"/>
          </a:xfrm>
          <a:prstGeom prst="rect">
            <a:avLst/>
          </a:prstGeom>
          <a:solidFill>
            <a:srgbClr val="22E6B7"/>
          </a:solidFill>
          <a:ln w="38100">
            <a:noFill/>
            <a:miter lim="800000"/>
            <a:headEnd/>
            <a:tailEnd/>
          </a:ln>
          <a:effectLst>
            <a:outerShdw blurRad="50800" dist="38100" dir="2700000" algn="tl" rotWithShape="0">
              <a:prstClr val="black">
                <a:alpha val="40000"/>
              </a:prstClr>
            </a:outerShdw>
          </a:effectLst>
        </p:spPr>
        <p:txBody>
          <a:bodyPr wrap="square" lIns="121873" tIns="72000" rIns="121873" bIns="72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Apixaban 5 mg BID</a:t>
            </a:r>
          </a:p>
          <a:p>
            <a:pPr algn="ctr">
              <a:defRPr/>
            </a:pPr>
            <a:r>
              <a:rPr lang="en-US" sz="1600" dirty="0">
                <a:solidFill>
                  <a:schemeClr val="bg1"/>
                </a:solidFill>
                <a:latin typeface="Arial Narrow" panose="020B0606020202030204" pitchFamily="34" charset="0"/>
                <a:ea typeface="ＭＳ Ｐゴシック" pitchFamily="34" charset="-128"/>
              </a:rPr>
              <a:t>Apixaban 2.5 mg BID in selected patients</a:t>
            </a:r>
            <a:endParaRPr lang="en-US" sz="1200" dirty="0">
              <a:solidFill>
                <a:schemeClr val="bg1"/>
              </a:solidFill>
              <a:latin typeface="Arial Narrow" panose="020B0606020202030204" pitchFamily="34" charset="0"/>
              <a:ea typeface="ＭＳ Ｐゴシック" pitchFamily="34" charset="-128"/>
            </a:endParaRPr>
          </a:p>
        </p:txBody>
      </p:sp>
      <p:sp>
        <p:nvSpPr>
          <p:cNvPr id="15" name="Rectangle 5">
            <a:extLst>
              <a:ext uri="{FF2B5EF4-FFF2-40B4-BE49-F238E27FC236}">
                <a16:creationId xmlns:a16="http://schemas.microsoft.com/office/drawing/2014/main" id="{5D09F79B-8577-4F8A-B479-5C0684027E7F}"/>
              </a:ext>
            </a:extLst>
          </p:cNvPr>
          <p:cNvSpPr>
            <a:spLocks noChangeArrowheads="1"/>
          </p:cNvSpPr>
          <p:nvPr/>
        </p:nvSpPr>
        <p:spPr bwMode="auto">
          <a:xfrm>
            <a:off x="5295523" y="3081865"/>
            <a:ext cx="3566160" cy="704088"/>
          </a:xfrm>
          <a:prstGeom prst="rect">
            <a:avLst/>
          </a:prstGeom>
          <a:solidFill>
            <a:srgbClr val="FF6969"/>
          </a:solidFill>
          <a:ln w="38100">
            <a:noFill/>
            <a:miter lim="800000"/>
            <a:headEnd/>
            <a:tailEnd/>
          </a:ln>
          <a:effectLst>
            <a:outerShdw blurRad="50800" dist="38100" dir="2700000" algn="tl" rotWithShape="0">
              <a:prstClr val="black">
                <a:alpha val="40000"/>
              </a:prstClr>
            </a:outerShdw>
          </a:effectLst>
        </p:spPr>
        <p:txBody>
          <a:bodyPr wrap="square" lIns="121873" tIns="72000" rIns="121873" bIns="72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VKA</a:t>
            </a:r>
          </a:p>
          <a:p>
            <a:pPr algn="ctr">
              <a:defRPr/>
            </a:pPr>
            <a:r>
              <a:rPr lang="en-US" b="1" dirty="0">
                <a:solidFill>
                  <a:schemeClr val="bg1"/>
                </a:solidFill>
                <a:latin typeface="Arial Narrow" panose="020B0606020202030204" pitchFamily="34" charset="0"/>
                <a:ea typeface="ＭＳ Ｐゴシック" pitchFamily="34" charset="-128"/>
              </a:rPr>
              <a:t> (INR 2 to 3)</a:t>
            </a:r>
            <a:endParaRPr lang="en-US" sz="1100" dirty="0">
              <a:solidFill>
                <a:schemeClr val="bg1"/>
              </a:solidFill>
              <a:latin typeface="Arial Narrow" panose="020B0606020202030204" pitchFamily="34" charset="0"/>
              <a:ea typeface="ＭＳ Ｐゴシック" pitchFamily="34" charset="-128"/>
            </a:endParaRPr>
          </a:p>
        </p:txBody>
      </p:sp>
      <p:grpSp>
        <p:nvGrpSpPr>
          <p:cNvPr id="18" name="Group 17">
            <a:extLst>
              <a:ext uri="{FF2B5EF4-FFF2-40B4-BE49-F238E27FC236}">
                <a16:creationId xmlns:a16="http://schemas.microsoft.com/office/drawing/2014/main" id="{2D699E0B-4085-46DF-946E-D74000B13272}"/>
              </a:ext>
            </a:extLst>
          </p:cNvPr>
          <p:cNvGrpSpPr/>
          <p:nvPr/>
        </p:nvGrpSpPr>
        <p:grpSpPr>
          <a:xfrm>
            <a:off x="225031" y="4450155"/>
            <a:ext cx="3566160" cy="523220"/>
            <a:chOff x="762000" y="3537214"/>
            <a:chExt cx="2895601" cy="392415"/>
          </a:xfrm>
        </p:grpSpPr>
        <p:sp>
          <p:nvSpPr>
            <p:cNvPr id="19" name="Rectangle 5">
              <a:extLst>
                <a:ext uri="{FF2B5EF4-FFF2-40B4-BE49-F238E27FC236}">
                  <a16:creationId xmlns:a16="http://schemas.microsoft.com/office/drawing/2014/main" id="{F426DFDA-7A81-41D5-83A3-69EBFA039223}"/>
                </a:ext>
              </a:extLst>
            </p:cNvPr>
            <p:cNvSpPr>
              <a:spLocks noChangeArrowheads="1"/>
            </p:cNvSpPr>
            <p:nvPr/>
          </p:nvSpPr>
          <p:spPr bwMode="auto">
            <a:xfrm>
              <a:off x="762000" y="3575292"/>
              <a:ext cx="1074738" cy="339887"/>
            </a:xfrm>
            <a:prstGeom prst="rect">
              <a:avLst/>
            </a:prstGeom>
            <a:solidFill>
              <a:srgbClr val="00BF96"/>
            </a:solidFill>
            <a:ln w="38100">
              <a:noFill/>
              <a:miter lim="800000"/>
              <a:headEnd/>
              <a:tailEnd/>
            </a:ln>
            <a:effectLst/>
          </p:spPr>
          <p:txBody>
            <a:bodyPr lIns="121873" tIns="72000" rIns="121873" bIns="72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Aspirin</a:t>
              </a:r>
            </a:p>
          </p:txBody>
        </p:sp>
        <p:sp>
          <p:nvSpPr>
            <p:cNvPr id="20" name="Rectangle 5">
              <a:extLst>
                <a:ext uri="{FF2B5EF4-FFF2-40B4-BE49-F238E27FC236}">
                  <a16:creationId xmlns:a16="http://schemas.microsoft.com/office/drawing/2014/main" id="{4B433C6D-21FC-4FB0-9B6E-52A51A802859}"/>
                </a:ext>
              </a:extLst>
            </p:cNvPr>
            <p:cNvSpPr>
              <a:spLocks noChangeArrowheads="1"/>
            </p:cNvSpPr>
            <p:nvPr/>
          </p:nvSpPr>
          <p:spPr bwMode="auto">
            <a:xfrm>
              <a:off x="2582864" y="3567622"/>
              <a:ext cx="1074737" cy="355228"/>
            </a:xfrm>
            <a:prstGeom prst="rect">
              <a:avLst/>
            </a:prstGeom>
            <a:noFill/>
            <a:ln w="38100">
              <a:solidFill>
                <a:schemeClr val="tx1">
                  <a:lumMod val="75000"/>
                  <a:lumOff val="25000"/>
                </a:schemeClr>
              </a:solidFill>
              <a:prstDash val="sysDash"/>
              <a:miter lim="800000"/>
              <a:headEnd/>
              <a:tailEnd/>
            </a:ln>
            <a:effectLst/>
          </p:spPr>
          <p:txBody>
            <a:bodyPr lIns="121873" tIns="72000" rIns="121873" bIns="72000" anchor="ctr" anchorCtr="1">
              <a:spAutoFit/>
            </a:bodyPr>
            <a:lstStyle/>
            <a:p>
              <a:pPr algn="ctr">
                <a:defRPr/>
              </a:pPr>
              <a:r>
                <a:rPr lang="en-US" sz="2133" b="1" dirty="0">
                  <a:solidFill>
                    <a:schemeClr val="tx1">
                      <a:lumMod val="75000"/>
                      <a:lumOff val="25000"/>
                    </a:schemeClr>
                  </a:solidFill>
                  <a:latin typeface="Arial Narrow" panose="020B0606020202030204" pitchFamily="34" charset="0"/>
                  <a:ea typeface="ＭＳ Ｐゴシック" pitchFamily="34" charset="-128"/>
                </a:rPr>
                <a:t>Placebo</a:t>
              </a:r>
            </a:p>
          </p:txBody>
        </p:sp>
        <p:sp>
          <p:nvSpPr>
            <p:cNvPr id="21" name="TextBox 20">
              <a:extLst>
                <a:ext uri="{FF2B5EF4-FFF2-40B4-BE49-F238E27FC236}">
                  <a16:creationId xmlns:a16="http://schemas.microsoft.com/office/drawing/2014/main" id="{B60DDC0A-E10D-408A-85E0-B2EAE9EA11EB}"/>
                </a:ext>
              </a:extLst>
            </p:cNvPr>
            <p:cNvSpPr txBox="1"/>
            <p:nvPr/>
          </p:nvSpPr>
          <p:spPr>
            <a:xfrm>
              <a:off x="1836738" y="3537214"/>
              <a:ext cx="746126" cy="392415"/>
            </a:xfrm>
            <a:prstGeom prst="rect">
              <a:avLst/>
            </a:prstGeom>
            <a:noFill/>
          </p:spPr>
          <p:txBody>
            <a:bodyPr wrap="square" rtlCol="0">
              <a:spAutoFit/>
            </a:bodyPr>
            <a:lstStyle/>
            <a:p>
              <a:pPr algn="ctr"/>
              <a:r>
                <a:rPr lang="en-US" sz="1400" b="1" i="1" dirty="0">
                  <a:solidFill>
                    <a:srgbClr val="424242"/>
                  </a:solidFill>
                  <a:latin typeface="Arial Narrow" panose="020B0606020202030204" pitchFamily="34" charset="0"/>
                </a:rPr>
                <a:t>Double</a:t>
              </a:r>
            </a:p>
            <a:p>
              <a:pPr algn="ctr"/>
              <a:r>
                <a:rPr lang="en-US" sz="1400" b="1" i="1" dirty="0">
                  <a:solidFill>
                    <a:srgbClr val="424242"/>
                  </a:solidFill>
                  <a:latin typeface="Arial Narrow" panose="020B0606020202030204" pitchFamily="34" charset="0"/>
                </a:rPr>
                <a:t>Blind</a:t>
              </a:r>
            </a:p>
          </p:txBody>
        </p:sp>
      </p:grpSp>
      <p:grpSp>
        <p:nvGrpSpPr>
          <p:cNvPr id="22" name="Group 21">
            <a:extLst>
              <a:ext uri="{FF2B5EF4-FFF2-40B4-BE49-F238E27FC236}">
                <a16:creationId xmlns:a16="http://schemas.microsoft.com/office/drawing/2014/main" id="{CDD78773-874E-42E1-AB21-9E1CE03C89DB}"/>
              </a:ext>
            </a:extLst>
          </p:cNvPr>
          <p:cNvGrpSpPr/>
          <p:nvPr/>
        </p:nvGrpSpPr>
        <p:grpSpPr>
          <a:xfrm>
            <a:off x="5246156" y="4494795"/>
            <a:ext cx="3566160" cy="523220"/>
            <a:chOff x="762000" y="3537214"/>
            <a:chExt cx="2895601" cy="392415"/>
          </a:xfrm>
        </p:grpSpPr>
        <p:sp>
          <p:nvSpPr>
            <p:cNvPr id="23" name="Rectangle 5">
              <a:extLst>
                <a:ext uri="{FF2B5EF4-FFF2-40B4-BE49-F238E27FC236}">
                  <a16:creationId xmlns:a16="http://schemas.microsoft.com/office/drawing/2014/main" id="{C62350E1-B48C-4BF1-B26B-B5D801521A95}"/>
                </a:ext>
              </a:extLst>
            </p:cNvPr>
            <p:cNvSpPr>
              <a:spLocks noChangeArrowheads="1"/>
            </p:cNvSpPr>
            <p:nvPr/>
          </p:nvSpPr>
          <p:spPr bwMode="auto">
            <a:xfrm>
              <a:off x="762000" y="3575292"/>
              <a:ext cx="1074738" cy="339887"/>
            </a:xfrm>
            <a:prstGeom prst="rect">
              <a:avLst/>
            </a:prstGeom>
            <a:solidFill>
              <a:srgbClr val="00BF96"/>
            </a:solidFill>
            <a:ln w="38100">
              <a:noFill/>
              <a:miter lim="800000"/>
              <a:headEnd/>
              <a:tailEnd/>
            </a:ln>
            <a:effectLst/>
          </p:spPr>
          <p:txBody>
            <a:bodyPr lIns="121873" tIns="72000" rIns="121873" bIns="72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Aspirin</a:t>
              </a:r>
            </a:p>
          </p:txBody>
        </p:sp>
        <p:sp>
          <p:nvSpPr>
            <p:cNvPr id="24" name="Rectangle 5">
              <a:extLst>
                <a:ext uri="{FF2B5EF4-FFF2-40B4-BE49-F238E27FC236}">
                  <a16:creationId xmlns:a16="http://schemas.microsoft.com/office/drawing/2014/main" id="{1A3AD697-90D9-4C25-967A-71BAD1961BC9}"/>
                </a:ext>
              </a:extLst>
            </p:cNvPr>
            <p:cNvSpPr>
              <a:spLocks noChangeArrowheads="1"/>
            </p:cNvSpPr>
            <p:nvPr/>
          </p:nvSpPr>
          <p:spPr bwMode="auto">
            <a:xfrm>
              <a:off x="2582864" y="3567622"/>
              <a:ext cx="1074737" cy="355228"/>
            </a:xfrm>
            <a:prstGeom prst="rect">
              <a:avLst/>
            </a:prstGeom>
            <a:noFill/>
            <a:ln w="38100">
              <a:solidFill>
                <a:schemeClr val="tx1">
                  <a:lumMod val="75000"/>
                  <a:lumOff val="25000"/>
                </a:schemeClr>
              </a:solidFill>
              <a:prstDash val="sysDash"/>
              <a:miter lim="800000"/>
              <a:headEnd/>
              <a:tailEnd/>
            </a:ln>
            <a:effectLst/>
          </p:spPr>
          <p:txBody>
            <a:bodyPr lIns="121873" tIns="72000" rIns="121873" bIns="72000" anchor="ctr" anchorCtr="1">
              <a:spAutoFit/>
            </a:bodyPr>
            <a:lstStyle/>
            <a:p>
              <a:pPr algn="ctr">
                <a:defRPr/>
              </a:pPr>
              <a:r>
                <a:rPr lang="en-US" sz="2133" b="1" dirty="0">
                  <a:solidFill>
                    <a:schemeClr val="tx1">
                      <a:lumMod val="75000"/>
                      <a:lumOff val="25000"/>
                    </a:schemeClr>
                  </a:solidFill>
                  <a:latin typeface="Arial Narrow" panose="020B0606020202030204" pitchFamily="34" charset="0"/>
                  <a:ea typeface="ＭＳ Ｐゴシック" pitchFamily="34" charset="-128"/>
                </a:rPr>
                <a:t>Placebo</a:t>
              </a:r>
            </a:p>
          </p:txBody>
        </p:sp>
        <p:sp>
          <p:nvSpPr>
            <p:cNvPr id="25" name="TextBox 24">
              <a:extLst>
                <a:ext uri="{FF2B5EF4-FFF2-40B4-BE49-F238E27FC236}">
                  <a16:creationId xmlns:a16="http://schemas.microsoft.com/office/drawing/2014/main" id="{D204A931-363E-498F-A087-7BAB85DAC41D}"/>
                </a:ext>
              </a:extLst>
            </p:cNvPr>
            <p:cNvSpPr txBox="1"/>
            <p:nvPr/>
          </p:nvSpPr>
          <p:spPr>
            <a:xfrm>
              <a:off x="1836738" y="3537214"/>
              <a:ext cx="746126" cy="392415"/>
            </a:xfrm>
            <a:prstGeom prst="rect">
              <a:avLst/>
            </a:prstGeom>
            <a:noFill/>
          </p:spPr>
          <p:txBody>
            <a:bodyPr wrap="square" rtlCol="0">
              <a:spAutoFit/>
            </a:bodyPr>
            <a:lstStyle/>
            <a:p>
              <a:pPr algn="ctr"/>
              <a:r>
                <a:rPr lang="en-US" sz="1400" b="1" i="1" dirty="0">
                  <a:solidFill>
                    <a:srgbClr val="424242"/>
                  </a:solidFill>
                  <a:latin typeface="Arial Narrow" panose="020B0606020202030204" pitchFamily="34" charset="0"/>
                </a:rPr>
                <a:t>Double</a:t>
              </a:r>
            </a:p>
            <a:p>
              <a:pPr algn="ctr"/>
              <a:r>
                <a:rPr lang="en-US" sz="1400" b="1" i="1" dirty="0">
                  <a:solidFill>
                    <a:srgbClr val="424242"/>
                  </a:solidFill>
                  <a:latin typeface="Arial Narrow" panose="020B0606020202030204" pitchFamily="34" charset="0"/>
                </a:rPr>
                <a:t>Blind</a:t>
              </a:r>
            </a:p>
          </p:txBody>
        </p:sp>
      </p:grpSp>
      <p:sp>
        <p:nvSpPr>
          <p:cNvPr id="26" name="Rectangle 9">
            <a:extLst>
              <a:ext uri="{FF2B5EF4-FFF2-40B4-BE49-F238E27FC236}">
                <a16:creationId xmlns:a16="http://schemas.microsoft.com/office/drawing/2014/main" id="{D26A0EDA-61E8-4E50-9C4C-675B1915663E}"/>
              </a:ext>
            </a:extLst>
          </p:cNvPr>
          <p:cNvSpPr>
            <a:spLocks noChangeArrowheads="1"/>
          </p:cNvSpPr>
          <p:nvPr/>
        </p:nvSpPr>
        <p:spPr bwMode="auto">
          <a:xfrm>
            <a:off x="3661354" y="1443676"/>
            <a:ext cx="1821293" cy="1042975"/>
          </a:xfrm>
          <a:prstGeom prst="rect">
            <a:avLst/>
          </a:prstGeom>
          <a:noFill/>
          <a:ln>
            <a:noFill/>
          </a:ln>
          <a:effectLst/>
        </p:spPr>
        <p:txBody>
          <a:bodyPr wrap="square" lIns="120604" tIns="59244" rIns="120604" bIns="59244">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a:defRPr/>
            </a:pPr>
            <a:r>
              <a:rPr lang="en-US" altLang="en-US" sz="2000" b="1" dirty="0">
                <a:solidFill>
                  <a:srgbClr val="424242"/>
                </a:solidFill>
                <a:latin typeface="Arial Narrow" panose="020B0606020202030204" pitchFamily="34" charset="0"/>
              </a:rPr>
              <a:t>Randomize</a:t>
            </a:r>
          </a:p>
          <a:p>
            <a:pPr algn="ctr">
              <a:defRPr/>
            </a:pPr>
            <a:r>
              <a:rPr lang="en-US" altLang="en-US" sz="2000" b="1" dirty="0">
                <a:solidFill>
                  <a:srgbClr val="424242"/>
                </a:solidFill>
                <a:latin typeface="Arial Narrow" panose="020B0606020202030204" pitchFamily="34" charset="0"/>
              </a:rPr>
              <a:t>N = 4600</a:t>
            </a:r>
          </a:p>
          <a:p>
            <a:pPr algn="ctr">
              <a:defRPr/>
            </a:pPr>
            <a:r>
              <a:rPr lang="en-US" altLang="en-US" sz="2000" b="1" dirty="0">
                <a:solidFill>
                  <a:srgbClr val="424242"/>
                </a:solidFill>
                <a:latin typeface="Arial Narrow" panose="020B0606020202030204" pitchFamily="34" charset="0"/>
              </a:rPr>
              <a:t> patients</a:t>
            </a:r>
          </a:p>
        </p:txBody>
      </p:sp>
      <p:cxnSp>
        <p:nvCxnSpPr>
          <p:cNvPr id="27" name="Straight Arrow Connector 26">
            <a:extLst>
              <a:ext uri="{FF2B5EF4-FFF2-40B4-BE49-F238E27FC236}">
                <a16:creationId xmlns:a16="http://schemas.microsoft.com/office/drawing/2014/main" id="{636DB804-65FF-4B8C-BB78-64857FF42311}"/>
              </a:ext>
            </a:extLst>
          </p:cNvPr>
          <p:cNvCxnSpPr>
            <a:cxnSpLocks/>
          </p:cNvCxnSpPr>
          <p:nvPr/>
        </p:nvCxnSpPr>
        <p:spPr>
          <a:xfrm flipH="1">
            <a:off x="3780207" y="2466892"/>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D3FB72B-C624-4C43-9832-D33CF516EE56}"/>
              </a:ext>
            </a:extLst>
          </p:cNvPr>
          <p:cNvCxnSpPr>
            <a:cxnSpLocks/>
          </p:cNvCxnSpPr>
          <p:nvPr/>
        </p:nvCxnSpPr>
        <p:spPr>
          <a:xfrm>
            <a:off x="4945619" y="2472668"/>
            <a:ext cx="360888"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652FE6-B4A8-489E-8DAD-D4049BD28587}"/>
              </a:ext>
            </a:extLst>
          </p:cNvPr>
          <p:cNvSpPr txBox="1"/>
          <p:nvPr/>
        </p:nvSpPr>
        <p:spPr>
          <a:xfrm>
            <a:off x="3791191" y="3212272"/>
            <a:ext cx="1515316" cy="400110"/>
          </a:xfrm>
          <a:prstGeom prst="rect">
            <a:avLst/>
          </a:prstGeom>
          <a:noFill/>
        </p:spPr>
        <p:txBody>
          <a:bodyPr wrap="square" rtlCol="0">
            <a:spAutoFit/>
          </a:bodyPr>
          <a:lstStyle/>
          <a:p>
            <a:pPr algn="ctr"/>
            <a:r>
              <a:rPr lang="en-US" sz="2000" b="1" dirty="0">
                <a:solidFill>
                  <a:srgbClr val="424242"/>
                </a:solidFill>
                <a:latin typeface="Arial Narrow" panose="020B0606020202030204" pitchFamily="34" charset="0"/>
              </a:rPr>
              <a:t>Open Label</a:t>
            </a:r>
          </a:p>
        </p:txBody>
      </p:sp>
      <p:sp>
        <p:nvSpPr>
          <p:cNvPr id="31" name="Rectangle 9">
            <a:extLst>
              <a:ext uri="{FF2B5EF4-FFF2-40B4-BE49-F238E27FC236}">
                <a16:creationId xmlns:a16="http://schemas.microsoft.com/office/drawing/2014/main" id="{2E24C5E6-6DE0-49CC-AD21-43F406E5E33B}"/>
              </a:ext>
            </a:extLst>
          </p:cNvPr>
          <p:cNvSpPr>
            <a:spLocks noChangeArrowheads="1"/>
          </p:cNvSpPr>
          <p:nvPr/>
        </p:nvSpPr>
        <p:spPr bwMode="auto">
          <a:xfrm>
            <a:off x="2235199" y="3815864"/>
            <a:ext cx="4673600" cy="550532"/>
          </a:xfrm>
          <a:prstGeom prst="rect">
            <a:avLst/>
          </a:prstGeom>
          <a:noFill/>
          <a:ln>
            <a:noFill/>
          </a:ln>
          <a:effectLst/>
        </p:spPr>
        <p:txBody>
          <a:bodyPr wrap="square" lIns="120604" tIns="59244" rIns="120604" bIns="59244">
            <a:spAutoFit/>
          </a:bodyPr>
          <a:lstStyle/>
          <a:p>
            <a:pPr algn="ctr">
              <a:defRPr/>
            </a:pPr>
            <a:r>
              <a:rPr lang="en-US" sz="1400" b="1" i="1" dirty="0">
                <a:solidFill>
                  <a:srgbClr val="424242"/>
                </a:solidFill>
                <a:latin typeface="Arial Narrow" panose="020B0606020202030204" pitchFamily="34" charset="0"/>
                <a:ea typeface="ＭＳ Ｐゴシック" pitchFamily="34" charset="-128"/>
              </a:rPr>
              <a:t>Aspirin for all on the day of ACS or PCI </a:t>
            </a:r>
          </a:p>
          <a:p>
            <a:pPr algn="ctr">
              <a:defRPr/>
            </a:pPr>
            <a:r>
              <a:rPr lang="en-US" sz="1400" b="1" i="1" dirty="0">
                <a:solidFill>
                  <a:srgbClr val="424242"/>
                </a:solidFill>
                <a:latin typeface="Arial Narrow" panose="020B0606020202030204" pitchFamily="34" charset="0"/>
                <a:ea typeface="ＭＳ Ｐゴシック" pitchFamily="34" charset="-128"/>
              </a:rPr>
              <a:t>Aspirin versus placebo after randomization</a:t>
            </a:r>
            <a:endParaRPr lang="en-US" sz="1400" b="1" i="1" dirty="0">
              <a:solidFill>
                <a:srgbClr val="424242"/>
              </a:solidFill>
              <a:effectLst>
                <a:outerShdw blurRad="38100" dist="38100" dir="2700000" algn="tl">
                  <a:srgbClr val="000000"/>
                </a:outerShdw>
              </a:effectLst>
              <a:latin typeface="Arial Narrow" panose="020B0606020202030204" pitchFamily="34" charset="0"/>
              <a:ea typeface="ＭＳ Ｐゴシック" pitchFamily="34" charset="-128"/>
            </a:endParaRPr>
          </a:p>
        </p:txBody>
      </p:sp>
      <p:cxnSp>
        <p:nvCxnSpPr>
          <p:cNvPr id="32" name="Straight Arrow Connector 31">
            <a:extLst>
              <a:ext uri="{FF2B5EF4-FFF2-40B4-BE49-F238E27FC236}">
                <a16:creationId xmlns:a16="http://schemas.microsoft.com/office/drawing/2014/main" id="{B98029C4-8C32-4344-B9B0-F1FB103A3553}"/>
              </a:ext>
            </a:extLst>
          </p:cNvPr>
          <p:cNvCxnSpPr>
            <a:cxnSpLocks/>
          </p:cNvCxnSpPr>
          <p:nvPr/>
        </p:nvCxnSpPr>
        <p:spPr>
          <a:xfrm flipH="1">
            <a:off x="1127069" y="3804420"/>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3C353160-2E43-472C-929A-4CDBD4D162DC}"/>
              </a:ext>
            </a:extLst>
          </p:cNvPr>
          <p:cNvCxnSpPr>
            <a:cxnSpLocks/>
          </p:cNvCxnSpPr>
          <p:nvPr/>
        </p:nvCxnSpPr>
        <p:spPr>
          <a:xfrm>
            <a:off x="2441828" y="3794606"/>
            <a:ext cx="360888"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E77483D-89DD-4C1A-9D48-B8B8AFF33CE2}"/>
              </a:ext>
            </a:extLst>
          </p:cNvPr>
          <p:cNvCxnSpPr>
            <a:cxnSpLocks/>
          </p:cNvCxnSpPr>
          <p:nvPr/>
        </p:nvCxnSpPr>
        <p:spPr>
          <a:xfrm flipH="1">
            <a:off x="6263944" y="3817784"/>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787121F2-4B8E-4AE0-B9A5-D8C39487697A}"/>
              </a:ext>
            </a:extLst>
          </p:cNvPr>
          <p:cNvCxnSpPr>
            <a:cxnSpLocks/>
          </p:cNvCxnSpPr>
          <p:nvPr/>
        </p:nvCxnSpPr>
        <p:spPr>
          <a:xfrm>
            <a:off x="7578703" y="3807970"/>
            <a:ext cx="360888"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6">
            <a:extLst>
              <a:ext uri="{FF2B5EF4-FFF2-40B4-BE49-F238E27FC236}">
                <a16:creationId xmlns:a16="http://schemas.microsoft.com/office/drawing/2014/main" id="{C9E6486D-AAC3-4F68-BF02-F04D9A9B2C70}"/>
              </a:ext>
            </a:extLst>
          </p:cNvPr>
          <p:cNvSpPr>
            <a:spLocks noChangeArrowheads="1"/>
          </p:cNvSpPr>
          <p:nvPr/>
        </p:nvSpPr>
        <p:spPr bwMode="auto">
          <a:xfrm>
            <a:off x="225031" y="5168741"/>
            <a:ext cx="8587285" cy="688256"/>
          </a:xfrm>
          <a:prstGeom prst="rect">
            <a:avLst/>
          </a:prstGeom>
          <a:solidFill>
            <a:srgbClr val="0D755A"/>
          </a:solidFill>
          <a:ln w="19050">
            <a:noFill/>
            <a:miter lim="800000"/>
            <a:headEnd/>
            <a:tailEnd/>
          </a:ln>
          <a:effectLst>
            <a:outerShdw blurRad="50800" dist="38100" dir="2700000" algn="tl" rotWithShape="0">
              <a:prstClr val="black">
                <a:alpha val="40000"/>
              </a:prstClr>
            </a:outerShdw>
          </a:effectLst>
        </p:spPr>
        <p:txBody>
          <a:bodyPr wrap="square" lIns="121873" tIns="36000" rIns="121873" bIns="36000" anchor="ctr" anchorCtr="1">
            <a:spAutoFit/>
          </a:bodyPr>
          <a:lstStyle/>
          <a:p>
            <a:pPr algn="ctr">
              <a:defRPr/>
            </a:pPr>
            <a:r>
              <a:rPr lang="en-US" sz="2000" b="1" dirty="0">
                <a:solidFill>
                  <a:schemeClr val="bg1"/>
                </a:solidFill>
                <a:latin typeface="Arial Narrow" panose="020B0606020202030204" pitchFamily="34" charset="0"/>
                <a:ea typeface="ＭＳ Ｐゴシック" pitchFamily="34" charset="-128"/>
              </a:rPr>
              <a:t>Primary outcome: </a:t>
            </a:r>
            <a:r>
              <a:rPr lang="en-US" sz="2000" dirty="0">
                <a:solidFill>
                  <a:schemeClr val="bg1"/>
                </a:solidFill>
                <a:latin typeface="Arial Narrow" panose="020B0606020202030204" pitchFamily="34" charset="0"/>
                <a:ea typeface="ＭＳ Ｐゴシック" pitchFamily="34" charset="-128"/>
              </a:rPr>
              <a:t>ISTH major/CRNM bleeding </a:t>
            </a:r>
          </a:p>
          <a:p>
            <a:pPr algn="ctr">
              <a:defRPr/>
            </a:pPr>
            <a:r>
              <a:rPr lang="en-US" sz="2000" b="1" dirty="0">
                <a:solidFill>
                  <a:schemeClr val="bg1"/>
                </a:solidFill>
                <a:latin typeface="Arial Narrow" panose="020B0606020202030204" pitchFamily="34" charset="0"/>
                <a:ea typeface="ＭＳ Ｐゴシック" pitchFamily="34" charset="-128"/>
              </a:rPr>
              <a:t>Secondary outcome(s): </a:t>
            </a:r>
            <a:r>
              <a:rPr lang="en-US" sz="2000" dirty="0">
                <a:solidFill>
                  <a:schemeClr val="bg1"/>
                </a:solidFill>
                <a:latin typeface="Arial Narrow" panose="020B0606020202030204" pitchFamily="34" charset="0"/>
                <a:ea typeface="ＭＳ Ｐゴシック" pitchFamily="34" charset="-128"/>
              </a:rPr>
              <a:t>death/hospitalization, death/ischemic events</a:t>
            </a:r>
          </a:p>
        </p:txBody>
      </p:sp>
      <p:sp>
        <p:nvSpPr>
          <p:cNvPr id="37" name="TextBox 36">
            <a:extLst>
              <a:ext uri="{FF2B5EF4-FFF2-40B4-BE49-F238E27FC236}">
                <a16:creationId xmlns:a16="http://schemas.microsoft.com/office/drawing/2014/main" id="{21CC0DB6-B900-426D-8125-8BFE7B5B0CAA}"/>
              </a:ext>
            </a:extLst>
          </p:cNvPr>
          <p:cNvSpPr txBox="1"/>
          <p:nvPr/>
        </p:nvSpPr>
        <p:spPr>
          <a:xfrm>
            <a:off x="-5245" y="5901877"/>
            <a:ext cx="7181549" cy="338554"/>
          </a:xfrm>
          <a:prstGeom prst="rect">
            <a:avLst/>
          </a:prstGeom>
          <a:noFill/>
        </p:spPr>
        <p:txBody>
          <a:bodyPr wrap="square" rtlCol="0">
            <a:spAutoFit/>
          </a:bodyPr>
          <a:lstStyle/>
          <a:p>
            <a:r>
              <a:rPr lang="en-GB" sz="800" dirty="0">
                <a:solidFill>
                  <a:schemeClr val="tx1">
                    <a:lumMod val="75000"/>
                    <a:lumOff val="25000"/>
                  </a:schemeClr>
                </a:solidFill>
                <a:latin typeface="Arial Narrow" panose="020B0606020202030204" pitchFamily="34" charset="0"/>
              </a:rPr>
              <a:t>ACS, acute coronary syndrome; BID, twice daily; CRNM, clinically relevant non-major; DAPT, dual antiplatelet therapy; INR, international normalized ratio; ISTH, International Society on Thrombosis and Haemostasis; OAC, oral anticoagulant; PCI, percutaneous coronary intervention; VKA, vitamin K antagonist.</a:t>
            </a:r>
          </a:p>
        </p:txBody>
      </p:sp>
      <p:sp>
        <p:nvSpPr>
          <p:cNvPr id="38" name="TextBox 37">
            <a:extLst>
              <a:ext uri="{FF2B5EF4-FFF2-40B4-BE49-F238E27FC236}">
                <a16:creationId xmlns:a16="http://schemas.microsoft.com/office/drawing/2014/main" id="{B26813FD-D039-4577-88DD-FA5199BC0338}"/>
              </a:ext>
            </a:extLst>
          </p:cNvPr>
          <p:cNvSpPr txBox="1"/>
          <p:nvPr/>
        </p:nvSpPr>
        <p:spPr>
          <a:xfrm>
            <a:off x="3603690" y="4332710"/>
            <a:ext cx="2000575" cy="553998"/>
          </a:xfrm>
          <a:prstGeom prst="rect">
            <a:avLst/>
          </a:prstGeom>
          <a:noFill/>
          <a:ln>
            <a:noFill/>
          </a:ln>
        </p:spPr>
        <p:txBody>
          <a:bodyPr wrap="square" rtlCol="0">
            <a:spAutoFit/>
          </a:bodyPr>
          <a:lstStyle/>
          <a:p>
            <a:pPr algn="ctr"/>
            <a:r>
              <a:rPr lang="en-CA" sz="1000" b="1" dirty="0">
                <a:solidFill>
                  <a:srgbClr val="FF0000"/>
                </a:solidFill>
                <a:latin typeface="Arial Narrow" panose="020B0606020202030204" pitchFamily="34" charset="0"/>
              </a:rPr>
              <a:t>Median time from ACS/PCI to randomization:</a:t>
            </a:r>
          </a:p>
          <a:p>
            <a:pPr algn="ctr"/>
            <a:r>
              <a:rPr lang="en-CA" sz="1000" b="1" dirty="0">
                <a:solidFill>
                  <a:srgbClr val="FF0000"/>
                </a:solidFill>
                <a:latin typeface="Arial Narrow" panose="020B0606020202030204" pitchFamily="34" charset="0"/>
              </a:rPr>
              <a:t>6 (3, 10) days</a:t>
            </a:r>
            <a:endParaRPr lang="en-US" sz="1000" b="1"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3402661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5081" y="38358"/>
            <a:ext cx="6867311" cy="1138773"/>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The AUGUSTUS Trial</a:t>
            </a:r>
          </a:p>
          <a:p>
            <a:pPr lvl="0">
              <a:defRPr/>
            </a:pPr>
            <a:r>
              <a:rPr lang="en-US" sz="3200" b="1" dirty="0">
                <a:solidFill>
                  <a:srgbClr val="13A985"/>
                </a:solidFill>
                <a:latin typeface="Arial Narrow" panose="020B0606020202030204" pitchFamily="34" charset="0"/>
                <a:cs typeface="Aharoni" panose="02010803020104030203" pitchFamily="2" charset="-79"/>
              </a:rPr>
              <a:t>Major/CRNM Bleeding</a:t>
            </a:r>
          </a:p>
        </p:txBody>
      </p:sp>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3" name="Rectangle 12">
            <a:extLst>
              <a:ext uri="{FF2B5EF4-FFF2-40B4-BE49-F238E27FC236}">
                <a16:creationId xmlns:a16="http://schemas.microsoft.com/office/drawing/2014/main" id="{2C661F21-153C-4D3B-BD1A-A9A424F3DC41}"/>
              </a:ext>
            </a:extLst>
          </p:cNvPr>
          <p:cNvSpPr/>
          <p:nvPr/>
        </p:nvSpPr>
        <p:spPr>
          <a:xfrm>
            <a:off x="113660" y="6312123"/>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Lopes RD et al. DOI: 10.1056/NEJMoa1817083</a:t>
            </a:r>
            <a:endParaRPr lang="en-GB" sz="900" dirty="0">
              <a:solidFill>
                <a:prstClr val="white"/>
              </a:solidFill>
              <a:latin typeface="Arial Narrow" panose="020B0606020202030204" pitchFamily="34" charset="0"/>
              <a:cs typeface="Arial" pitchFamily="34" charset="0"/>
            </a:endParaRPr>
          </a:p>
        </p:txBody>
      </p:sp>
      <p:pic>
        <p:nvPicPr>
          <p:cNvPr id="1026" name="82422808-CD76-420A-93EC-16656E44A914">
            <a:extLst>
              <a:ext uri="{FF2B5EF4-FFF2-40B4-BE49-F238E27FC236}">
                <a16:creationId xmlns:a16="http://schemas.microsoft.com/office/drawing/2014/main" id="{5AB62B61-3F27-4CFD-8720-2F1B512F4944}"/>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4966" y="1617193"/>
            <a:ext cx="9054068" cy="382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D95E2F8B-A9EB-44D8-B3D5-D84D33EC5A4F}"/>
              </a:ext>
            </a:extLst>
          </p:cNvPr>
          <p:cNvSpPr txBox="1"/>
          <p:nvPr/>
        </p:nvSpPr>
        <p:spPr>
          <a:xfrm>
            <a:off x="15081" y="5816221"/>
            <a:ext cx="7181549" cy="246221"/>
          </a:xfrm>
          <a:prstGeom prst="rect">
            <a:avLst/>
          </a:prstGeom>
          <a:noFill/>
        </p:spPr>
        <p:txBody>
          <a:bodyPr wrap="square" rtlCol="0">
            <a:spAutoFit/>
          </a:bodyPr>
          <a:lstStyle/>
          <a:p>
            <a:r>
              <a:rPr lang="en-CA" sz="1000" dirty="0">
                <a:solidFill>
                  <a:schemeClr val="tx1">
                    <a:lumMod val="75000"/>
                    <a:lumOff val="25000"/>
                  </a:schemeClr>
                </a:solidFill>
                <a:latin typeface="Arial Narrow" panose="020B0606020202030204" pitchFamily="34" charset="0"/>
              </a:rPr>
              <a:t>CRNM, clinical relevant non-major; NNT, number needed to treat; VKA, vitamin K antagonist.</a:t>
            </a:r>
          </a:p>
        </p:txBody>
      </p:sp>
    </p:spTree>
    <p:extLst>
      <p:ext uri="{BB962C8B-B14F-4D97-AF65-F5344CB8AC3E}">
        <p14:creationId xmlns:p14="http://schemas.microsoft.com/office/powerpoint/2010/main" val="1279790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3898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18954" y="5882608"/>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13660" y="111541"/>
            <a:ext cx="6867311" cy="1077218"/>
          </a:xfrm>
          <a:prstGeom prst="rect">
            <a:avLst/>
          </a:prstGeom>
          <a:noFill/>
        </p:spPr>
        <p:txBody>
          <a:bodyPr wrap="square">
            <a:spAutoFit/>
          </a:bodyPr>
          <a:lstStyle/>
          <a:p>
            <a:pPr lvl="0">
              <a:defRPr/>
            </a:pPr>
            <a:r>
              <a:rPr lang="en-US" sz="3200" dirty="0">
                <a:solidFill>
                  <a:prstClr val="black">
                    <a:lumMod val="75000"/>
                    <a:lumOff val="25000"/>
                  </a:prstClr>
                </a:solidFill>
                <a:latin typeface="Arial Narrow" panose="020B0606020202030204" pitchFamily="34" charset="0"/>
                <a:cs typeface="Aharoni" panose="02010803020104030203" pitchFamily="2" charset="-79"/>
              </a:rPr>
              <a:t>The </a:t>
            </a:r>
            <a:r>
              <a:rPr lang="en-US" sz="3200" b="1" dirty="0">
                <a:solidFill>
                  <a:prstClr val="black">
                    <a:lumMod val="75000"/>
                    <a:lumOff val="25000"/>
                  </a:prstClr>
                </a:solidFill>
                <a:latin typeface="Arial Narrow" panose="020B0606020202030204" pitchFamily="34" charset="0"/>
                <a:cs typeface="Aharoni" panose="02010803020104030203" pitchFamily="2" charset="-79"/>
              </a:rPr>
              <a:t>ENTRUST-AF-PCI</a:t>
            </a:r>
            <a:r>
              <a:rPr lang="en-US" sz="3200" dirty="0">
                <a:solidFill>
                  <a:prstClr val="black">
                    <a:lumMod val="75000"/>
                    <a:lumOff val="25000"/>
                  </a:prstClr>
                </a:solidFill>
                <a:latin typeface="Arial Narrow" panose="020B0606020202030204" pitchFamily="34" charset="0"/>
                <a:cs typeface="Aharoni" panose="02010803020104030203" pitchFamily="2" charset="-79"/>
              </a:rPr>
              <a:t> Trial</a:t>
            </a:r>
            <a:br>
              <a:rPr lang="en-US" sz="3200" dirty="0">
                <a:solidFill>
                  <a:prstClr val="black">
                    <a:lumMod val="75000"/>
                    <a:lumOff val="25000"/>
                  </a:prstClr>
                </a:solidFill>
                <a:latin typeface="Arial Narrow" panose="020B0606020202030204" pitchFamily="34" charset="0"/>
                <a:cs typeface="Aharoni" panose="02010803020104030203" pitchFamily="2" charset="-79"/>
              </a:rPr>
            </a:br>
            <a:r>
              <a:rPr lang="en-US" sz="3200" b="1" dirty="0">
                <a:solidFill>
                  <a:srgbClr val="13A985"/>
                </a:solidFill>
                <a:latin typeface="Arial Narrow" panose="020B0606020202030204" pitchFamily="34" charset="0"/>
                <a:cs typeface="Aharoni" panose="02010803020104030203" pitchFamily="2" charset="-79"/>
              </a:rPr>
              <a:t>Design</a:t>
            </a:r>
            <a:endParaRPr lang="en-US" sz="2800" b="1" dirty="0">
              <a:solidFill>
                <a:srgbClr val="13A985"/>
              </a:solidFill>
              <a:latin typeface="Arial Narrow" panose="020B0606020202030204" pitchFamily="34" charset="0"/>
              <a:cs typeface="Aharoni" panose="02010803020104030203" pitchFamily="2" charset="-79"/>
            </a:endParaRPr>
          </a:p>
        </p:txBody>
      </p:sp>
      <p:graphicFrame>
        <p:nvGraphicFramePr>
          <p:cNvPr id="28" name="Chart 27">
            <a:extLst>
              <a:ext uri="{FF2B5EF4-FFF2-40B4-BE49-F238E27FC236}">
                <a16:creationId xmlns:a16="http://schemas.microsoft.com/office/drawing/2014/main" id="{8FD8839C-4C1D-48E6-AEE5-0B5478BEA6E4}"/>
              </a:ext>
            </a:extLst>
          </p:cNvPr>
          <p:cNvGraphicFramePr/>
          <p:nvPr>
            <p:extLst>
              <p:ext uri="{D42A27DB-BD31-4B8C-83A1-F6EECF244321}">
                <p14:modId xmlns:p14="http://schemas.microsoft.com/office/powerpoint/2010/main" val="1611184209"/>
              </p:ext>
            </p:extLst>
          </p:nvPr>
        </p:nvGraphicFramePr>
        <p:xfrm>
          <a:off x="4088721" y="3693763"/>
          <a:ext cx="1679757" cy="1567073"/>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3787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2" name="Rectangle 4"/>
          <p:cNvSpPr>
            <a:spLocks noChangeArrowheads="1"/>
          </p:cNvSpPr>
          <p:nvPr/>
        </p:nvSpPr>
        <p:spPr bwMode="auto">
          <a:xfrm>
            <a:off x="5073491" y="3575461"/>
            <a:ext cx="2749709" cy="1096508"/>
          </a:xfrm>
          <a:prstGeom prst="rect">
            <a:avLst/>
          </a:prstGeom>
          <a:solidFill>
            <a:schemeClr val="bg1">
              <a:lumMod val="85000"/>
            </a:schemeClr>
          </a:solidFill>
          <a:ln w="38100">
            <a:noFill/>
            <a:miter lim="800000"/>
            <a:headEnd/>
            <a:tailEnd/>
          </a:ln>
          <a:effectLst/>
        </p:spPr>
        <p:txBody>
          <a:bodyPr wrap="square" lIns="68554" tIns="68554" rIns="68554" bIns="68554" anchor="ctr">
            <a:noAutofit/>
          </a:bodyPr>
          <a:lstStyle/>
          <a:p>
            <a:pPr algn="ctr" defTabSz="685800">
              <a:defRPr/>
            </a:pPr>
            <a:r>
              <a:rPr lang="en-CA" b="1" dirty="0">
                <a:solidFill>
                  <a:srgbClr val="000000"/>
                </a:solidFill>
                <a:latin typeface="Arial Narrow" panose="020B0606020202030204" pitchFamily="34" charset="0"/>
                <a:ea typeface="ＭＳ Ｐゴシック" pitchFamily="34" charset="-128"/>
              </a:rPr>
              <a:t>VKA </a:t>
            </a:r>
            <a:r>
              <a:rPr lang="en-CA" sz="1400" dirty="0">
                <a:solidFill>
                  <a:srgbClr val="000000"/>
                </a:solidFill>
                <a:latin typeface="Arial Narrow" panose="020B0606020202030204" pitchFamily="34" charset="0"/>
                <a:ea typeface="ＭＳ Ｐゴシック" pitchFamily="34" charset="-128"/>
              </a:rPr>
              <a:t>(INR 2-3)</a:t>
            </a:r>
            <a:r>
              <a:rPr lang="en-CA" b="1" dirty="0">
                <a:solidFill>
                  <a:srgbClr val="000000"/>
                </a:solidFill>
                <a:latin typeface="Arial Narrow" panose="020B0606020202030204" pitchFamily="34" charset="0"/>
              </a:rPr>
              <a:t>+</a:t>
            </a:r>
          </a:p>
          <a:p>
            <a:pPr algn="ctr" defTabSz="685800">
              <a:defRPr/>
            </a:pPr>
            <a:r>
              <a:rPr lang="en-CA" b="1" dirty="0">
                <a:solidFill>
                  <a:srgbClr val="000000"/>
                </a:solidFill>
                <a:latin typeface="Arial Narrow" panose="020B0606020202030204" pitchFamily="34" charset="0"/>
                <a:ea typeface="ＭＳ Ｐゴシック" pitchFamily="34" charset="-128"/>
              </a:rPr>
              <a:t>P2Y</a:t>
            </a:r>
            <a:r>
              <a:rPr lang="en-CA" b="1" baseline="-25000" dirty="0">
                <a:solidFill>
                  <a:srgbClr val="000000"/>
                </a:solidFill>
                <a:latin typeface="Arial Narrow" panose="020B0606020202030204" pitchFamily="34" charset="0"/>
                <a:ea typeface="ＭＳ Ｐゴシック" pitchFamily="34" charset="-128"/>
              </a:rPr>
              <a:t>12</a:t>
            </a:r>
            <a:r>
              <a:rPr lang="en-CA" b="1" dirty="0">
                <a:solidFill>
                  <a:srgbClr val="000000"/>
                </a:solidFill>
                <a:latin typeface="Arial Narrow" panose="020B0606020202030204" pitchFamily="34" charset="0"/>
                <a:ea typeface="ＭＳ Ｐゴシック" pitchFamily="34" charset="-128"/>
              </a:rPr>
              <a:t> inhibitor**</a:t>
            </a:r>
            <a:r>
              <a:rPr lang="en-CA" b="1" dirty="0">
                <a:solidFill>
                  <a:srgbClr val="000000"/>
                </a:solidFill>
                <a:latin typeface="Arial Narrow" panose="020B0606020202030204" pitchFamily="34" charset="0"/>
              </a:rPr>
              <a:t>+</a:t>
            </a:r>
            <a:endParaRPr lang="en-CA" b="1" dirty="0">
              <a:solidFill>
                <a:srgbClr val="000000"/>
              </a:solidFill>
              <a:latin typeface="Arial Narrow" panose="020B0606020202030204" pitchFamily="34" charset="0"/>
              <a:ea typeface="ＭＳ Ｐゴシック" pitchFamily="34" charset="-128"/>
            </a:endParaRPr>
          </a:p>
          <a:p>
            <a:pPr algn="ctr" defTabSz="685800">
              <a:defRPr/>
            </a:pPr>
            <a:r>
              <a:rPr lang="en-CA" b="1" dirty="0">
                <a:solidFill>
                  <a:srgbClr val="000000"/>
                </a:solidFill>
                <a:latin typeface="Arial Narrow" panose="020B0606020202030204" pitchFamily="34" charset="0"/>
                <a:ea typeface="ＭＳ Ｐゴシック" pitchFamily="34" charset="-128"/>
              </a:rPr>
              <a:t>ASA 1-12 months***</a:t>
            </a:r>
            <a:endParaRPr lang="en-CA" dirty="0">
              <a:solidFill>
                <a:srgbClr val="000000"/>
              </a:solidFill>
              <a:latin typeface="Arial Narrow" panose="020B0606020202030204" pitchFamily="34" charset="0"/>
              <a:ea typeface="ＭＳ Ｐゴシック" pitchFamily="34" charset="-128"/>
            </a:endParaRPr>
          </a:p>
        </p:txBody>
      </p:sp>
      <p:sp>
        <p:nvSpPr>
          <p:cNvPr id="14" name="Rectangle 5"/>
          <p:cNvSpPr>
            <a:spLocks noChangeArrowheads="1"/>
          </p:cNvSpPr>
          <p:nvPr/>
        </p:nvSpPr>
        <p:spPr bwMode="auto">
          <a:xfrm>
            <a:off x="1191612" y="3652890"/>
            <a:ext cx="2663603" cy="926427"/>
          </a:xfrm>
          <a:prstGeom prst="rect">
            <a:avLst/>
          </a:prstGeom>
          <a:solidFill>
            <a:srgbClr val="E8FCF7"/>
          </a:solidFill>
          <a:ln w="38100">
            <a:noFill/>
            <a:miter lim="800000"/>
            <a:headEnd/>
            <a:tailEnd/>
          </a:ln>
          <a:effectLst/>
        </p:spPr>
        <p:txBody>
          <a:bodyPr wrap="square" lIns="68554" tIns="68554" rIns="68554" bIns="68554" anchor="ctr" anchorCtr="1">
            <a:noAutofit/>
          </a:bodyPr>
          <a:lstStyle/>
          <a:p>
            <a:pPr algn="ctr" defTabSz="685800">
              <a:defRPr/>
            </a:pPr>
            <a:endParaRPr lang="en-CA" sz="1600" b="1" dirty="0">
              <a:solidFill>
                <a:srgbClr val="000000"/>
              </a:solidFill>
              <a:latin typeface="Arial Narrow" panose="020B0606020202030204" pitchFamily="34" charset="0"/>
              <a:ea typeface="ＭＳ Ｐゴシック" pitchFamily="34" charset="-128"/>
            </a:endParaRPr>
          </a:p>
          <a:p>
            <a:pPr algn="ctr" defTabSz="685800">
              <a:defRPr/>
            </a:pPr>
            <a:r>
              <a:rPr lang="en-CA" b="1" dirty="0">
                <a:solidFill>
                  <a:srgbClr val="000000"/>
                </a:solidFill>
                <a:latin typeface="Arial Narrow" panose="020B0606020202030204" pitchFamily="34" charset="0"/>
                <a:ea typeface="ＭＳ Ｐゴシック" pitchFamily="34" charset="-128"/>
              </a:rPr>
              <a:t>Edoxaban 60 mg OD*</a:t>
            </a:r>
          </a:p>
          <a:p>
            <a:pPr algn="ctr" defTabSz="685800">
              <a:defRPr/>
            </a:pPr>
            <a:r>
              <a:rPr lang="en-CA" b="1" dirty="0">
                <a:solidFill>
                  <a:srgbClr val="000000"/>
                </a:solidFill>
                <a:latin typeface="Arial Narrow" panose="020B0606020202030204" pitchFamily="34" charset="0"/>
              </a:rPr>
              <a:t>+</a:t>
            </a:r>
          </a:p>
          <a:p>
            <a:pPr algn="ctr" defTabSz="685800">
              <a:defRPr/>
            </a:pPr>
            <a:r>
              <a:rPr lang="en-CA" b="1" dirty="0">
                <a:solidFill>
                  <a:srgbClr val="000000"/>
                </a:solidFill>
                <a:latin typeface="Arial Narrow" panose="020B0606020202030204" pitchFamily="34" charset="0"/>
                <a:ea typeface="ＭＳ Ｐゴシック" pitchFamily="34" charset="-128"/>
              </a:rPr>
              <a:t>P2Y12 inhibitor**</a:t>
            </a:r>
            <a:endParaRPr lang="en-CA" b="1" dirty="0">
              <a:solidFill>
                <a:srgbClr val="000000"/>
              </a:solidFill>
              <a:latin typeface="Arial Narrow" panose="020B0606020202030204" pitchFamily="34" charset="0"/>
            </a:endParaRPr>
          </a:p>
          <a:p>
            <a:pPr algn="ctr" defTabSz="685800">
              <a:defRPr/>
            </a:pPr>
            <a:endParaRPr lang="en-CA" sz="1600" b="1" dirty="0">
              <a:solidFill>
                <a:srgbClr val="000000"/>
              </a:solidFill>
              <a:latin typeface="Arial Narrow" panose="020B0606020202030204" pitchFamily="34" charset="0"/>
              <a:ea typeface="ＭＳ Ｐゴシック" pitchFamily="34" charset="-128"/>
            </a:endParaRPr>
          </a:p>
        </p:txBody>
      </p:sp>
      <p:sp>
        <p:nvSpPr>
          <p:cNvPr id="15" name="Rectangle 6"/>
          <p:cNvSpPr>
            <a:spLocks noChangeArrowheads="1"/>
          </p:cNvSpPr>
          <p:nvPr/>
        </p:nvSpPr>
        <p:spPr bwMode="auto">
          <a:xfrm>
            <a:off x="214132" y="4905211"/>
            <a:ext cx="8720318" cy="473927"/>
          </a:xfrm>
          <a:prstGeom prst="rect">
            <a:avLst/>
          </a:prstGeom>
          <a:solidFill>
            <a:srgbClr val="0D755A"/>
          </a:solidFill>
          <a:ln w="19050">
            <a:noFill/>
            <a:miter lim="800000"/>
            <a:headEnd type="none" w="sm" len="sm"/>
            <a:tailEnd type="none" w="med" len="lg"/>
          </a:ln>
          <a:effectLst>
            <a:outerShdw blurRad="50800" dist="38100" dir="2700000" algn="tl" rotWithShape="0">
              <a:prstClr val="black">
                <a:alpha val="40000"/>
              </a:prstClr>
            </a:outerShdw>
          </a:effectLst>
        </p:spPr>
        <p:txBody>
          <a:bodyPr wrap="square" lIns="121873" tIns="60936" rIns="72000" bIns="60936">
            <a:spAutoFit/>
          </a:bodyPr>
          <a:lstStyle/>
          <a:p>
            <a:pPr algn="ctr" eaLnBrk="0" hangingPunct="0">
              <a:lnSpc>
                <a:spcPct val="95000"/>
              </a:lnSpc>
              <a:spcBef>
                <a:spcPct val="40000"/>
              </a:spcBef>
              <a:buClr>
                <a:srgbClr val="22E6B7"/>
              </a:buClr>
              <a:buSzPct val="68000"/>
            </a:pPr>
            <a:r>
              <a:rPr lang="en-CA" sz="2400" b="1" dirty="0">
                <a:solidFill>
                  <a:schemeClr val="bg1"/>
                </a:solidFill>
                <a:latin typeface="Arial Narrow" panose="020B0606020202030204" pitchFamily="34" charset="0"/>
              </a:rPr>
              <a:t>Primary outcome: ISTH</a:t>
            </a:r>
            <a:r>
              <a:rPr lang="en-US" sz="2400" b="1" dirty="0">
                <a:solidFill>
                  <a:schemeClr val="bg1"/>
                </a:solidFill>
                <a:latin typeface="Arial Narrow" panose="020B0606020202030204" pitchFamily="34" charset="0"/>
              </a:rPr>
              <a:t> major or CRNM bleeding within 12 months</a:t>
            </a:r>
            <a:endParaRPr lang="en-CA" sz="2400" b="1" dirty="0">
              <a:solidFill>
                <a:schemeClr val="bg1"/>
              </a:solidFill>
              <a:latin typeface="Arial Narrow" panose="020B0606020202030204" pitchFamily="34" charset="0"/>
            </a:endParaRPr>
          </a:p>
        </p:txBody>
      </p:sp>
      <p:sp>
        <p:nvSpPr>
          <p:cNvPr id="18" name="Rectangle 9"/>
          <p:cNvSpPr>
            <a:spLocks noChangeArrowheads="1"/>
          </p:cNvSpPr>
          <p:nvPr/>
        </p:nvSpPr>
        <p:spPr bwMode="auto">
          <a:xfrm>
            <a:off x="2777500" y="1391012"/>
            <a:ext cx="3044189" cy="1421518"/>
          </a:xfrm>
          <a:prstGeom prst="rect">
            <a:avLst/>
          </a:prstGeom>
          <a:noFill/>
          <a:ln>
            <a:solidFill>
              <a:schemeClr val="tx1"/>
            </a:solidFill>
          </a:ln>
          <a:effectLst/>
        </p:spPr>
        <p:txBody>
          <a:bodyPr wrap="square" lIns="67840" tIns="33325" rIns="67840" bIns="33325">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defTabSz="685800">
              <a:defRPr/>
            </a:pPr>
            <a:r>
              <a:rPr lang="en-CA" altLang="en-US" sz="2000" b="1" dirty="0">
                <a:solidFill>
                  <a:srgbClr val="000000">
                    <a:lumMod val="75000"/>
                    <a:lumOff val="25000"/>
                  </a:srgbClr>
                </a:solidFill>
                <a:latin typeface="Arial Narrow" panose="020B0606020202030204" pitchFamily="34" charset="0"/>
              </a:rPr>
              <a:t>Randomize </a:t>
            </a:r>
          </a:p>
          <a:p>
            <a:pPr algn="ctr" defTabSz="685800">
              <a:defRPr/>
            </a:pPr>
            <a:r>
              <a:rPr lang="en-CA" altLang="en-US" sz="1600" b="1" dirty="0">
                <a:solidFill>
                  <a:srgbClr val="000000">
                    <a:lumMod val="75000"/>
                    <a:lumOff val="25000"/>
                  </a:srgbClr>
                </a:solidFill>
                <a:latin typeface="Arial Narrow" panose="020B0606020202030204" pitchFamily="34" charset="0"/>
              </a:rPr>
              <a:t>From between 4 hrs post sheath removal </a:t>
            </a:r>
            <a:br>
              <a:rPr lang="en-CA" altLang="en-US" sz="1600" b="1" dirty="0">
                <a:solidFill>
                  <a:srgbClr val="000000">
                    <a:lumMod val="75000"/>
                    <a:lumOff val="25000"/>
                  </a:srgbClr>
                </a:solidFill>
                <a:latin typeface="Arial Narrow" panose="020B0606020202030204" pitchFamily="34" charset="0"/>
              </a:rPr>
            </a:br>
            <a:r>
              <a:rPr lang="en-CA" altLang="en-US" sz="1600" b="1" dirty="0">
                <a:solidFill>
                  <a:srgbClr val="000000">
                    <a:lumMod val="75000"/>
                    <a:lumOff val="25000"/>
                  </a:srgbClr>
                </a:solidFill>
                <a:latin typeface="Arial Narrow" panose="020B0606020202030204" pitchFamily="34" charset="0"/>
              </a:rPr>
              <a:t>to 5 days post PCI</a:t>
            </a:r>
          </a:p>
          <a:p>
            <a:pPr algn="ctr" defTabSz="685800">
              <a:defRPr/>
            </a:pPr>
            <a:r>
              <a:rPr lang="en-CA" altLang="en-US" sz="2000" dirty="0">
                <a:solidFill>
                  <a:srgbClr val="000000">
                    <a:lumMod val="75000"/>
                    <a:lumOff val="25000"/>
                  </a:srgbClr>
                </a:solidFill>
                <a:latin typeface="Arial Narrow" panose="020B0606020202030204" pitchFamily="34" charset="0"/>
              </a:rPr>
              <a:t>N = 1,506 patients</a:t>
            </a:r>
          </a:p>
        </p:txBody>
      </p:sp>
      <p:sp>
        <p:nvSpPr>
          <p:cNvPr id="19" name="Text Box 13"/>
          <p:cNvSpPr txBox="1">
            <a:spLocks noChangeArrowheads="1"/>
          </p:cNvSpPr>
          <p:nvPr/>
        </p:nvSpPr>
        <p:spPr bwMode="auto">
          <a:xfrm>
            <a:off x="109959" y="1441746"/>
            <a:ext cx="2413455" cy="1600390"/>
          </a:xfrm>
          <a:prstGeom prst="rect">
            <a:avLst/>
          </a:prstGeom>
          <a:solidFill>
            <a:srgbClr val="0D755A"/>
          </a:solidFill>
          <a:ln w="19050">
            <a:noFill/>
            <a:miter lim="800000"/>
            <a:headEnd type="none" w="sm" len="sm"/>
            <a:tailEnd type="none" w="med" len="lg"/>
          </a:ln>
          <a:effectLst>
            <a:outerShdw blurRad="50800" dist="38100" dir="2700000" algn="tl" rotWithShape="0">
              <a:prstClr val="black">
                <a:alpha val="40000"/>
              </a:prstClr>
            </a:outerShdw>
          </a:effectLst>
        </p:spPr>
        <p:txBody>
          <a:bodyPr wrap="square" lIns="121873" tIns="60936" rIns="72000" bIns="60936">
            <a:spAutoFit/>
          </a:bodyPr>
          <a:lstStyle>
            <a:defPPr>
              <a:defRPr lang="en-US"/>
            </a:defPPr>
            <a:lvl1pPr marL="342900" indent="-342900" eaLnBrk="0" hangingPunct="0">
              <a:lnSpc>
                <a:spcPct val="95000"/>
              </a:lnSpc>
              <a:spcBef>
                <a:spcPct val="40000"/>
              </a:spcBef>
              <a:buClr>
                <a:schemeClr val="hlink"/>
              </a:buClr>
              <a:buSzPct val="68000"/>
              <a:buFont typeface="Wingdings" pitchFamily="2" charset="2"/>
              <a:buChar char="n"/>
              <a:defRPr sz="2600">
                <a:latin typeface="Arial" pitchFamily="34" charset="0"/>
              </a:defRPr>
            </a:lvl1pPr>
            <a:lvl2pPr marL="742950" indent="-285750" eaLnBrk="0" hangingPunct="0">
              <a:lnSpc>
                <a:spcPct val="95000"/>
              </a:lnSpc>
              <a:spcBef>
                <a:spcPct val="20000"/>
              </a:spcBef>
              <a:buClr>
                <a:schemeClr val="accent2"/>
              </a:buClr>
              <a:buSzPct val="68000"/>
              <a:buFont typeface="Wingdings" pitchFamily="2" charset="2"/>
              <a:buChar char="l"/>
              <a:defRPr sz="2600">
                <a:latin typeface="Arial" pitchFamily="34" charset="0"/>
              </a:defRPr>
            </a:lvl2pPr>
            <a:lvl3pPr marL="0" lvl="2" eaLnBrk="0" hangingPunct="0">
              <a:lnSpc>
                <a:spcPct val="100000"/>
              </a:lnSpc>
              <a:spcBef>
                <a:spcPct val="0"/>
              </a:spcBef>
              <a:buClr>
                <a:schemeClr val="tx2"/>
              </a:buClr>
              <a:buSzTx/>
              <a:buFont typeface="Monotype Sorts" charset="2"/>
              <a:defRPr sz="1600" b="1" i="0">
                <a:solidFill>
                  <a:schemeClr val="bg1"/>
                </a:solidFill>
                <a:latin typeface="Arial Narrow" panose="020B0606020202030204" pitchFamily="34" charset="0"/>
                <a:ea typeface="ＭＳ Ｐゴシック" pitchFamily="34" charset="-128"/>
                <a:cs typeface="Arial" pitchFamily="34" charset="0"/>
              </a:defRPr>
            </a:lvl3pPr>
            <a:lvl4pPr marL="1600200" indent="-228600" eaLnBrk="0" hangingPunct="0">
              <a:lnSpc>
                <a:spcPct val="95000"/>
              </a:lnSpc>
              <a:spcBef>
                <a:spcPct val="20000"/>
              </a:spcBef>
              <a:buChar char="–"/>
              <a:defRPr sz="2000">
                <a:latin typeface="Arial" pitchFamily="34" charset="0"/>
              </a:defRPr>
            </a:lvl4pPr>
            <a:lvl5pPr marL="2057400" indent="-228600" eaLnBrk="0" hangingPunct="0">
              <a:lnSpc>
                <a:spcPct val="95000"/>
              </a:lnSpc>
              <a:spcBef>
                <a:spcPct val="20000"/>
              </a:spcBef>
              <a:buChar char="»"/>
              <a:defRPr sz="2000">
                <a:latin typeface="Arial" pitchFamily="34" charset="0"/>
              </a:defRPr>
            </a:lvl5pPr>
            <a:lvl6pPr marL="2514600" indent="-228600" eaLnBrk="0" fontAlgn="base" hangingPunct="0">
              <a:lnSpc>
                <a:spcPct val="95000"/>
              </a:lnSpc>
              <a:spcBef>
                <a:spcPct val="20000"/>
              </a:spcBef>
              <a:spcAft>
                <a:spcPct val="0"/>
              </a:spcAft>
              <a:buChar char="»"/>
              <a:defRPr sz="2000">
                <a:latin typeface="Arial" pitchFamily="34" charset="0"/>
              </a:defRPr>
            </a:lvl6pPr>
            <a:lvl7pPr marL="2971800" indent="-228600" eaLnBrk="0" fontAlgn="base" hangingPunct="0">
              <a:lnSpc>
                <a:spcPct val="95000"/>
              </a:lnSpc>
              <a:spcBef>
                <a:spcPct val="20000"/>
              </a:spcBef>
              <a:spcAft>
                <a:spcPct val="0"/>
              </a:spcAft>
              <a:buChar char="»"/>
              <a:defRPr sz="2000">
                <a:latin typeface="Arial" pitchFamily="34" charset="0"/>
              </a:defRPr>
            </a:lvl7pPr>
            <a:lvl8pPr marL="3429000" indent="-228600" eaLnBrk="0" fontAlgn="base" hangingPunct="0">
              <a:lnSpc>
                <a:spcPct val="95000"/>
              </a:lnSpc>
              <a:spcBef>
                <a:spcPct val="20000"/>
              </a:spcBef>
              <a:spcAft>
                <a:spcPct val="0"/>
              </a:spcAft>
              <a:buChar char="»"/>
              <a:defRPr sz="2000">
                <a:latin typeface="Arial" pitchFamily="34" charset="0"/>
              </a:defRPr>
            </a:lvl8pPr>
            <a:lvl9pPr marL="3886200" indent="-228600" eaLnBrk="0" fontAlgn="base" hangingPunct="0">
              <a:lnSpc>
                <a:spcPct val="95000"/>
              </a:lnSpc>
              <a:spcBef>
                <a:spcPct val="20000"/>
              </a:spcBef>
              <a:spcAft>
                <a:spcPct val="0"/>
              </a:spcAft>
              <a:buChar char="»"/>
              <a:defRPr sz="2000">
                <a:latin typeface="Arial" pitchFamily="34" charset="0"/>
              </a:defRPr>
            </a:lvl9pPr>
          </a:lstStyle>
          <a:p>
            <a:pPr lvl="2"/>
            <a:r>
              <a:rPr lang="en-CA" altLang="en-US" dirty="0"/>
              <a:t>INCLUSION</a:t>
            </a:r>
          </a:p>
          <a:p>
            <a:pPr marL="285750" lvl="2" indent="-285750">
              <a:buClr>
                <a:schemeClr val="bg1"/>
              </a:buClr>
              <a:buFont typeface="Wingdings" panose="05000000000000000000" pitchFamily="2" charset="2"/>
              <a:buChar char="§"/>
            </a:pPr>
            <a:r>
              <a:rPr lang="en-CA" altLang="en-US" dirty="0"/>
              <a:t>OAC indication for AF at least 12 months</a:t>
            </a:r>
          </a:p>
          <a:p>
            <a:pPr marL="285750" lvl="2" indent="-285750">
              <a:buClr>
                <a:schemeClr val="bg1"/>
              </a:buClr>
              <a:buFont typeface="Wingdings" panose="05000000000000000000" pitchFamily="2" charset="2"/>
              <a:buChar char="§"/>
            </a:pPr>
            <a:r>
              <a:rPr lang="en-CA" altLang="en-US" dirty="0"/>
              <a:t>Successful PCI with stent placement (goal of at least 25% ACS) </a:t>
            </a:r>
          </a:p>
        </p:txBody>
      </p:sp>
      <p:sp>
        <p:nvSpPr>
          <p:cNvPr id="20" name="Text Box 13"/>
          <p:cNvSpPr txBox="1">
            <a:spLocks noChangeArrowheads="1"/>
          </p:cNvSpPr>
          <p:nvPr/>
        </p:nvSpPr>
        <p:spPr bwMode="auto">
          <a:xfrm>
            <a:off x="6075774" y="1381154"/>
            <a:ext cx="2958267" cy="1738219"/>
          </a:xfrm>
          <a:prstGeom prst="rect">
            <a:avLst/>
          </a:prstGeom>
          <a:solidFill>
            <a:srgbClr val="FF4747"/>
          </a:solidFill>
          <a:ln w="19050">
            <a:noFill/>
            <a:miter lim="800000"/>
            <a:headEnd type="none" w="sm" len="sm"/>
            <a:tailEnd type="none" w="med" len="lg"/>
          </a:ln>
          <a:effectLst>
            <a:outerShdw blurRad="50800" dist="38100" dir="2700000" algn="tl" rotWithShape="0">
              <a:prstClr val="black">
                <a:alpha val="40000"/>
              </a:prstClr>
            </a:outerShdw>
          </a:effectLst>
        </p:spPr>
        <p:txBody>
          <a:bodyPr wrap="square" lIns="121873" tIns="60936" rIns="121873" bIns="60936">
            <a:noAutofit/>
          </a:bodyPr>
          <a:lstStyle>
            <a:defPPr>
              <a:defRPr lang="en-US"/>
            </a:defPPr>
            <a:lvl1pPr marL="342900" indent="-342900" eaLnBrk="0" hangingPunct="0">
              <a:lnSpc>
                <a:spcPct val="95000"/>
              </a:lnSpc>
              <a:spcBef>
                <a:spcPct val="40000"/>
              </a:spcBef>
              <a:buClr>
                <a:schemeClr val="hlink"/>
              </a:buClr>
              <a:buSzPct val="68000"/>
              <a:buFont typeface="Wingdings" pitchFamily="2" charset="2"/>
              <a:buChar char="n"/>
              <a:defRPr sz="2600">
                <a:latin typeface="Arial" pitchFamily="34" charset="0"/>
              </a:defRPr>
            </a:lvl1pPr>
            <a:lvl2pPr marL="742950" indent="-285750" eaLnBrk="0" hangingPunct="0">
              <a:lnSpc>
                <a:spcPct val="95000"/>
              </a:lnSpc>
              <a:spcBef>
                <a:spcPct val="20000"/>
              </a:spcBef>
              <a:buClr>
                <a:schemeClr val="accent2"/>
              </a:buClr>
              <a:buSzPct val="68000"/>
              <a:buFont typeface="Wingdings" pitchFamily="2" charset="2"/>
              <a:buChar char="l"/>
              <a:defRPr sz="2600">
                <a:latin typeface="Arial" pitchFamily="34" charset="0"/>
              </a:defRPr>
            </a:lvl2pPr>
            <a:lvl3pPr marL="0" lvl="2" eaLnBrk="0" hangingPunct="0">
              <a:lnSpc>
                <a:spcPct val="100000"/>
              </a:lnSpc>
              <a:spcBef>
                <a:spcPct val="0"/>
              </a:spcBef>
              <a:buClr>
                <a:schemeClr val="tx2"/>
              </a:buClr>
              <a:buSzTx/>
              <a:buFont typeface="Monotype Sorts" charset="2"/>
              <a:defRPr sz="1733" b="1" i="0">
                <a:solidFill>
                  <a:schemeClr val="bg1"/>
                </a:solidFill>
                <a:latin typeface="Arial Narrow" panose="020B0606020202030204" pitchFamily="34" charset="0"/>
                <a:ea typeface="ＭＳ Ｐゴシック" pitchFamily="34" charset="-128"/>
                <a:cs typeface="Arial" pitchFamily="34" charset="0"/>
              </a:defRPr>
            </a:lvl3pPr>
            <a:lvl4pPr marL="1600200" indent="-228600" eaLnBrk="0" hangingPunct="0">
              <a:lnSpc>
                <a:spcPct val="95000"/>
              </a:lnSpc>
              <a:spcBef>
                <a:spcPct val="20000"/>
              </a:spcBef>
              <a:buChar char="–"/>
              <a:defRPr sz="2000">
                <a:latin typeface="Arial" pitchFamily="34" charset="0"/>
              </a:defRPr>
            </a:lvl4pPr>
            <a:lvl5pPr marL="2057400" indent="-228600" eaLnBrk="0" hangingPunct="0">
              <a:lnSpc>
                <a:spcPct val="95000"/>
              </a:lnSpc>
              <a:spcBef>
                <a:spcPct val="20000"/>
              </a:spcBef>
              <a:buChar char="»"/>
              <a:defRPr sz="2000">
                <a:latin typeface="Arial" pitchFamily="34" charset="0"/>
              </a:defRPr>
            </a:lvl5pPr>
            <a:lvl6pPr marL="2514600" indent="-228600" eaLnBrk="0" fontAlgn="base" hangingPunct="0">
              <a:lnSpc>
                <a:spcPct val="95000"/>
              </a:lnSpc>
              <a:spcBef>
                <a:spcPct val="20000"/>
              </a:spcBef>
              <a:spcAft>
                <a:spcPct val="0"/>
              </a:spcAft>
              <a:buChar char="»"/>
              <a:defRPr sz="2000">
                <a:latin typeface="Arial" pitchFamily="34" charset="0"/>
              </a:defRPr>
            </a:lvl6pPr>
            <a:lvl7pPr marL="2971800" indent="-228600" eaLnBrk="0" fontAlgn="base" hangingPunct="0">
              <a:lnSpc>
                <a:spcPct val="95000"/>
              </a:lnSpc>
              <a:spcBef>
                <a:spcPct val="20000"/>
              </a:spcBef>
              <a:spcAft>
                <a:spcPct val="0"/>
              </a:spcAft>
              <a:buChar char="»"/>
              <a:defRPr sz="2000">
                <a:latin typeface="Arial" pitchFamily="34" charset="0"/>
              </a:defRPr>
            </a:lvl7pPr>
            <a:lvl8pPr marL="3429000" indent="-228600" eaLnBrk="0" fontAlgn="base" hangingPunct="0">
              <a:lnSpc>
                <a:spcPct val="95000"/>
              </a:lnSpc>
              <a:spcBef>
                <a:spcPct val="20000"/>
              </a:spcBef>
              <a:spcAft>
                <a:spcPct val="0"/>
              </a:spcAft>
              <a:buChar char="»"/>
              <a:defRPr sz="2000">
                <a:latin typeface="Arial" pitchFamily="34" charset="0"/>
              </a:defRPr>
            </a:lvl8pPr>
            <a:lvl9pPr marL="3886200" indent="-228600" eaLnBrk="0" fontAlgn="base" hangingPunct="0">
              <a:lnSpc>
                <a:spcPct val="95000"/>
              </a:lnSpc>
              <a:spcBef>
                <a:spcPct val="20000"/>
              </a:spcBef>
              <a:spcAft>
                <a:spcPct val="0"/>
              </a:spcAft>
              <a:buChar char="»"/>
              <a:defRPr sz="2000">
                <a:latin typeface="Arial" pitchFamily="34" charset="0"/>
              </a:defRPr>
            </a:lvl9pPr>
          </a:lstStyle>
          <a:p>
            <a:pPr lvl="2"/>
            <a:r>
              <a:rPr lang="en-CA" sz="1600" dirty="0"/>
              <a:t>KEY EXCLUSION</a:t>
            </a:r>
          </a:p>
          <a:p>
            <a:pPr>
              <a:buClr>
                <a:schemeClr val="bg1"/>
              </a:buClr>
            </a:pPr>
            <a:r>
              <a:rPr lang="en-CA" sz="1200" dirty="0">
                <a:solidFill>
                  <a:schemeClr val="bg1"/>
                </a:solidFill>
                <a:latin typeface="Arial Narrow" panose="020B0606020202030204" pitchFamily="34" charset="0"/>
              </a:rPr>
              <a:t>Uncontrolled active bleeding including ISTH major and CRMN bleeding</a:t>
            </a:r>
          </a:p>
          <a:p>
            <a:pPr>
              <a:buClr>
                <a:schemeClr val="bg1"/>
              </a:buClr>
            </a:pPr>
            <a:r>
              <a:rPr lang="en-CA" sz="1200" dirty="0">
                <a:solidFill>
                  <a:schemeClr val="bg1"/>
                </a:solidFill>
                <a:latin typeface="Arial Narrow" panose="020B0606020202030204" pitchFamily="34" charset="0"/>
              </a:rPr>
              <a:t>Lesion/condition considered to be significant risk for major bleeding</a:t>
            </a:r>
          </a:p>
          <a:p>
            <a:pPr>
              <a:buClr>
                <a:schemeClr val="bg1"/>
              </a:buClr>
            </a:pPr>
            <a:r>
              <a:rPr lang="en-CA" sz="1200" dirty="0">
                <a:solidFill>
                  <a:schemeClr val="bg1"/>
                </a:solidFill>
                <a:latin typeface="Arial Narrow" panose="020B0606020202030204" pitchFamily="34" charset="0"/>
              </a:rPr>
              <a:t>Critically ill or hemodynamically unstable subjects</a:t>
            </a:r>
          </a:p>
        </p:txBody>
      </p:sp>
      <p:sp>
        <p:nvSpPr>
          <p:cNvPr id="24" name="Rectangle 23">
            <a:extLst>
              <a:ext uri="{FF2B5EF4-FFF2-40B4-BE49-F238E27FC236}">
                <a16:creationId xmlns:a16="http://schemas.microsoft.com/office/drawing/2014/main" id="{EF31EA61-1EA1-4597-946E-3793DA48080A}"/>
              </a:ext>
            </a:extLst>
          </p:cNvPr>
          <p:cNvSpPr/>
          <p:nvPr/>
        </p:nvSpPr>
        <p:spPr>
          <a:xfrm>
            <a:off x="146300" y="5475884"/>
            <a:ext cx="7417829" cy="707886"/>
          </a:xfrm>
          <a:prstGeom prst="rect">
            <a:avLst/>
          </a:prstGeom>
        </p:spPr>
        <p:txBody>
          <a:bodyPr wrap="square">
            <a:spAutoFit/>
          </a:bodyPr>
          <a:lstStyle/>
          <a:p>
            <a:pPr defTabSz="685800"/>
            <a:r>
              <a:rPr lang="en-CA" sz="800" dirty="0">
                <a:solidFill>
                  <a:srgbClr val="000000"/>
                </a:solidFill>
                <a:latin typeface="Arial Narrow" panose="020B0606020202030204" pitchFamily="34" charset="0"/>
              </a:rPr>
              <a:t>AF, atrial fibrillation; ACS, acute coronary syndrome; ASA, acetylsalicylic acid; BID, twice daily; CAD, coronary artery disease; CHA</a:t>
            </a:r>
            <a:r>
              <a:rPr lang="en-CA" sz="800" baseline="-25000" dirty="0">
                <a:solidFill>
                  <a:srgbClr val="000000"/>
                </a:solidFill>
                <a:latin typeface="Arial Narrow" panose="020B0606020202030204" pitchFamily="34" charset="0"/>
              </a:rPr>
              <a:t>2</a:t>
            </a:r>
            <a:r>
              <a:rPr lang="en-CA" sz="800" dirty="0">
                <a:solidFill>
                  <a:srgbClr val="000000"/>
                </a:solidFill>
                <a:latin typeface="Arial Narrow" panose="020B0606020202030204" pitchFamily="34" charset="0"/>
              </a:rPr>
              <a:t>DS</a:t>
            </a:r>
            <a:r>
              <a:rPr lang="en-CA" sz="800" baseline="-25000" dirty="0">
                <a:solidFill>
                  <a:srgbClr val="000000"/>
                </a:solidFill>
                <a:latin typeface="Arial Narrow" panose="020B0606020202030204" pitchFamily="34" charset="0"/>
              </a:rPr>
              <a:t>2-</a:t>
            </a:r>
            <a:r>
              <a:rPr lang="en-CA" sz="800" dirty="0">
                <a:solidFill>
                  <a:srgbClr val="000000"/>
                </a:solidFill>
                <a:latin typeface="Arial Narrow" panose="020B0606020202030204" pitchFamily="34" charset="0"/>
              </a:rPr>
              <a:t>VASc, Congestive Heart failure, Hypertension, Age (2 points if over 75), Diabetes, Stroke/transient ischemic attack, Vascular disease, Age (1 point if between 65 and 74), Sex (1 point if female); </a:t>
            </a:r>
            <a:r>
              <a:rPr lang="en-CA" sz="800" dirty="0" err="1">
                <a:solidFill>
                  <a:srgbClr val="000000"/>
                </a:solidFill>
                <a:latin typeface="Arial Narrow" panose="020B0606020202030204" pitchFamily="34" charset="0"/>
              </a:rPr>
              <a:t>CrCl</a:t>
            </a:r>
            <a:r>
              <a:rPr lang="en-CA" sz="800" dirty="0">
                <a:solidFill>
                  <a:srgbClr val="000000"/>
                </a:solidFill>
                <a:latin typeface="Arial Narrow" panose="020B0606020202030204" pitchFamily="34" charset="0"/>
              </a:rPr>
              <a:t>, creatinine clearance; CRNMB: clinically relevant non-major bleeding; HAS-BLED, Hospitalization Abnormal renal and liver function, Stroke, Bleeding, Labile INR, Elderly, Drugs or alcohol; INR, international normalized ratio; ISTH, international Society for Thrombosis and Haematology;  OAC, oral anticoagulant; PCI, percutaneous coronary intervention; VKA, vitamin K antagonist</a:t>
            </a:r>
          </a:p>
          <a:p>
            <a:pPr defTabSz="685800"/>
            <a:endParaRPr lang="en-CA" sz="800" dirty="0">
              <a:solidFill>
                <a:srgbClr val="000000"/>
              </a:solidFill>
              <a:latin typeface="Arial Narrow" panose="020B0606020202030204" pitchFamily="34" charset="0"/>
            </a:endParaRPr>
          </a:p>
        </p:txBody>
      </p:sp>
      <p:sp>
        <p:nvSpPr>
          <p:cNvPr id="25" name="TextBox 44">
            <a:extLst>
              <a:ext uri="{FF2B5EF4-FFF2-40B4-BE49-F238E27FC236}">
                <a16:creationId xmlns:a16="http://schemas.microsoft.com/office/drawing/2014/main" id="{A5B908B8-69DD-4166-8E7A-3E7F96043AC1}"/>
              </a:ext>
            </a:extLst>
          </p:cNvPr>
          <p:cNvSpPr txBox="1"/>
          <p:nvPr/>
        </p:nvSpPr>
        <p:spPr>
          <a:xfrm>
            <a:off x="298564" y="6446730"/>
            <a:ext cx="2517036" cy="230832"/>
          </a:xfrm>
          <a:prstGeom prst="rect">
            <a:avLst/>
          </a:prstGeom>
          <a:noFill/>
        </p:spPr>
        <p:txBody>
          <a:bodyPr wrap="none" rtlCol="0">
            <a:spAutoFit/>
          </a:bodyPr>
          <a:lstStyle/>
          <a:p>
            <a:pPr defTabSz="685800"/>
            <a:r>
              <a:rPr lang="en-CA" sz="900" dirty="0" err="1">
                <a:solidFill>
                  <a:schemeClr val="bg1"/>
                </a:solidFill>
                <a:latin typeface="Arial Narrow" panose="020B0606020202030204" pitchFamily="34" charset="0"/>
              </a:rPr>
              <a:t>Vranckx</a:t>
            </a:r>
            <a:r>
              <a:rPr lang="en-CA" sz="900" dirty="0">
                <a:solidFill>
                  <a:schemeClr val="bg1"/>
                </a:solidFill>
                <a:latin typeface="Arial Narrow" panose="020B0606020202030204" pitchFamily="34" charset="0"/>
              </a:rPr>
              <a:t> P, et al. </a:t>
            </a:r>
            <a:r>
              <a:rPr lang="en-CA" sz="900" i="1" dirty="0">
                <a:solidFill>
                  <a:schemeClr val="bg1"/>
                </a:solidFill>
                <a:latin typeface="Arial Narrow" panose="020B0606020202030204" pitchFamily="34" charset="0"/>
              </a:rPr>
              <a:t>Lancet</a:t>
            </a:r>
            <a:r>
              <a:rPr lang="en-CA" sz="900" dirty="0">
                <a:solidFill>
                  <a:schemeClr val="bg1"/>
                </a:solidFill>
                <a:latin typeface="Arial Narrow" panose="020B0606020202030204" pitchFamily="34" charset="0"/>
              </a:rPr>
              <a:t>. 2019;394(10206):1335-1343.  </a:t>
            </a:r>
            <a:endParaRPr lang="en-US" sz="900" dirty="0">
              <a:solidFill>
                <a:schemeClr val="bg1"/>
              </a:solidFill>
              <a:latin typeface="Arial Narrow" panose="020B0606020202030204" pitchFamily="34" charset="0"/>
            </a:endParaRPr>
          </a:p>
        </p:txBody>
      </p:sp>
      <p:cxnSp>
        <p:nvCxnSpPr>
          <p:cNvPr id="26" name="Straight Arrow Connector 25">
            <a:extLst>
              <a:ext uri="{FF2B5EF4-FFF2-40B4-BE49-F238E27FC236}">
                <a16:creationId xmlns:a16="http://schemas.microsoft.com/office/drawing/2014/main" id="{36063EA8-D1AE-4F23-8FFA-4CC352BB8892}"/>
              </a:ext>
            </a:extLst>
          </p:cNvPr>
          <p:cNvCxnSpPr>
            <a:cxnSpLocks/>
          </p:cNvCxnSpPr>
          <p:nvPr/>
        </p:nvCxnSpPr>
        <p:spPr>
          <a:xfrm flipH="1">
            <a:off x="3789876" y="2955690"/>
            <a:ext cx="421586" cy="548640"/>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53091FF-E7A3-4960-9E96-5CDA940B6A55}"/>
              </a:ext>
            </a:extLst>
          </p:cNvPr>
          <p:cNvCxnSpPr>
            <a:cxnSpLocks/>
          </p:cNvCxnSpPr>
          <p:nvPr/>
        </p:nvCxnSpPr>
        <p:spPr>
          <a:xfrm>
            <a:off x="4662381" y="2955690"/>
            <a:ext cx="403106" cy="527055"/>
          </a:xfrm>
          <a:prstGeom prst="straightConnector1">
            <a:avLst/>
          </a:prstGeom>
          <a:ln w="381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3573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3898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18954" y="5882608"/>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36809" y="24733"/>
            <a:ext cx="6867311" cy="1384995"/>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The ENTRUST-AF-PCI Trial</a:t>
            </a:r>
            <a:br>
              <a:rPr lang="en-US" sz="3200" b="1" dirty="0">
                <a:solidFill>
                  <a:prstClr val="black">
                    <a:lumMod val="75000"/>
                    <a:lumOff val="25000"/>
                  </a:prstClr>
                </a:solidFill>
                <a:latin typeface="Arial Narrow" panose="020B0606020202030204" pitchFamily="34" charset="0"/>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Major/CRNM Bleeding</a:t>
            </a:r>
            <a:br>
              <a:rPr lang="en-US" sz="2800" dirty="0">
                <a:solidFill>
                  <a:srgbClr val="13A985"/>
                </a:solidFill>
                <a:latin typeface="Arial Narrow" panose="020B0606020202030204" pitchFamily="34" charset="0"/>
                <a:cs typeface="Aharoni" panose="02010803020104030203" pitchFamily="2" charset="-79"/>
              </a:rPr>
            </a:br>
            <a:endParaRPr lang="en-US" sz="2400" b="1" dirty="0">
              <a:solidFill>
                <a:srgbClr val="13A985"/>
              </a:solidFill>
              <a:latin typeface="Arial Narrow" panose="020B0606020202030204" pitchFamily="34" charset="0"/>
              <a:cs typeface="Aharoni" panose="02010803020104030203" pitchFamily="2" charset="-79"/>
            </a:endParaRPr>
          </a:p>
        </p:txBody>
      </p:sp>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3787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27" name="TextBox 3">
            <a:extLst>
              <a:ext uri="{FF2B5EF4-FFF2-40B4-BE49-F238E27FC236}">
                <a16:creationId xmlns:a16="http://schemas.microsoft.com/office/drawing/2014/main" id="{26769CE0-0329-45E2-A493-7C3246C2D011}"/>
              </a:ext>
            </a:extLst>
          </p:cNvPr>
          <p:cNvSpPr txBox="1"/>
          <p:nvPr/>
        </p:nvSpPr>
        <p:spPr>
          <a:xfrm>
            <a:off x="368223" y="6418150"/>
            <a:ext cx="2751074" cy="246221"/>
          </a:xfrm>
          <a:prstGeom prst="rect">
            <a:avLst/>
          </a:prstGeom>
          <a:noFill/>
        </p:spPr>
        <p:txBody>
          <a:bodyPr wrap="none" rtlCol="0">
            <a:spAutoFit/>
          </a:bodyPr>
          <a:lstStyle/>
          <a:p>
            <a:pPr defTabSz="685800"/>
            <a:r>
              <a:rPr lang="en-CA" sz="1000" dirty="0" err="1">
                <a:solidFill>
                  <a:schemeClr val="bg1"/>
                </a:solidFill>
                <a:latin typeface="Arial Narrow" panose="020B0606020202030204" pitchFamily="34" charset="0"/>
              </a:rPr>
              <a:t>Vranckx</a:t>
            </a:r>
            <a:r>
              <a:rPr lang="en-CA" sz="1000" dirty="0">
                <a:solidFill>
                  <a:schemeClr val="bg1"/>
                </a:solidFill>
                <a:latin typeface="Arial Narrow" panose="020B0606020202030204" pitchFamily="34" charset="0"/>
              </a:rPr>
              <a:t> P, et al. </a:t>
            </a:r>
            <a:r>
              <a:rPr lang="en-CA" sz="1000" i="1" dirty="0">
                <a:solidFill>
                  <a:schemeClr val="bg1"/>
                </a:solidFill>
                <a:latin typeface="Arial Narrow" panose="020B0606020202030204" pitchFamily="34" charset="0"/>
              </a:rPr>
              <a:t>Lancet</a:t>
            </a:r>
            <a:r>
              <a:rPr lang="en-CA" sz="1000" dirty="0">
                <a:solidFill>
                  <a:schemeClr val="bg1"/>
                </a:solidFill>
                <a:latin typeface="Arial Narrow" panose="020B0606020202030204" pitchFamily="34" charset="0"/>
              </a:rPr>
              <a:t>. 2019;394(10206):1335-1343.  </a:t>
            </a:r>
            <a:endParaRPr lang="en-US" sz="1000" dirty="0">
              <a:solidFill>
                <a:schemeClr val="bg1"/>
              </a:solidFill>
              <a:latin typeface="Arial Narrow" panose="020B0606020202030204" pitchFamily="34" charset="0"/>
            </a:endParaRPr>
          </a:p>
        </p:txBody>
      </p:sp>
      <p:sp>
        <p:nvSpPr>
          <p:cNvPr id="29" name="Rectangle 28">
            <a:extLst>
              <a:ext uri="{FF2B5EF4-FFF2-40B4-BE49-F238E27FC236}">
                <a16:creationId xmlns:a16="http://schemas.microsoft.com/office/drawing/2014/main" id="{6276ABA5-6F25-4EF2-8596-D8548195FB04}"/>
              </a:ext>
            </a:extLst>
          </p:cNvPr>
          <p:cNvSpPr/>
          <p:nvPr/>
        </p:nvSpPr>
        <p:spPr>
          <a:xfrm>
            <a:off x="368223" y="5967125"/>
            <a:ext cx="7330109" cy="246221"/>
          </a:xfrm>
          <a:prstGeom prst="rect">
            <a:avLst/>
          </a:prstGeom>
        </p:spPr>
        <p:txBody>
          <a:bodyPr wrap="square">
            <a:spAutoFit/>
          </a:bodyPr>
          <a:lstStyle/>
          <a:p>
            <a:pPr defTabSz="685800"/>
            <a:r>
              <a:rPr lang="en-CA" sz="1000" dirty="0">
                <a:solidFill>
                  <a:srgbClr val="000000"/>
                </a:solidFill>
                <a:latin typeface="Arial Narrow" panose="020B0606020202030204" pitchFamily="34" charset="0"/>
              </a:rPr>
              <a:t>CRMN, clinically relevant non-major; VKA, vitamin K antagonist</a:t>
            </a:r>
          </a:p>
        </p:txBody>
      </p:sp>
      <p:pic>
        <p:nvPicPr>
          <p:cNvPr id="2" name="Picture 1">
            <a:extLst>
              <a:ext uri="{FF2B5EF4-FFF2-40B4-BE49-F238E27FC236}">
                <a16:creationId xmlns:a16="http://schemas.microsoft.com/office/drawing/2014/main" id="{1AF3885B-537F-44FA-A757-ABD0D055050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6139" y="1203818"/>
            <a:ext cx="7990190" cy="4936809"/>
          </a:xfrm>
          <a:prstGeom prst="rect">
            <a:avLst/>
          </a:prstGeom>
        </p:spPr>
      </p:pic>
    </p:spTree>
    <p:extLst>
      <p:ext uri="{BB962C8B-B14F-4D97-AF65-F5344CB8AC3E}">
        <p14:creationId xmlns:p14="http://schemas.microsoft.com/office/powerpoint/2010/main" val="182088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05581" y="267811"/>
            <a:ext cx="6867311"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The ENTRUST-AF-PCI Trial </a:t>
            </a:r>
            <a:endParaRPr lang="en-US" sz="3200" b="1" dirty="0">
              <a:solidFill>
                <a:srgbClr val="13A985"/>
              </a:solidFill>
              <a:latin typeface="Arial Narrow" panose="020B0606020202030204" pitchFamily="34" charset="0"/>
              <a:cs typeface="Aharoni" panose="02010803020104030203" pitchFamily="2" charset="-79"/>
            </a:endParaRPr>
          </a:p>
        </p:txBody>
      </p:sp>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0286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3" name="Rectangle 12">
            <a:extLst>
              <a:ext uri="{FF2B5EF4-FFF2-40B4-BE49-F238E27FC236}">
                <a16:creationId xmlns:a16="http://schemas.microsoft.com/office/drawing/2014/main" id="{2C661F21-153C-4D3B-BD1A-A9A424F3DC41}"/>
              </a:ext>
            </a:extLst>
          </p:cNvPr>
          <p:cNvSpPr/>
          <p:nvPr/>
        </p:nvSpPr>
        <p:spPr>
          <a:xfrm>
            <a:off x="113660" y="6312123"/>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FR" sz="900" dirty="0" err="1">
                <a:solidFill>
                  <a:prstClr val="white"/>
                </a:solidFill>
                <a:latin typeface="Arial Narrow" panose="020B0606020202030204" pitchFamily="34" charset="0"/>
                <a:cs typeface="Arial" pitchFamily="34" charset="0"/>
              </a:rPr>
              <a:t>Vranckx</a:t>
            </a:r>
            <a:r>
              <a:rPr lang="fr-FR" sz="900" dirty="0">
                <a:solidFill>
                  <a:prstClr val="white"/>
                </a:solidFill>
                <a:latin typeface="Arial Narrow" panose="020B0606020202030204" pitchFamily="34" charset="0"/>
                <a:cs typeface="Arial" pitchFamily="34" charset="0"/>
              </a:rPr>
              <a:t> et al Lancet 2019;394:1335–43</a:t>
            </a:r>
          </a:p>
        </p:txBody>
      </p:sp>
      <p:pic>
        <p:nvPicPr>
          <p:cNvPr id="3" name="Picture 2">
            <a:extLst>
              <a:ext uri="{FF2B5EF4-FFF2-40B4-BE49-F238E27FC236}">
                <a16:creationId xmlns:a16="http://schemas.microsoft.com/office/drawing/2014/main" id="{7A2EDF8A-D8B7-4284-9C30-76172A6478FB}"/>
              </a:ext>
            </a:extLst>
          </p:cNvPr>
          <p:cNvPicPr>
            <a:picLocks noChangeAspect="1"/>
          </p:cNvPicPr>
          <p:nvPr/>
        </p:nvPicPr>
        <p:blipFill>
          <a:blip r:embed="rId7"/>
          <a:stretch>
            <a:fillRect/>
          </a:stretch>
        </p:blipFill>
        <p:spPr>
          <a:xfrm>
            <a:off x="-28049" y="1456786"/>
            <a:ext cx="9144000" cy="4499521"/>
          </a:xfrm>
          <a:prstGeom prst="rect">
            <a:avLst/>
          </a:prstGeom>
        </p:spPr>
      </p:pic>
      <p:sp>
        <p:nvSpPr>
          <p:cNvPr id="14" name="Arrow: Down 13">
            <a:extLst>
              <a:ext uri="{FF2B5EF4-FFF2-40B4-BE49-F238E27FC236}">
                <a16:creationId xmlns:a16="http://schemas.microsoft.com/office/drawing/2014/main" id="{501DA60E-8026-48FC-9D9C-60A502500688}"/>
              </a:ext>
            </a:extLst>
          </p:cNvPr>
          <p:cNvSpPr/>
          <p:nvPr/>
        </p:nvSpPr>
        <p:spPr>
          <a:xfrm>
            <a:off x="1323918" y="2682699"/>
            <a:ext cx="852361" cy="1107996"/>
          </a:xfrm>
          <a:prstGeom prst="downArrow">
            <a:avLst/>
          </a:prstGeom>
          <a:solidFill>
            <a:srgbClr val="99FFC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BFC6F9E1-A4EA-4505-BE71-BBB2EC0939C1}"/>
              </a:ext>
            </a:extLst>
          </p:cNvPr>
          <p:cNvSpPr/>
          <p:nvPr/>
        </p:nvSpPr>
        <p:spPr>
          <a:xfrm>
            <a:off x="2530027" y="1346383"/>
            <a:ext cx="6585924"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F96"/>
                </a:solidFill>
                <a:effectLst/>
                <a:uLnTx/>
                <a:uFillTx/>
                <a:latin typeface="Arial Narrow" panose="020B0606020202030204" pitchFamily="34" charset="0"/>
              </a:rPr>
              <a:t>“…a very early numerical </a:t>
            </a:r>
            <a:r>
              <a:rPr kumimoji="0" lang="en-CA" sz="2000" b="1" i="0" u="none" strike="noStrike" kern="1200" cap="none" spc="0" normalizeH="0" baseline="0" noProof="0" dirty="0">
                <a:ln>
                  <a:noFill/>
                </a:ln>
                <a:solidFill>
                  <a:srgbClr val="00BF96"/>
                </a:solidFill>
                <a:effectLst/>
                <a:uLnTx/>
                <a:uFillTx/>
                <a:latin typeface="Arial Narrow" panose="020B0606020202030204" pitchFamily="34" charset="0"/>
              </a:rPr>
              <a:t>increase in ischaemic events </a:t>
            </a:r>
            <a:br>
              <a:rPr kumimoji="0" lang="en-CA" sz="2000" b="1" i="0" u="none" strike="noStrike" kern="1200" cap="none" spc="0" normalizeH="0" baseline="0" noProof="0" dirty="0">
                <a:ln>
                  <a:noFill/>
                </a:ln>
                <a:solidFill>
                  <a:srgbClr val="00BF96"/>
                </a:solidFill>
                <a:effectLst/>
                <a:uLnTx/>
                <a:uFillTx/>
                <a:latin typeface="Arial Narrow" panose="020B0606020202030204" pitchFamily="34" charset="0"/>
              </a:rPr>
            </a:br>
            <a:r>
              <a:rPr kumimoji="0" lang="en-CA" sz="2000" b="1" i="0" u="none" strike="noStrike" kern="1200" cap="none" spc="0" normalizeH="0" baseline="0" noProof="0" dirty="0">
                <a:ln>
                  <a:noFill/>
                </a:ln>
                <a:solidFill>
                  <a:srgbClr val="00BF96"/>
                </a:solidFill>
                <a:effectLst/>
                <a:uLnTx/>
                <a:uFillTx/>
                <a:latin typeface="Arial Narrow" panose="020B0606020202030204" pitchFamily="34" charset="0"/>
              </a:rPr>
              <a:t>(myocardial infarction, stent thrombosis, and cardiovascular death) was noted in </a:t>
            </a:r>
            <a:r>
              <a:rPr kumimoji="0" lang="en-US" sz="2000" b="1" i="0" u="none" strike="noStrike" kern="1200" cap="none" spc="0" normalizeH="0" baseline="0" noProof="0" dirty="0">
                <a:ln>
                  <a:noFill/>
                </a:ln>
                <a:solidFill>
                  <a:srgbClr val="00BF96"/>
                </a:solidFill>
                <a:effectLst/>
                <a:uLnTx/>
                <a:uFillTx/>
                <a:latin typeface="Arial Narrow" panose="020B0606020202030204" pitchFamily="34" charset="0"/>
              </a:rPr>
              <a:t>patients without aspirin.”</a:t>
            </a:r>
          </a:p>
        </p:txBody>
      </p:sp>
    </p:spTree>
    <p:extLst>
      <p:ext uri="{BB962C8B-B14F-4D97-AF65-F5344CB8AC3E}">
        <p14:creationId xmlns:p14="http://schemas.microsoft.com/office/powerpoint/2010/main" val="3647194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39543" y="109472"/>
            <a:ext cx="6867311"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Meta-analysis: </a:t>
            </a:r>
          </a:p>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Comparative DOAC AF-CAD Trials</a:t>
            </a:r>
            <a:endParaRPr lang="en-US" sz="2800" b="1" dirty="0">
              <a:solidFill>
                <a:srgbClr val="13A985"/>
              </a:solidFill>
              <a:latin typeface="Arial Narrow" panose="020B0606020202030204" pitchFamily="34" charset="0"/>
              <a:cs typeface="Aharoni" panose="02010803020104030203" pitchFamily="2" charset="-79"/>
            </a:endParaRPr>
          </a:p>
        </p:txBody>
      </p:sp>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21222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292" y="103556"/>
            <a:ext cx="2352536" cy="1039722"/>
          </a:xfrm>
          <a:prstGeom prst="rect">
            <a:avLst/>
          </a:prstGeom>
        </p:spPr>
      </p:pic>
      <p:sp>
        <p:nvSpPr>
          <p:cNvPr id="13" name="Rectangle 12">
            <a:extLst>
              <a:ext uri="{FF2B5EF4-FFF2-40B4-BE49-F238E27FC236}">
                <a16:creationId xmlns:a16="http://schemas.microsoft.com/office/drawing/2014/main" id="{2C661F21-153C-4D3B-BD1A-A9A424F3DC41}"/>
              </a:ext>
            </a:extLst>
          </p:cNvPr>
          <p:cNvSpPr/>
          <p:nvPr/>
        </p:nvSpPr>
        <p:spPr>
          <a:xfrm>
            <a:off x="113660" y="6312123"/>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FR" sz="900" dirty="0" err="1">
                <a:solidFill>
                  <a:prstClr val="white"/>
                </a:solidFill>
                <a:latin typeface="Arial Narrow" panose="020B0606020202030204" pitchFamily="34" charset="0"/>
                <a:cs typeface="Arial" pitchFamily="34" charset="0"/>
              </a:rPr>
              <a:t>Vranckx</a:t>
            </a:r>
            <a:r>
              <a:rPr lang="fr-FR" sz="900" dirty="0">
                <a:solidFill>
                  <a:prstClr val="white"/>
                </a:solidFill>
                <a:latin typeface="Arial Narrow" panose="020B0606020202030204" pitchFamily="34" charset="0"/>
                <a:cs typeface="Arial" pitchFamily="34" charset="0"/>
              </a:rPr>
              <a:t> et al Lancet 2019;394:1335–43</a:t>
            </a:r>
          </a:p>
        </p:txBody>
      </p:sp>
      <p:graphicFrame>
        <p:nvGraphicFramePr>
          <p:cNvPr id="48" name="Table 47">
            <a:extLst>
              <a:ext uri="{FF2B5EF4-FFF2-40B4-BE49-F238E27FC236}">
                <a16:creationId xmlns:a16="http://schemas.microsoft.com/office/drawing/2014/main" id="{EE9C06B6-384E-4EC8-9089-115D634188A3}"/>
              </a:ext>
            </a:extLst>
          </p:cNvPr>
          <p:cNvGraphicFramePr>
            <a:graphicFrameLocks noGrp="1"/>
          </p:cNvGraphicFramePr>
          <p:nvPr>
            <p:extLst>
              <p:ext uri="{D42A27DB-BD31-4B8C-83A1-F6EECF244321}">
                <p14:modId xmlns:p14="http://schemas.microsoft.com/office/powerpoint/2010/main" val="231786791"/>
              </p:ext>
            </p:extLst>
          </p:nvPr>
        </p:nvGraphicFramePr>
        <p:xfrm>
          <a:off x="239543" y="2071051"/>
          <a:ext cx="8140707" cy="1746558"/>
        </p:xfrm>
        <a:graphic>
          <a:graphicData uri="http://schemas.openxmlformats.org/drawingml/2006/table">
            <a:tbl>
              <a:tblPr firstRow="1" bandRow="1"/>
              <a:tblGrid>
                <a:gridCol w="1279700">
                  <a:extLst>
                    <a:ext uri="{9D8B030D-6E8A-4147-A177-3AD203B41FA5}">
                      <a16:colId xmlns:a16="http://schemas.microsoft.com/office/drawing/2014/main" val="20000"/>
                    </a:ext>
                  </a:extLst>
                </a:gridCol>
                <a:gridCol w="557012">
                  <a:extLst>
                    <a:ext uri="{9D8B030D-6E8A-4147-A177-3AD203B41FA5}">
                      <a16:colId xmlns:a16="http://schemas.microsoft.com/office/drawing/2014/main" val="20001"/>
                    </a:ext>
                  </a:extLst>
                </a:gridCol>
                <a:gridCol w="557012">
                  <a:extLst>
                    <a:ext uri="{9D8B030D-6E8A-4147-A177-3AD203B41FA5}">
                      <a16:colId xmlns:a16="http://schemas.microsoft.com/office/drawing/2014/main" val="20002"/>
                    </a:ext>
                  </a:extLst>
                </a:gridCol>
                <a:gridCol w="497636">
                  <a:extLst>
                    <a:ext uri="{9D8B030D-6E8A-4147-A177-3AD203B41FA5}">
                      <a16:colId xmlns:a16="http://schemas.microsoft.com/office/drawing/2014/main" val="20003"/>
                    </a:ext>
                  </a:extLst>
                </a:gridCol>
                <a:gridCol w="497636">
                  <a:extLst>
                    <a:ext uri="{9D8B030D-6E8A-4147-A177-3AD203B41FA5}">
                      <a16:colId xmlns:a16="http://schemas.microsoft.com/office/drawing/2014/main" val="20004"/>
                    </a:ext>
                  </a:extLst>
                </a:gridCol>
                <a:gridCol w="647202">
                  <a:extLst>
                    <a:ext uri="{9D8B030D-6E8A-4147-A177-3AD203B41FA5}">
                      <a16:colId xmlns:a16="http://schemas.microsoft.com/office/drawing/2014/main" val="20005"/>
                    </a:ext>
                  </a:extLst>
                </a:gridCol>
                <a:gridCol w="179958">
                  <a:extLst>
                    <a:ext uri="{9D8B030D-6E8A-4147-A177-3AD203B41FA5}">
                      <a16:colId xmlns:a16="http://schemas.microsoft.com/office/drawing/2014/main" val="20006"/>
                    </a:ext>
                  </a:extLst>
                </a:gridCol>
                <a:gridCol w="1628190">
                  <a:extLst>
                    <a:ext uri="{9D8B030D-6E8A-4147-A177-3AD203B41FA5}">
                      <a16:colId xmlns:a16="http://schemas.microsoft.com/office/drawing/2014/main" val="20007"/>
                    </a:ext>
                  </a:extLst>
                </a:gridCol>
                <a:gridCol w="25400">
                  <a:extLst>
                    <a:ext uri="{9D8B030D-6E8A-4147-A177-3AD203B41FA5}">
                      <a16:colId xmlns:a16="http://schemas.microsoft.com/office/drawing/2014/main" val="20008"/>
                    </a:ext>
                  </a:extLst>
                </a:gridCol>
                <a:gridCol w="2270961">
                  <a:extLst>
                    <a:ext uri="{9D8B030D-6E8A-4147-A177-3AD203B41FA5}">
                      <a16:colId xmlns:a16="http://schemas.microsoft.com/office/drawing/2014/main" val="20009"/>
                    </a:ext>
                  </a:extLst>
                </a:gridCol>
              </a:tblGrid>
              <a:tr h="157173">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nSpc>
                          <a:spcPct val="80000"/>
                        </a:lnSpc>
                      </a:pPr>
                      <a:r>
                        <a:rPr lang="en-CA" sz="1000" b="0" dirty="0">
                          <a:solidFill>
                            <a:schemeClr val="tx1">
                              <a:lumMod val="85000"/>
                              <a:lumOff val="15000"/>
                            </a:schemeClr>
                          </a:solidFill>
                          <a:latin typeface="Arial Narrow" panose="020B0606020202030204" pitchFamily="34" charset="0"/>
                        </a:rPr>
                        <a:t>Study or Subgroup</a:t>
                      </a: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CA" sz="1000" b="0" dirty="0">
                          <a:solidFill>
                            <a:schemeClr val="tx1">
                              <a:lumMod val="85000"/>
                              <a:lumOff val="15000"/>
                            </a:schemeClr>
                          </a:solidFill>
                          <a:latin typeface="Arial Narrow" panose="020B0606020202030204" pitchFamily="34" charset="0"/>
                        </a:rPr>
                        <a:t>     NOAC DAT</a:t>
                      </a: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80000"/>
                        </a:lnSpc>
                      </a:pPr>
                      <a:endParaRPr lang="en-CA" sz="1300" b="0" dirty="0">
                        <a:solidFill>
                          <a:schemeClr val="accent5">
                            <a:lumMod val="75000"/>
                          </a:schemeClr>
                        </a:solidFill>
                      </a:endParaRPr>
                    </a:p>
                  </a:txBody>
                  <a:tcPr marL="0" marR="0" marT="0" marB="91440" anchor="b">
                    <a:lnB w="12700" cap="flat" cmpd="sng" algn="ctr">
                      <a:solidFill>
                        <a:schemeClr val="accent2"/>
                      </a:solidFill>
                      <a:prstDash val="solid"/>
                      <a:round/>
                      <a:headEnd type="none" w="med" len="med"/>
                      <a:tailEnd type="none" w="med" len="med"/>
                    </a:lnB>
                  </a:tcPr>
                </a:tc>
                <a:tc grid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000" b="0" dirty="0">
                          <a:solidFill>
                            <a:schemeClr val="tx1">
                              <a:lumMod val="85000"/>
                              <a:lumOff val="15000"/>
                            </a:schemeClr>
                          </a:solidFill>
                          <a:latin typeface="Arial Narrow" panose="020B0606020202030204" pitchFamily="34" charset="0"/>
                        </a:rPr>
                        <a:t>     VKA DAT</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80000"/>
                        </a:lnSpc>
                      </a:pPr>
                      <a:endParaRPr lang="en-CA" sz="1300" b="0" dirty="0">
                        <a:solidFill>
                          <a:schemeClr val="accent5">
                            <a:lumMod val="75000"/>
                          </a:schemeClr>
                        </a:solidFill>
                      </a:endParaRPr>
                    </a:p>
                  </a:txBody>
                  <a:tcPr marL="0" marR="0" marT="0" marB="91440" anchor="b">
                    <a:lnB w="12700" cap="flat" cmpd="sng" algn="ctr">
                      <a:solidFill>
                        <a:schemeClr val="accent2"/>
                      </a:solidFill>
                      <a:prstDash val="solid"/>
                      <a:round/>
                      <a:headEnd type="none" w="med" len="med"/>
                      <a:tailEnd type="none" w="med" len="med"/>
                    </a:lnB>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lang="en-US" sz="1000" b="0" dirty="0">
                          <a:solidFill>
                            <a:schemeClr val="tx1">
                              <a:lumMod val="85000"/>
                              <a:lumOff val="15000"/>
                            </a:schemeClr>
                          </a:solidFill>
                          <a:latin typeface="Arial Narrow" panose="020B0606020202030204" pitchFamily="34" charset="0"/>
                        </a:rPr>
                        <a:t>Weight</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000" b="0" dirty="0">
                          <a:solidFill>
                            <a:schemeClr val="tx1">
                              <a:lumMod val="85000"/>
                              <a:lumOff val="15000"/>
                            </a:schemeClr>
                          </a:solidFill>
                          <a:latin typeface="Arial Narrow" panose="020B0606020202030204" pitchFamily="34" charset="0"/>
                        </a:rPr>
                        <a:t>Risk Ratio</a:t>
                      </a:r>
                      <a:br>
                        <a:rPr lang="en-US" sz="1000" b="0" dirty="0">
                          <a:solidFill>
                            <a:schemeClr val="tx1">
                              <a:lumMod val="85000"/>
                              <a:lumOff val="15000"/>
                            </a:schemeClr>
                          </a:solidFill>
                          <a:latin typeface="Arial Narrow" panose="020B0606020202030204" pitchFamily="34" charset="0"/>
                        </a:rPr>
                      </a:br>
                      <a:r>
                        <a:rPr lang="en-US" sz="1000" b="0" dirty="0">
                          <a:solidFill>
                            <a:schemeClr val="tx1">
                              <a:lumMod val="85000"/>
                              <a:lumOff val="15000"/>
                            </a:schemeClr>
                          </a:solidFill>
                          <a:latin typeface="Arial Narrow" panose="020B0606020202030204" pitchFamily="34" charset="0"/>
                        </a:rPr>
                        <a:t>M-H, Random, 95% CI</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lang="en-CA" sz="1000" b="0" dirty="0">
                        <a:solidFill>
                          <a:schemeClr val="tx1">
                            <a:lumMod val="85000"/>
                            <a:lumOff val="15000"/>
                          </a:schemeClr>
                        </a:solidFill>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000" b="0" dirty="0">
                          <a:solidFill>
                            <a:schemeClr val="tx1">
                              <a:lumMod val="85000"/>
                              <a:lumOff val="15000"/>
                            </a:schemeClr>
                          </a:solidFill>
                          <a:latin typeface="Arial Narrow" panose="020B0606020202030204" pitchFamily="34" charset="0"/>
                        </a:rPr>
                        <a:t>Risk Ratio</a:t>
                      </a:r>
                      <a:br>
                        <a:rPr lang="en-US" sz="1000" b="0" dirty="0">
                          <a:solidFill>
                            <a:schemeClr val="tx1">
                              <a:lumMod val="85000"/>
                              <a:lumOff val="15000"/>
                            </a:schemeClr>
                          </a:solidFill>
                          <a:latin typeface="Arial Narrow" panose="020B0606020202030204" pitchFamily="34" charset="0"/>
                        </a:rPr>
                      </a:br>
                      <a:r>
                        <a:rPr lang="en-US" sz="1000" b="0" dirty="0">
                          <a:solidFill>
                            <a:schemeClr val="tx1">
                              <a:lumMod val="85000"/>
                              <a:lumOff val="15000"/>
                            </a:schemeClr>
                          </a:solidFill>
                          <a:latin typeface="Arial Narrow" panose="020B0606020202030204" pitchFamily="34" charset="0"/>
                        </a:rPr>
                        <a:t>M-H, Random, 95% CI</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7705">
                <a:tc vMerge="1">
                  <a:txBody>
                    <a:bodyPr/>
                    <a:lstStyle/>
                    <a:p>
                      <a:endParaRPr lang="en-CA"/>
                    </a:p>
                  </a:txBody>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ct val="80000"/>
                        </a:lnSpc>
                      </a:pPr>
                      <a:r>
                        <a:rPr lang="en-US" sz="1000" b="0" dirty="0">
                          <a:solidFill>
                            <a:schemeClr val="tx1">
                              <a:lumMod val="85000"/>
                              <a:lumOff val="15000"/>
                            </a:schemeClr>
                          </a:solidFill>
                          <a:latin typeface="Arial Narrow" panose="020B0606020202030204" pitchFamily="34" charset="0"/>
                        </a:rPr>
                        <a:t>Events</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w="12700" cap="flat" cmpd="sng" algn="ctr">
                      <a:solidFill>
                        <a:srgbClr val="2FC0D1"/>
                      </a:solidFill>
                      <a:prstDash val="solid"/>
                      <a:round/>
                      <a:headEnd type="none" w="med" len="med"/>
                      <a:tailEnd type="none" w="med" len="med"/>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ct val="80000"/>
                        </a:lnSpc>
                      </a:pPr>
                      <a:r>
                        <a:rPr lang="en-US" sz="1000" b="0" dirty="0">
                          <a:solidFill>
                            <a:schemeClr val="tx1">
                              <a:lumMod val="85000"/>
                              <a:lumOff val="15000"/>
                            </a:schemeClr>
                          </a:solidFill>
                          <a:latin typeface="Arial Narrow" panose="020B0606020202030204" pitchFamily="34" charset="0"/>
                        </a:rPr>
                        <a:t>Total</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w="12700" cap="flat" cmpd="sng" algn="ctr">
                      <a:solidFill>
                        <a:srgbClr val="2FC0D1"/>
                      </a:solidFill>
                      <a:prstDash val="solid"/>
                      <a:round/>
                      <a:headEnd type="none" w="med" len="med"/>
                      <a:tailEnd type="none" w="med" len="med"/>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Events</a:t>
                      </a:r>
                      <a:endParaRPr lang="en-CA" sz="100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w="12700" cap="flat" cmpd="sng" algn="ctr">
                      <a:solidFill>
                        <a:srgbClr val="2FC0D1"/>
                      </a:solidFill>
                      <a:prstDash val="solid"/>
                      <a:round/>
                      <a:headEnd type="none" w="med" len="med"/>
                      <a:tailEnd type="none" w="med" len="med"/>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Total</a:t>
                      </a:r>
                      <a:endParaRPr lang="en-CA" sz="100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w="12700" cap="flat" cmpd="sng" algn="ctr">
                      <a:solidFill>
                        <a:srgbClr val="2FC0D1"/>
                      </a:solidFill>
                      <a:prstDash val="solid"/>
                      <a:round/>
                      <a:headEnd type="none" w="med" len="med"/>
                      <a:tailEnd type="none" w="med" len="med"/>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10001"/>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a:lnSpc>
                          <a:spcPts val="1100"/>
                        </a:lnSpc>
                      </a:pPr>
                      <a:r>
                        <a:rPr lang="en-CA" sz="1000" dirty="0">
                          <a:solidFill>
                            <a:schemeClr val="tx1">
                              <a:lumMod val="85000"/>
                              <a:lumOff val="15000"/>
                            </a:schemeClr>
                          </a:solidFill>
                          <a:latin typeface="Arial Narrow" panose="020B0606020202030204" pitchFamily="34" charset="0"/>
                        </a:rPr>
                        <a:t>AUGUSTUS</a:t>
                      </a: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CA" sz="1000" dirty="0">
                          <a:solidFill>
                            <a:schemeClr val="tx1">
                              <a:lumMod val="85000"/>
                              <a:lumOff val="15000"/>
                            </a:schemeClr>
                          </a:solidFill>
                          <a:latin typeface="Arial Narrow" panose="020B0606020202030204" pitchFamily="34" charset="0"/>
                        </a:rPr>
                        <a:t>84</a:t>
                      </a: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1,143</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210</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1,123</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23.7%</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lumMod val="85000"/>
                              <a:lumOff val="15000"/>
                            </a:schemeClr>
                          </a:solidFill>
                          <a:latin typeface="Arial Narrow" panose="020B0606020202030204" pitchFamily="34" charset="0"/>
                        </a:rPr>
                        <a:t>0.39 (0.31, 0.50)</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a:lnSpc>
                          <a:spcPts val="1100"/>
                        </a:lnSpc>
                      </a:pPr>
                      <a:r>
                        <a:rPr lang="en-CA" sz="1000" dirty="0">
                          <a:solidFill>
                            <a:schemeClr val="tx1">
                              <a:lumMod val="85000"/>
                              <a:lumOff val="15000"/>
                            </a:schemeClr>
                          </a:solidFill>
                          <a:latin typeface="Arial Narrow" panose="020B0606020202030204" pitchFamily="34" charset="0"/>
                        </a:rPr>
                        <a:t>ENTRUST AF-PCI</a:t>
                      </a: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CA" sz="1000" dirty="0">
                          <a:solidFill>
                            <a:schemeClr val="tx1">
                              <a:lumMod val="85000"/>
                              <a:lumOff val="15000"/>
                            </a:schemeClr>
                          </a:solidFill>
                          <a:latin typeface="Arial Narrow" panose="020B0606020202030204" pitchFamily="34" charset="0"/>
                        </a:rPr>
                        <a:t>128</a:t>
                      </a: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751</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152</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755</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24.7%</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000" dirty="0">
                          <a:solidFill>
                            <a:schemeClr val="tx1">
                              <a:lumMod val="85000"/>
                              <a:lumOff val="15000"/>
                            </a:schemeClr>
                          </a:solidFill>
                          <a:latin typeface="Arial Narrow" panose="020B0606020202030204" pitchFamily="34" charset="0"/>
                        </a:rPr>
                        <a:t>0.85 (0.68, 1.05)</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CA" sz="1000" dirty="0">
                          <a:solidFill>
                            <a:schemeClr val="tx1">
                              <a:lumMod val="85000"/>
                              <a:lumOff val="15000"/>
                            </a:schemeClr>
                          </a:solidFill>
                          <a:latin typeface="Arial Narrow" panose="020B0606020202030204" pitchFamily="34" charset="0"/>
                        </a:rPr>
                        <a:t>PIONEER AF-PCI</a:t>
                      </a: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CA" sz="1000" dirty="0">
                          <a:solidFill>
                            <a:schemeClr val="tx1">
                              <a:lumMod val="85000"/>
                              <a:lumOff val="15000"/>
                            </a:schemeClr>
                          </a:solidFill>
                          <a:latin typeface="Arial Narrow" panose="020B0606020202030204" pitchFamily="34" charset="0"/>
                        </a:rPr>
                        <a:t>117</a:t>
                      </a: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696</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178</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697</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24.8%</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000" dirty="0">
                          <a:solidFill>
                            <a:schemeClr val="tx1">
                              <a:lumMod val="85000"/>
                              <a:lumOff val="15000"/>
                            </a:schemeClr>
                          </a:solidFill>
                          <a:latin typeface="Arial Narrow" panose="020B0606020202030204" pitchFamily="34" charset="0"/>
                        </a:rPr>
                        <a:t>0.66 (0.53, 0.81)</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US" sz="1000" dirty="0">
                          <a:solidFill>
                            <a:schemeClr val="tx1">
                              <a:lumMod val="85000"/>
                              <a:lumOff val="15000"/>
                            </a:schemeClr>
                          </a:solidFill>
                          <a:latin typeface="Arial Narrow" panose="020B0606020202030204" pitchFamily="34" charset="0"/>
                        </a:rPr>
                        <a:t>RE-DUAL PCI</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305</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1,744</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264</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981</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26.8%</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000" dirty="0">
                          <a:solidFill>
                            <a:schemeClr val="tx1">
                              <a:lumMod val="85000"/>
                              <a:lumOff val="15000"/>
                            </a:schemeClr>
                          </a:solidFill>
                          <a:latin typeface="Arial Narrow" panose="020B0606020202030204" pitchFamily="34" charset="0"/>
                        </a:rPr>
                        <a:t>0.65 (0.56, 0.75)</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US" sz="1000" dirty="0">
                          <a:solidFill>
                            <a:schemeClr val="tx1">
                              <a:lumMod val="85000"/>
                              <a:lumOff val="15000"/>
                            </a:schemeClr>
                          </a:solidFill>
                          <a:latin typeface="Arial Narrow" panose="020B0606020202030204" pitchFamily="34" charset="0"/>
                        </a:rPr>
                        <a:t>Total (95% CI)</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b="1" dirty="0">
                          <a:solidFill>
                            <a:schemeClr val="tx1">
                              <a:lumMod val="85000"/>
                              <a:lumOff val="15000"/>
                            </a:schemeClr>
                          </a:solidFill>
                          <a:latin typeface="Arial Narrow" panose="020B0606020202030204" pitchFamily="34" charset="0"/>
                        </a:rPr>
                        <a:t>4,334</a:t>
                      </a: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b="1" dirty="0">
                          <a:solidFill>
                            <a:schemeClr val="tx1">
                              <a:lumMod val="85000"/>
                              <a:lumOff val="15000"/>
                            </a:schemeClr>
                          </a:solidFill>
                          <a:latin typeface="Arial Narrow" panose="020B0606020202030204" pitchFamily="34" charset="0"/>
                        </a:rPr>
                        <a:t>3,556</a:t>
                      </a: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b="1" dirty="0">
                          <a:solidFill>
                            <a:schemeClr val="tx1">
                              <a:lumMod val="85000"/>
                              <a:lumOff val="15000"/>
                            </a:schemeClr>
                          </a:solidFill>
                          <a:latin typeface="Arial Narrow" panose="020B0606020202030204" pitchFamily="34" charset="0"/>
                        </a:rPr>
                        <a:t>100.0%</a:t>
                      </a: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000" b="1" dirty="0">
                          <a:solidFill>
                            <a:schemeClr val="tx1">
                              <a:lumMod val="85000"/>
                              <a:lumOff val="15000"/>
                            </a:schemeClr>
                          </a:solidFill>
                          <a:latin typeface="Arial Narrow" panose="020B0606020202030204" pitchFamily="34" charset="0"/>
                        </a:rPr>
                        <a:t>0.62 (0.47, 0.81)</a:t>
                      </a: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US" sz="1000" dirty="0">
                          <a:solidFill>
                            <a:schemeClr val="tx1">
                              <a:lumMod val="85000"/>
                              <a:lumOff val="15000"/>
                            </a:schemeClr>
                          </a:solidFill>
                          <a:latin typeface="Arial Narrow" panose="020B0606020202030204" pitchFamily="34" charset="0"/>
                        </a:rPr>
                        <a:t>Total events</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634</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b="0" dirty="0">
                          <a:solidFill>
                            <a:schemeClr val="tx1">
                              <a:lumMod val="85000"/>
                              <a:lumOff val="15000"/>
                            </a:schemeClr>
                          </a:solidFill>
                          <a:latin typeface="Arial Narrow" panose="020B0606020202030204" pitchFamily="34" charset="0"/>
                        </a:rPr>
                        <a:t>804</a:t>
                      </a:r>
                      <a:endParaRPr lang="en-CA" sz="1000" b="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endParaRPr>
                    </a:p>
                  </a:txBody>
                  <a:tcPr marL="0" marR="0" marT="13716" marB="1371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endParaRPr>
                    </a:p>
                  </a:txBody>
                  <a:tcPr marL="0" marR="0" marT="13716" marB="1371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0561">
                <a:tc gridSpan="10">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US" sz="800" dirty="0">
                          <a:solidFill>
                            <a:schemeClr val="tx1">
                              <a:lumMod val="85000"/>
                              <a:lumOff val="15000"/>
                            </a:schemeClr>
                          </a:solidFill>
                          <a:latin typeface="Arial Narrow" panose="020B0606020202030204" pitchFamily="34" charset="0"/>
                        </a:rPr>
                        <a:t>Heterogeneity:</a:t>
                      </a:r>
                      <a:r>
                        <a:rPr lang="en-US" sz="800" baseline="0" dirty="0">
                          <a:solidFill>
                            <a:schemeClr val="tx1">
                              <a:lumMod val="85000"/>
                              <a:lumOff val="15000"/>
                            </a:schemeClr>
                          </a:solidFill>
                          <a:latin typeface="Arial Narrow" panose="020B0606020202030204" pitchFamily="34" charset="0"/>
                        </a:rPr>
                        <a:t> Tau</a:t>
                      </a:r>
                      <a:r>
                        <a:rPr lang="en-US" sz="800" baseline="30000" dirty="0">
                          <a:solidFill>
                            <a:schemeClr val="tx1">
                              <a:lumMod val="85000"/>
                              <a:lumOff val="15000"/>
                            </a:schemeClr>
                          </a:solidFill>
                          <a:latin typeface="Arial Narrow" panose="020B0606020202030204" pitchFamily="34" charset="0"/>
                        </a:rPr>
                        <a:t>2</a:t>
                      </a:r>
                      <a:r>
                        <a:rPr lang="en-US" sz="800" baseline="0" dirty="0">
                          <a:solidFill>
                            <a:schemeClr val="tx1">
                              <a:lumMod val="85000"/>
                              <a:lumOff val="15000"/>
                            </a:schemeClr>
                          </a:solidFill>
                          <a:latin typeface="Arial Narrow" panose="020B0606020202030204" pitchFamily="34" charset="0"/>
                        </a:rPr>
                        <a:t> = 0.07; CHi</a:t>
                      </a:r>
                      <a:r>
                        <a:rPr lang="en-US" sz="800" baseline="30000" dirty="0">
                          <a:solidFill>
                            <a:schemeClr val="tx1">
                              <a:lumMod val="85000"/>
                              <a:lumOff val="15000"/>
                            </a:schemeClr>
                          </a:solidFill>
                          <a:latin typeface="Arial Narrow" panose="020B0606020202030204" pitchFamily="34" charset="0"/>
                        </a:rPr>
                        <a:t>2</a:t>
                      </a:r>
                      <a:r>
                        <a:rPr lang="en-US" sz="800" baseline="0" dirty="0">
                          <a:solidFill>
                            <a:schemeClr val="tx1">
                              <a:lumMod val="85000"/>
                              <a:lumOff val="15000"/>
                            </a:schemeClr>
                          </a:solidFill>
                          <a:latin typeface="Arial Narrow" panose="020B0606020202030204" pitchFamily="34" charset="0"/>
                        </a:rPr>
                        <a:t> = 22.84, </a:t>
                      </a:r>
                      <a:r>
                        <a:rPr lang="en-US" sz="800" baseline="0" dirty="0" err="1">
                          <a:solidFill>
                            <a:schemeClr val="tx1">
                              <a:lumMod val="85000"/>
                              <a:lumOff val="15000"/>
                            </a:schemeClr>
                          </a:solidFill>
                          <a:latin typeface="Arial Narrow" panose="020B0606020202030204" pitchFamily="34" charset="0"/>
                        </a:rPr>
                        <a:t>df</a:t>
                      </a:r>
                      <a:r>
                        <a:rPr lang="en-US" sz="800" baseline="0" dirty="0">
                          <a:solidFill>
                            <a:schemeClr val="tx1">
                              <a:lumMod val="85000"/>
                              <a:lumOff val="15000"/>
                            </a:schemeClr>
                          </a:solidFill>
                          <a:latin typeface="Arial Narrow" panose="020B0606020202030204" pitchFamily="34" charset="0"/>
                        </a:rPr>
                        <a:t> = 3 (</a:t>
                      </a:r>
                      <a:r>
                        <a:rPr lang="en-US" sz="800" i="1" baseline="0" dirty="0">
                          <a:solidFill>
                            <a:schemeClr val="tx1">
                              <a:lumMod val="85000"/>
                              <a:lumOff val="15000"/>
                            </a:schemeClr>
                          </a:solidFill>
                          <a:latin typeface="Arial Narrow" panose="020B0606020202030204" pitchFamily="34" charset="0"/>
                        </a:rPr>
                        <a:t>P</a:t>
                      </a:r>
                      <a:r>
                        <a:rPr lang="en-US" sz="800" baseline="0" dirty="0">
                          <a:solidFill>
                            <a:schemeClr val="tx1">
                              <a:lumMod val="85000"/>
                              <a:lumOff val="15000"/>
                            </a:schemeClr>
                          </a:solidFill>
                          <a:latin typeface="Arial Narrow" panose="020B0606020202030204" pitchFamily="34" charset="0"/>
                        </a:rPr>
                        <a:t> &lt; 0.0001); I</a:t>
                      </a:r>
                      <a:r>
                        <a:rPr lang="en-US" sz="800" baseline="30000" dirty="0">
                          <a:solidFill>
                            <a:schemeClr val="tx1">
                              <a:lumMod val="85000"/>
                              <a:lumOff val="15000"/>
                            </a:schemeClr>
                          </a:solidFill>
                          <a:latin typeface="Arial Narrow" panose="020B0606020202030204" pitchFamily="34" charset="0"/>
                        </a:rPr>
                        <a:t>2</a:t>
                      </a:r>
                      <a:r>
                        <a:rPr lang="en-US" sz="800" baseline="0" dirty="0">
                          <a:solidFill>
                            <a:schemeClr val="tx1">
                              <a:lumMod val="85000"/>
                              <a:lumOff val="15000"/>
                            </a:schemeClr>
                          </a:solidFill>
                          <a:latin typeface="Arial Narrow" panose="020B0606020202030204" pitchFamily="34" charset="0"/>
                        </a:rPr>
                        <a:t> = 87%</a:t>
                      </a:r>
                      <a:br>
                        <a:rPr lang="en-US" sz="800" baseline="0" dirty="0">
                          <a:solidFill>
                            <a:schemeClr val="tx1">
                              <a:lumMod val="85000"/>
                              <a:lumOff val="15000"/>
                            </a:schemeClr>
                          </a:solidFill>
                          <a:latin typeface="Arial Narrow" panose="020B0606020202030204" pitchFamily="34" charset="0"/>
                        </a:rPr>
                      </a:br>
                      <a:r>
                        <a:rPr lang="en-US" sz="800" baseline="0" dirty="0">
                          <a:solidFill>
                            <a:schemeClr val="tx1">
                              <a:lumMod val="85000"/>
                              <a:lumOff val="15000"/>
                            </a:schemeClr>
                          </a:solidFill>
                          <a:latin typeface="Arial Narrow" panose="020B0606020202030204" pitchFamily="34" charset="0"/>
                        </a:rPr>
                        <a:t>Test for overall effect: Z = 3.47 (</a:t>
                      </a:r>
                      <a:r>
                        <a:rPr lang="en-US" sz="800" i="1" baseline="0" dirty="0">
                          <a:solidFill>
                            <a:schemeClr val="tx1">
                              <a:lumMod val="85000"/>
                              <a:lumOff val="15000"/>
                            </a:schemeClr>
                          </a:solidFill>
                          <a:latin typeface="Arial Narrow" panose="020B0606020202030204" pitchFamily="34" charset="0"/>
                        </a:rPr>
                        <a:t>P</a:t>
                      </a:r>
                      <a:r>
                        <a:rPr lang="en-US" sz="800" baseline="0" dirty="0">
                          <a:solidFill>
                            <a:schemeClr val="tx1">
                              <a:lumMod val="85000"/>
                              <a:lumOff val="15000"/>
                            </a:schemeClr>
                          </a:solidFill>
                          <a:latin typeface="Arial Narrow" panose="020B0606020202030204" pitchFamily="34" charset="0"/>
                        </a:rPr>
                        <a:t> = 0.0005)</a:t>
                      </a:r>
                      <a:endParaRPr lang="en-CA" sz="8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ts val="1100"/>
                        </a:lnSpc>
                      </a:pP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ts val="1100"/>
                        </a:lnSpc>
                      </a:pP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49" name="TextBox 48">
            <a:extLst>
              <a:ext uri="{FF2B5EF4-FFF2-40B4-BE49-F238E27FC236}">
                <a16:creationId xmlns:a16="http://schemas.microsoft.com/office/drawing/2014/main" id="{64219C42-B673-4E8A-B738-A9A938F64FFC}"/>
              </a:ext>
            </a:extLst>
          </p:cNvPr>
          <p:cNvSpPr txBox="1"/>
          <p:nvPr/>
        </p:nvSpPr>
        <p:spPr>
          <a:xfrm>
            <a:off x="222624" y="1558012"/>
            <a:ext cx="8458301" cy="369332"/>
          </a:xfrm>
          <a:prstGeom prst="rect">
            <a:avLst/>
          </a:prstGeom>
          <a:noFill/>
        </p:spPr>
        <p:txBody>
          <a:bodyPr wrap="square" lIns="0" tIns="0" rIns="0" bIns="0" rtlCol="0">
            <a:spAutoFit/>
          </a:bodyPr>
          <a:lstStyle/>
          <a:p>
            <a:pPr defTabSz="685800">
              <a:defRPr/>
            </a:pPr>
            <a:r>
              <a:rPr lang="en-CA" sz="2400" b="1" dirty="0">
                <a:solidFill>
                  <a:srgbClr val="0D755A"/>
                </a:solidFill>
                <a:latin typeface="Arial Narrow" panose="020B0606020202030204" pitchFamily="34" charset="0"/>
              </a:rPr>
              <a:t>ISTH Major or Clinically Relevant Non-Major Bleeding</a:t>
            </a:r>
            <a:endParaRPr lang="en-US" sz="2400" b="1" dirty="0">
              <a:solidFill>
                <a:srgbClr val="0D755A"/>
              </a:solidFill>
              <a:latin typeface="Arial Narrow" panose="020B0606020202030204" pitchFamily="34" charset="0"/>
            </a:endParaRPr>
          </a:p>
        </p:txBody>
      </p:sp>
      <p:cxnSp>
        <p:nvCxnSpPr>
          <p:cNvPr id="50" name="Straight Connector 49">
            <a:extLst>
              <a:ext uri="{FF2B5EF4-FFF2-40B4-BE49-F238E27FC236}">
                <a16:creationId xmlns:a16="http://schemas.microsoft.com/office/drawing/2014/main" id="{B8250FE9-C393-48B0-A201-68E27F42A4CC}"/>
              </a:ext>
            </a:extLst>
          </p:cNvPr>
          <p:cNvCxnSpPr/>
          <p:nvPr/>
        </p:nvCxnSpPr>
        <p:spPr>
          <a:xfrm>
            <a:off x="7048516" y="2414897"/>
            <a:ext cx="0" cy="969749"/>
          </a:xfrm>
          <a:prstGeom prst="line">
            <a:avLst/>
          </a:prstGeom>
          <a:noFill/>
          <a:ln w="15875" cap="flat" cmpd="sng" algn="ctr">
            <a:solidFill>
              <a:srgbClr val="E7E6E6">
                <a:lumMod val="50000"/>
              </a:srgbClr>
            </a:solidFill>
            <a:prstDash val="sysDash"/>
            <a:miter lim="800000"/>
          </a:ln>
          <a:effectLst/>
        </p:spPr>
      </p:cxnSp>
      <p:grpSp>
        <p:nvGrpSpPr>
          <p:cNvPr id="51" name="Group 50">
            <a:extLst>
              <a:ext uri="{FF2B5EF4-FFF2-40B4-BE49-F238E27FC236}">
                <a16:creationId xmlns:a16="http://schemas.microsoft.com/office/drawing/2014/main" id="{7A99B2FA-C710-4CEF-8A9E-6F0B56C867C9}"/>
              </a:ext>
            </a:extLst>
          </p:cNvPr>
          <p:cNvGrpSpPr/>
          <p:nvPr/>
        </p:nvGrpSpPr>
        <p:grpSpPr>
          <a:xfrm>
            <a:off x="5703350" y="3384639"/>
            <a:ext cx="48090" cy="181569"/>
            <a:chOff x="1566389" y="5392195"/>
            <a:chExt cx="64120" cy="242092"/>
          </a:xfrm>
        </p:grpSpPr>
        <p:cxnSp>
          <p:nvCxnSpPr>
            <p:cNvPr id="52" name="Straight Connector 51">
              <a:extLst>
                <a:ext uri="{FF2B5EF4-FFF2-40B4-BE49-F238E27FC236}">
                  <a16:creationId xmlns:a16="http://schemas.microsoft.com/office/drawing/2014/main" id="{AAFFA141-ACC0-4062-B725-0C788B8F6868}"/>
                </a:ext>
              </a:extLst>
            </p:cNvPr>
            <p:cNvCxnSpPr/>
            <p:nvPr/>
          </p:nvCxnSpPr>
          <p:spPr>
            <a:xfrm>
              <a:off x="1598449" y="5392195"/>
              <a:ext cx="0" cy="72815"/>
            </a:xfrm>
            <a:prstGeom prst="line">
              <a:avLst/>
            </a:prstGeom>
            <a:noFill/>
            <a:ln w="9525" cap="flat" cmpd="sng" algn="ctr">
              <a:solidFill>
                <a:sysClr val="windowText" lastClr="000000"/>
              </a:solidFill>
              <a:prstDash val="solid"/>
              <a:miter lim="800000"/>
            </a:ln>
            <a:effectLst/>
          </p:spPr>
        </p:cxnSp>
        <p:sp>
          <p:nvSpPr>
            <p:cNvPr id="53" name="TextBox 52">
              <a:extLst>
                <a:ext uri="{FF2B5EF4-FFF2-40B4-BE49-F238E27FC236}">
                  <a16:creationId xmlns:a16="http://schemas.microsoft.com/office/drawing/2014/main" id="{343DF217-E932-4713-9FF9-46B904822DF2}"/>
                </a:ext>
              </a:extLst>
            </p:cNvPr>
            <p:cNvSpPr txBox="1"/>
            <p:nvPr/>
          </p:nvSpPr>
          <p:spPr>
            <a:xfrm>
              <a:off x="1566389" y="5465010"/>
              <a:ext cx="64120"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0</a:t>
              </a:r>
            </a:p>
          </p:txBody>
        </p:sp>
      </p:grpSp>
      <p:grpSp>
        <p:nvGrpSpPr>
          <p:cNvPr id="54" name="Group 53">
            <a:extLst>
              <a:ext uri="{FF2B5EF4-FFF2-40B4-BE49-F238E27FC236}">
                <a16:creationId xmlns:a16="http://schemas.microsoft.com/office/drawing/2014/main" id="{6514798F-E708-4DC6-AF59-E69C469BA9D5}"/>
              </a:ext>
            </a:extLst>
          </p:cNvPr>
          <p:cNvGrpSpPr/>
          <p:nvPr/>
        </p:nvGrpSpPr>
        <p:grpSpPr>
          <a:xfrm>
            <a:off x="7024471" y="3384639"/>
            <a:ext cx="48090" cy="181569"/>
            <a:chOff x="1566389" y="5392195"/>
            <a:chExt cx="64120" cy="242092"/>
          </a:xfrm>
        </p:grpSpPr>
        <p:cxnSp>
          <p:nvCxnSpPr>
            <p:cNvPr id="55" name="Straight Connector 54">
              <a:extLst>
                <a:ext uri="{FF2B5EF4-FFF2-40B4-BE49-F238E27FC236}">
                  <a16:creationId xmlns:a16="http://schemas.microsoft.com/office/drawing/2014/main" id="{5FDFF80C-3C06-4F23-85B8-6EC8FFBA78DE}"/>
                </a:ext>
              </a:extLst>
            </p:cNvPr>
            <p:cNvCxnSpPr/>
            <p:nvPr/>
          </p:nvCxnSpPr>
          <p:spPr>
            <a:xfrm>
              <a:off x="1598449" y="5392195"/>
              <a:ext cx="0" cy="72815"/>
            </a:xfrm>
            <a:prstGeom prst="line">
              <a:avLst/>
            </a:prstGeom>
            <a:noFill/>
            <a:ln w="9525" cap="flat" cmpd="sng" algn="ctr">
              <a:solidFill>
                <a:sysClr val="windowText" lastClr="000000"/>
              </a:solidFill>
              <a:prstDash val="solid"/>
              <a:miter lim="800000"/>
            </a:ln>
            <a:effectLst/>
          </p:spPr>
        </p:cxnSp>
        <p:sp>
          <p:nvSpPr>
            <p:cNvPr id="56" name="TextBox 55">
              <a:extLst>
                <a:ext uri="{FF2B5EF4-FFF2-40B4-BE49-F238E27FC236}">
                  <a16:creationId xmlns:a16="http://schemas.microsoft.com/office/drawing/2014/main" id="{0783D99E-6554-4E04-8C12-8610A291444F}"/>
                </a:ext>
              </a:extLst>
            </p:cNvPr>
            <p:cNvSpPr txBox="1"/>
            <p:nvPr/>
          </p:nvSpPr>
          <p:spPr>
            <a:xfrm>
              <a:off x="1566389" y="5465010"/>
              <a:ext cx="64120"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1</a:t>
              </a:r>
            </a:p>
          </p:txBody>
        </p:sp>
      </p:grpSp>
      <p:grpSp>
        <p:nvGrpSpPr>
          <p:cNvPr id="57" name="Group 56">
            <a:extLst>
              <a:ext uri="{FF2B5EF4-FFF2-40B4-BE49-F238E27FC236}">
                <a16:creationId xmlns:a16="http://schemas.microsoft.com/office/drawing/2014/main" id="{DB745BA6-771F-483C-9120-778B90626747}"/>
              </a:ext>
            </a:extLst>
          </p:cNvPr>
          <p:cNvGrpSpPr/>
          <p:nvPr/>
        </p:nvGrpSpPr>
        <p:grpSpPr>
          <a:xfrm>
            <a:off x="7666552" y="3384639"/>
            <a:ext cx="96180" cy="181569"/>
            <a:chOff x="1534330" y="5392195"/>
            <a:chExt cx="128239" cy="242092"/>
          </a:xfrm>
        </p:grpSpPr>
        <p:cxnSp>
          <p:nvCxnSpPr>
            <p:cNvPr id="58" name="Straight Connector 57">
              <a:extLst>
                <a:ext uri="{FF2B5EF4-FFF2-40B4-BE49-F238E27FC236}">
                  <a16:creationId xmlns:a16="http://schemas.microsoft.com/office/drawing/2014/main" id="{2D98FD63-9AF0-486E-BBC4-759ED874AE44}"/>
                </a:ext>
              </a:extLst>
            </p:cNvPr>
            <p:cNvCxnSpPr/>
            <p:nvPr/>
          </p:nvCxnSpPr>
          <p:spPr>
            <a:xfrm>
              <a:off x="1598449" y="5392195"/>
              <a:ext cx="0" cy="72815"/>
            </a:xfrm>
            <a:prstGeom prst="line">
              <a:avLst/>
            </a:prstGeom>
            <a:noFill/>
            <a:ln w="9525" cap="flat" cmpd="sng" algn="ctr">
              <a:solidFill>
                <a:sysClr val="windowText" lastClr="000000"/>
              </a:solidFill>
              <a:prstDash val="solid"/>
              <a:miter lim="800000"/>
            </a:ln>
            <a:effectLst/>
          </p:spPr>
        </p:cxnSp>
        <p:sp>
          <p:nvSpPr>
            <p:cNvPr id="59" name="TextBox 58">
              <a:extLst>
                <a:ext uri="{FF2B5EF4-FFF2-40B4-BE49-F238E27FC236}">
                  <a16:creationId xmlns:a16="http://schemas.microsoft.com/office/drawing/2014/main" id="{B90D82A9-1254-4D03-9D1F-8864330C9938}"/>
                </a:ext>
              </a:extLst>
            </p:cNvPr>
            <p:cNvSpPr txBox="1"/>
            <p:nvPr/>
          </p:nvSpPr>
          <p:spPr>
            <a:xfrm>
              <a:off x="1534330" y="5465010"/>
              <a:ext cx="128239"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10</a:t>
              </a:r>
            </a:p>
          </p:txBody>
        </p:sp>
      </p:grpSp>
      <p:grpSp>
        <p:nvGrpSpPr>
          <p:cNvPr id="60" name="Group 59">
            <a:extLst>
              <a:ext uri="{FF2B5EF4-FFF2-40B4-BE49-F238E27FC236}">
                <a16:creationId xmlns:a16="http://schemas.microsoft.com/office/drawing/2014/main" id="{10B237E4-A002-47F2-B583-BB86812C020D}"/>
              </a:ext>
            </a:extLst>
          </p:cNvPr>
          <p:cNvGrpSpPr/>
          <p:nvPr/>
        </p:nvGrpSpPr>
        <p:grpSpPr>
          <a:xfrm>
            <a:off x="6329979" y="3385321"/>
            <a:ext cx="120226" cy="181569"/>
            <a:chOff x="1518301" y="5392195"/>
            <a:chExt cx="160301" cy="242092"/>
          </a:xfrm>
        </p:grpSpPr>
        <p:cxnSp>
          <p:nvCxnSpPr>
            <p:cNvPr id="61" name="Straight Connector 60">
              <a:extLst>
                <a:ext uri="{FF2B5EF4-FFF2-40B4-BE49-F238E27FC236}">
                  <a16:creationId xmlns:a16="http://schemas.microsoft.com/office/drawing/2014/main" id="{2C956A63-1975-4B8F-B675-93FB22E1F70F}"/>
                </a:ext>
              </a:extLst>
            </p:cNvPr>
            <p:cNvCxnSpPr/>
            <p:nvPr/>
          </p:nvCxnSpPr>
          <p:spPr>
            <a:xfrm>
              <a:off x="1598449" y="5392195"/>
              <a:ext cx="0" cy="72815"/>
            </a:xfrm>
            <a:prstGeom prst="line">
              <a:avLst/>
            </a:prstGeom>
            <a:noFill/>
            <a:ln w="9525" cap="flat" cmpd="sng" algn="ctr">
              <a:solidFill>
                <a:sysClr val="windowText" lastClr="000000"/>
              </a:solidFill>
              <a:prstDash val="solid"/>
              <a:miter lim="800000"/>
            </a:ln>
            <a:effectLst/>
          </p:spPr>
        </p:cxnSp>
        <p:sp>
          <p:nvSpPr>
            <p:cNvPr id="62" name="TextBox 61">
              <a:extLst>
                <a:ext uri="{FF2B5EF4-FFF2-40B4-BE49-F238E27FC236}">
                  <a16:creationId xmlns:a16="http://schemas.microsoft.com/office/drawing/2014/main" id="{397ACA3C-0E9A-43AC-8CFD-BD92ACD9A539}"/>
                </a:ext>
              </a:extLst>
            </p:cNvPr>
            <p:cNvSpPr txBox="1"/>
            <p:nvPr/>
          </p:nvSpPr>
          <p:spPr>
            <a:xfrm>
              <a:off x="1518301" y="5465010"/>
              <a:ext cx="160301"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0.1</a:t>
              </a:r>
            </a:p>
          </p:txBody>
        </p:sp>
      </p:grpSp>
      <p:grpSp>
        <p:nvGrpSpPr>
          <p:cNvPr id="63" name="Group 62">
            <a:extLst>
              <a:ext uri="{FF2B5EF4-FFF2-40B4-BE49-F238E27FC236}">
                <a16:creationId xmlns:a16="http://schemas.microsoft.com/office/drawing/2014/main" id="{E083E753-A8BE-454C-9B6E-C08684C02A92}"/>
              </a:ext>
            </a:extLst>
          </p:cNvPr>
          <p:cNvGrpSpPr/>
          <p:nvPr/>
        </p:nvGrpSpPr>
        <p:grpSpPr>
          <a:xfrm>
            <a:off x="8301767" y="3399311"/>
            <a:ext cx="144270" cy="181569"/>
            <a:chOff x="1502271" y="5392195"/>
            <a:chExt cx="192359" cy="242092"/>
          </a:xfrm>
        </p:grpSpPr>
        <p:cxnSp>
          <p:nvCxnSpPr>
            <p:cNvPr id="64" name="Straight Connector 63">
              <a:extLst>
                <a:ext uri="{FF2B5EF4-FFF2-40B4-BE49-F238E27FC236}">
                  <a16:creationId xmlns:a16="http://schemas.microsoft.com/office/drawing/2014/main" id="{7005D179-DCBC-40F5-B9A4-D2F83B42DF2C}"/>
                </a:ext>
              </a:extLst>
            </p:cNvPr>
            <p:cNvCxnSpPr/>
            <p:nvPr/>
          </p:nvCxnSpPr>
          <p:spPr>
            <a:xfrm>
              <a:off x="1598449" y="5392195"/>
              <a:ext cx="0" cy="72815"/>
            </a:xfrm>
            <a:prstGeom prst="line">
              <a:avLst/>
            </a:prstGeom>
            <a:noFill/>
            <a:ln w="9525" cap="flat" cmpd="sng" algn="ctr">
              <a:solidFill>
                <a:sysClr val="windowText" lastClr="000000"/>
              </a:solidFill>
              <a:prstDash val="solid"/>
              <a:miter lim="800000"/>
            </a:ln>
            <a:effectLst/>
          </p:spPr>
        </p:cxnSp>
        <p:sp>
          <p:nvSpPr>
            <p:cNvPr id="65" name="TextBox 64">
              <a:extLst>
                <a:ext uri="{FF2B5EF4-FFF2-40B4-BE49-F238E27FC236}">
                  <a16:creationId xmlns:a16="http://schemas.microsoft.com/office/drawing/2014/main" id="{50219799-2A69-4576-8761-523F7D963441}"/>
                </a:ext>
              </a:extLst>
            </p:cNvPr>
            <p:cNvSpPr txBox="1"/>
            <p:nvPr/>
          </p:nvSpPr>
          <p:spPr>
            <a:xfrm>
              <a:off x="1502271" y="5465010"/>
              <a:ext cx="192359"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100</a:t>
              </a:r>
            </a:p>
          </p:txBody>
        </p:sp>
      </p:grpSp>
      <p:cxnSp>
        <p:nvCxnSpPr>
          <p:cNvPr id="66" name="Straight Connector 65">
            <a:extLst>
              <a:ext uri="{FF2B5EF4-FFF2-40B4-BE49-F238E27FC236}">
                <a16:creationId xmlns:a16="http://schemas.microsoft.com/office/drawing/2014/main" id="{FC2F8E85-E7AF-4E34-A36E-15B160963979}"/>
              </a:ext>
            </a:extLst>
          </p:cNvPr>
          <p:cNvCxnSpPr/>
          <p:nvPr/>
        </p:nvCxnSpPr>
        <p:spPr>
          <a:xfrm>
            <a:off x="5721618" y="3389052"/>
            <a:ext cx="2658665" cy="0"/>
          </a:xfrm>
          <a:prstGeom prst="line">
            <a:avLst/>
          </a:prstGeom>
          <a:noFill/>
          <a:ln w="12700" cap="flat" cmpd="sng" algn="ctr">
            <a:solidFill>
              <a:sysClr val="windowText" lastClr="000000"/>
            </a:solidFill>
            <a:prstDash val="solid"/>
            <a:miter lim="800000"/>
          </a:ln>
          <a:effectLst/>
        </p:spPr>
      </p:cxnSp>
      <p:sp>
        <p:nvSpPr>
          <p:cNvPr id="67" name="TextBox 66">
            <a:extLst>
              <a:ext uri="{FF2B5EF4-FFF2-40B4-BE49-F238E27FC236}">
                <a16:creationId xmlns:a16="http://schemas.microsoft.com/office/drawing/2014/main" id="{B51355E4-C577-472E-9B96-AD05F549E435}"/>
              </a:ext>
            </a:extLst>
          </p:cNvPr>
          <p:cNvSpPr txBox="1"/>
          <p:nvPr/>
        </p:nvSpPr>
        <p:spPr>
          <a:xfrm>
            <a:off x="6085917" y="3661277"/>
            <a:ext cx="783869" cy="126958"/>
          </a:xfrm>
          <a:prstGeom prst="rect">
            <a:avLst/>
          </a:prstGeom>
          <a:noFill/>
        </p:spPr>
        <p:txBody>
          <a:bodyPr wrap="none" lIns="0" tIns="0" rIns="0" bIns="0" rtlCol="0">
            <a:spAutoFit/>
          </a:bodyPr>
          <a:lstStyle/>
          <a:p>
            <a:pPr algn="r" defTabSz="685800">
              <a:defRPr/>
            </a:pPr>
            <a:r>
              <a:rPr lang="en-CA" sz="825" dirty="0">
                <a:solidFill>
                  <a:prstClr val="black"/>
                </a:solidFill>
                <a:latin typeface="Arial Narrow" panose="020B0606020202030204" pitchFamily="34" charset="0"/>
              </a:rPr>
              <a:t>Favours DOAC DAT</a:t>
            </a:r>
          </a:p>
        </p:txBody>
      </p:sp>
      <p:sp>
        <p:nvSpPr>
          <p:cNvPr id="68" name="TextBox 67">
            <a:extLst>
              <a:ext uri="{FF2B5EF4-FFF2-40B4-BE49-F238E27FC236}">
                <a16:creationId xmlns:a16="http://schemas.microsoft.com/office/drawing/2014/main" id="{914B9A78-3757-4B3D-84A7-C8ACBF3A2177}"/>
              </a:ext>
            </a:extLst>
          </p:cNvPr>
          <p:cNvSpPr txBox="1"/>
          <p:nvPr/>
        </p:nvSpPr>
        <p:spPr>
          <a:xfrm>
            <a:off x="7408665" y="3658138"/>
            <a:ext cx="697307" cy="126958"/>
          </a:xfrm>
          <a:prstGeom prst="rect">
            <a:avLst/>
          </a:prstGeom>
          <a:noFill/>
        </p:spPr>
        <p:txBody>
          <a:bodyPr wrap="none" lIns="0" tIns="0" rIns="0" bIns="0" rtlCol="0">
            <a:spAutoFit/>
          </a:bodyPr>
          <a:lstStyle/>
          <a:p>
            <a:pPr defTabSz="685800">
              <a:defRPr/>
            </a:pPr>
            <a:r>
              <a:rPr lang="en-CA" sz="825" dirty="0">
                <a:solidFill>
                  <a:prstClr val="black"/>
                </a:solidFill>
                <a:latin typeface="Arial Narrow" panose="020B0606020202030204" pitchFamily="34" charset="0"/>
              </a:rPr>
              <a:t>Favours VKA TAT</a:t>
            </a:r>
          </a:p>
        </p:txBody>
      </p:sp>
      <p:sp>
        <p:nvSpPr>
          <p:cNvPr id="69" name="Diamond 68">
            <a:extLst>
              <a:ext uri="{FF2B5EF4-FFF2-40B4-BE49-F238E27FC236}">
                <a16:creationId xmlns:a16="http://schemas.microsoft.com/office/drawing/2014/main" id="{AA3CAD89-4855-438F-807F-60FDD425B7F0}"/>
              </a:ext>
            </a:extLst>
          </p:cNvPr>
          <p:cNvSpPr/>
          <p:nvPr/>
        </p:nvSpPr>
        <p:spPr>
          <a:xfrm>
            <a:off x="6831386" y="3135897"/>
            <a:ext cx="157990" cy="157990"/>
          </a:xfrm>
          <a:prstGeom prst="diamond">
            <a:avLst/>
          </a:prstGeom>
          <a:solidFill>
            <a:srgbClr val="22E6B7"/>
          </a:solidFill>
          <a:ln w="12700" cap="flat" cmpd="sng" algn="ctr">
            <a:solidFill>
              <a:srgbClr val="22E6B7"/>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70" name="Straight Connector 69">
            <a:extLst>
              <a:ext uri="{FF2B5EF4-FFF2-40B4-BE49-F238E27FC236}">
                <a16:creationId xmlns:a16="http://schemas.microsoft.com/office/drawing/2014/main" id="{60030031-1C52-493A-ABC9-371E868FC930}"/>
              </a:ext>
            </a:extLst>
          </p:cNvPr>
          <p:cNvCxnSpPr/>
          <p:nvPr/>
        </p:nvCxnSpPr>
        <p:spPr>
          <a:xfrm>
            <a:off x="6700366" y="2514910"/>
            <a:ext cx="158894" cy="0"/>
          </a:xfrm>
          <a:prstGeom prst="line">
            <a:avLst/>
          </a:prstGeom>
          <a:noFill/>
          <a:ln w="22225" cap="flat" cmpd="sng" algn="ctr">
            <a:solidFill>
              <a:srgbClr val="0D755A"/>
            </a:solidFill>
            <a:prstDash val="solid"/>
            <a:miter lim="800000"/>
          </a:ln>
          <a:effectLst/>
        </p:spPr>
      </p:cxnSp>
      <p:sp>
        <p:nvSpPr>
          <p:cNvPr id="71" name="Rectangle 70">
            <a:extLst>
              <a:ext uri="{FF2B5EF4-FFF2-40B4-BE49-F238E27FC236}">
                <a16:creationId xmlns:a16="http://schemas.microsoft.com/office/drawing/2014/main" id="{0F80EF5C-86CD-44A3-8288-320664D8E6BA}"/>
              </a:ext>
            </a:extLst>
          </p:cNvPr>
          <p:cNvSpPr/>
          <p:nvPr/>
        </p:nvSpPr>
        <p:spPr>
          <a:xfrm>
            <a:off x="6749520" y="2487228"/>
            <a:ext cx="55364" cy="55364"/>
          </a:xfrm>
          <a:prstGeom prst="rect">
            <a:avLst/>
          </a:prstGeom>
          <a:solidFill>
            <a:srgbClr val="0D755A"/>
          </a:solidFill>
          <a:ln w="12700" cap="flat" cmpd="sng" algn="ctr">
            <a:solidFill>
              <a:srgbClr val="0D755A"/>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72" name="Straight Connector 71">
            <a:extLst>
              <a:ext uri="{FF2B5EF4-FFF2-40B4-BE49-F238E27FC236}">
                <a16:creationId xmlns:a16="http://schemas.microsoft.com/office/drawing/2014/main" id="{3861EE9B-0533-4FDD-BFE2-73CDF8BB93DD}"/>
              </a:ext>
            </a:extLst>
          </p:cNvPr>
          <p:cNvCxnSpPr/>
          <p:nvPr/>
        </p:nvCxnSpPr>
        <p:spPr>
          <a:xfrm>
            <a:off x="6939627" y="2664857"/>
            <a:ext cx="121444" cy="0"/>
          </a:xfrm>
          <a:prstGeom prst="line">
            <a:avLst/>
          </a:prstGeom>
          <a:noFill/>
          <a:ln w="22225" cap="flat" cmpd="sng" algn="ctr">
            <a:solidFill>
              <a:srgbClr val="0D755A"/>
            </a:solidFill>
            <a:prstDash val="solid"/>
            <a:miter lim="800000"/>
          </a:ln>
          <a:effectLst/>
        </p:spPr>
      </p:cxnSp>
      <p:sp>
        <p:nvSpPr>
          <p:cNvPr id="73" name="Rectangle 72">
            <a:extLst>
              <a:ext uri="{FF2B5EF4-FFF2-40B4-BE49-F238E27FC236}">
                <a16:creationId xmlns:a16="http://schemas.microsoft.com/office/drawing/2014/main" id="{3D50A9CE-A626-406A-B473-A45DA210B0AD}"/>
              </a:ext>
            </a:extLst>
          </p:cNvPr>
          <p:cNvSpPr/>
          <p:nvPr/>
        </p:nvSpPr>
        <p:spPr>
          <a:xfrm>
            <a:off x="6974880" y="2653732"/>
            <a:ext cx="55364" cy="55364"/>
          </a:xfrm>
          <a:prstGeom prst="rect">
            <a:avLst/>
          </a:prstGeom>
          <a:solidFill>
            <a:srgbClr val="0D755A"/>
          </a:solidFill>
          <a:ln w="12700" cap="flat" cmpd="sng" algn="ctr">
            <a:solidFill>
              <a:srgbClr val="0D755A"/>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74" name="Straight Connector 73">
            <a:extLst>
              <a:ext uri="{FF2B5EF4-FFF2-40B4-BE49-F238E27FC236}">
                <a16:creationId xmlns:a16="http://schemas.microsoft.com/office/drawing/2014/main" id="{AD9907D3-B239-450C-9080-976269010234}"/>
              </a:ext>
            </a:extLst>
          </p:cNvPr>
          <p:cNvCxnSpPr/>
          <p:nvPr/>
        </p:nvCxnSpPr>
        <p:spPr>
          <a:xfrm>
            <a:off x="6863766" y="2828457"/>
            <a:ext cx="121444" cy="0"/>
          </a:xfrm>
          <a:prstGeom prst="line">
            <a:avLst/>
          </a:prstGeom>
          <a:noFill/>
          <a:ln w="22225" cap="flat" cmpd="sng" algn="ctr">
            <a:solidFill>
              <a:srgbClr val="0D755A"/>
            </a:solidFill>
            <a:prstDash val="solid"/>
            <a:miter lim="800000"/>
          </a:ln>
          <a:effectLst/>
        </p:spPr>
      </p:cxnSp>
      <p:sp>
        <p:nvSpPr>
          <p:cNvPr id="75" name="Rectangle 74">
            <a:extLst>
              <a:ext uri="{FF2B5EF4-FFF2-40B4-BE49-F238E27FC236}">
                <a16:creationId xmlns:a16="http://schemas.microsoft.com/office/drawing/2014/main" id="{6459EC8D-55A8-4EDB-BA79-463585D090DD}"/>
              </a:ext>
            </a:extLst>
          </p:cNvPr>
          <p:cNvSpPr/>
          <p:nvPr/>
        </p:nvSpPr>
        <p:spPr>
          <a:xfrm>
            <a:off x="6899019" y="2817331"/>
            <a:ext cx="55364" cy="55364"/>
          </a:xfrm>
          <a:prstGeom prst="rect">
            <a:avLst/>
          </a:prstGeom>
          <a:solidFill>
            <a:srgbClr val="0D755A"/>
          </a:solidFill>
          <a:ln w="12700" cap="flat" cmpd="sng" algn="ctr">
            <a:solidFill>
              <a:srgbClr val="0D755A"/>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71A643B5-E462-4E65-BB19-FABCC33E758E}"/>
              </a:ext>
            </a:extLst>
          </p:cNvPr>
          <p:cNvCxnSpPr/>
          <p:nvPr/>
        </p:nvCxnSpPr>
        <p:spPr>
          <a:xfrm>
            <a:off x="6873358" y="2992669"/>
            <a:ext cx="105093" cy="0"/>
          </a:xfrm>
          <a:prstGeom prst="line">
            <a:avLst/>
          </a:prstGeom>
          <a:noFill/>
          <a:ln w="22225" cap="flat" cmpd="sng" algn="ctr">
            <a:solidFill>
              <a:srgbClr val="0D755A"/>
            </a:solidFill>
            <a:prstDash val="solid"/>
            <a:miter lim="800000"/>
          </a:ln>
          <a:effectLst/>
        </p:spPr>
      </p:cxnSp>
      <p:sp>
        <p:nvSpPr>
          <p:cNvPr id="77" name="Rectangle 76">
            <a:extLst>
              <a:ext uri="{FF2B5EF4-FFF2-40B4-BE49-F238E27FC236}">
                <a16:creationId xmlns:a16="http://schemas.microsoft.com/office/drawing/2014/main" id="{34467733-FDEA-4A3C-87A8-519B993549AF}"/>
              </a:ext>
            </a:extLst>
          </p:cNvPr>
          <p:cNvSpPr/>
          <p:nvPr/>
        </p:nvSpPr>
        <p:spPr>
          <a:xfrm>
            <a:off x="6899019" y="2981543"/>
            <a:ext cx="55364" cy="55364"/>
          </a:xfrm>
          <a:prstGeom prst="rect">
            <a:avLst/>
          </a:prstGeom>
          <a:solidFill>
            <a:srgbClr val="0D755A"/>
          </a:solidFill>
          <a:ln w="12700" cap="flat" cmpd="sng" algn="ctr">
            <a:solidFill>
              <a:srgbClr val="0D755A"/>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12" name="TextBox 111">
            <a:extLst>
              <a:ext uri="{FF2B5EF4-FFF2-40B4-BE49-F238E27FC236}">
                <a16:creationId xmlns:a16="http://schemas.microsoft.com/office/drawing/2014/main" id="{9D0EE094-E815-459E-90F7-9A97027F90E4}"/>
              </a:ext>
            </a:extLst>
          </p:cNvPr>
          <p:cNvSpPr txBox="1"/>
          <p:nvPr/>
        </p:nvSpPr>
        <p:spPr>
          <a:xfrm>
            <a:off x="239543" y="3900239"/>
            <a:ext cx="8271239" cy="369332"/>
          </a:xfrm>
          <a:prstGeom prst="rect">
            <a:avLst/>
          </a:prstGeom>
          <a:noFill/>
        </p:spPr>
        <p:txBody>
          <a:bodyPr wrap="square" lIns="0" tIns="0" rIns="0" bIns="0" rtlCol="0">
            <a:spAutoFit/>
          </a:bodyPr>
          <a:lstStyle/>
          <a:p>
            <a:pPr defTabSz="685800">
              <a:defRPr/>
            </a:pPr>
            <a:r>
              <a:rPr lang="en-CA" sz="2400" b="1" dirty="0">
                <a:solidFill>
                  <a:srgbClr val="0D755A"/>
                </a:solidFill>
                <a:latin typeface="Arial Narrow" panose="020B0606020202030204" pitchFamily="34" charset="0"/>
              </a:rPr>
              <a:t>Stroke</a:t>
            </a:r>
            <a:endParaRPr lang="en-US" sz="2400" b="1" dirty="0">
              <a:solidFill>
                <a:srgbClr val="0D755A"/>
              </a:solidFill>
              <a:latin typeface="Arial Narrow" panose="020B0606020202030204" pitchFamily="34" charset="0"/>
            </a:endParaRPr>
          </a:p>
        </p:txBody>
      </p:sp>
      <p:graphicFrame>
        <p:nvGraphicFramePr>
          <p:cNvPr id="113" name="Table 112">
            <a:extLst>
              <a:ext uri="{FF2B5EF4-FFF2-40B4-BE49-F238E27FC236}">
                <a16:creationId xmlns:a16="http://schemas.microsoft.com/office/drawing/2014/main" id="{7FA728EB-1AF8-4F52-A5D8-8105FE3E2757}"/>
              </a:ext>
            </a:extLst>
          </p:cNvPr>
          <p:cNvGraphicFramePr>
            <a:graphicFrameLocks noGrp="1"/>
          </p:cNvGraphicFramePr>
          <p:nvPr>
            <p:extLst>
              <p:ext uri="{D42A27DB-BD31-4B8C-83A1-F6EECF244321}">
                <p14:modId xmlns:p14="http://schemas.microsoft.com/office/powerpoint/2010/main" val="3019175622"/>
              </p:ext>
            </p:extLst>
          </p:nvPr>
        </p:nvGraphicFramePr>
        <p:xfrm>
          <a:off x="266816" y="4282343"/>
          <a:ext cx="8140707" cy="1746558"/>
        </p:xfrm>
        <a:graphic>
          <a:graphicData uri="http://schemas.openxmlformats.org/drawingml/2006/table">
            <a:tbl>
              <a:tblPr firstRow="1" bandRow="1"/>
              <a:tblGrid>
                <a:gridCol w="1279700">
                  <a:extLst>
                    <a:ext uri="{9D8B030D-6E8A-4147-A177-3AD203B41FA5}">
                      <a16:colId xmlns:a16="http://schemas.microsoft.com/office/drawing/2014/main" val="20000"/>
                    </a:ext>
                  </a:extLst>
                </a:gridCol>
                <a:gridCol w="557012">
                  <a:extLst>
                    <a:ext uri="{9D8B030D-6E8A-4147-A177-3AD203B41FA5}">
                      <a16:colId xmlns:a16="http://schemas.microsoft.com/office/drawing/2014/main" val="20001"/>
                    </a:ext>
                  </a:extLst>
                </a:gridCol>
                <a:gridCol w="557012">
                  <a:extLst>
                    <a:ext uri="{9D8B030D-6E8A-4147-A177-3AD203B41FA5}">
                      <a16:colId xmlns:a16="http://schemas.microsoft.com/office/drawing/2014/main" val="20002"/>
                    </a:ext>
                  </a:extLst>
                </a:gridCol>
                <a:gridCol w="497636">
                  <a:extLst>
                    <a:ext uri="{9D8B030D-6E8A-4147-A177-3AD203B41FA5}">
                      <a16:colId xmlns:a16="http://schemas.microsoft.com/office/drawing/2014/main" val="20003"/>
                    </a:ext>
                  </a:extLst>
                </a:gridCol>
                <a:gridCol w="497636">
                  <a:extLst>
                    <a:ext uri="{9D8B030D-6E8A-4147-A177-3AD203B41FA5}">
                      <a16:colId xmlns:a16="http://schemas.microsoft.com/office/drawing/2014/main" val="20004"/>
                    </a:ext>
                  </a:extLst>
                </a:gridCol>
                <a:gridCol w="647202">
                  <a:extLst>
                    <a:ext uri="{9D8B030D-6E8A-4147-A177-3AD203B41FA5}">
                      <a16:colId xmlns:a16="http://schemas.microsoft.com/office/drawing/2014/main" val="20005"/>
                    </a:ext>
                  </a:extLst>
                </a:gridCol>
                <a:gridCol w="179958">
                  <a:extLst>
                    <a:ext uri="{9D8B030D-6E8A-4147-A177-3AD203B41FA5}">
                      <a16:colId xmlns:a16="http://schemas.microsoft.com/office/drawing/2014/main" val="20006"/>
                    </a:ext>
                  </a:extLst>
                </a:gridCol>
                <a:gridCol w="1628190">
                  <a:extLst>
                    <a:ext uri="{9D8B030D-6E8A-4147-A177-3AD203B41FA5}">
                      <a16:colId xmlns:a16="http://schemas.microsoft.com/office/drawing/2014/main" val="20007"/>
                    </a:ext>
                  </a:extLst>
                </a:gridCol>
                <a:gridCol w="25400">
                  <a:extLst>
                    <a:ext uri="{9D8B030D-6E8A-4147-A177-3AD203B41FA5}">
                      <a16:colId xmlns:a16="http://schemas.microsoft.com/office/drawing/2014/main" val="20008"/>
                    </a:ext>
                  </a:extLst>
                </a:gridCol>
                <a:gridCol w="2270961">
                  <a:extLst>
                    <a:ext uri="{9D8B030D-6E8A-4147-A177-3AD203B41FA5}">
                      <a16:colId xmlns:a16="http://schemas.microsoft.com/office/drawing/2014/main" val="20009"/>
                    </a:ext>
                  </a:extLst>
                </a:gridCol>
              </a:tblGrid>
              <a:tr h="157173">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nSpc>
                          <a:spcPct val="80000"/>
                        </a:lnSpc>
                      </a:pPr>
                      <a:r>
                        <a:rPr lang="en-CA" sz="1000" b="0" dirty="0">
                          <a:solidFill>
                            <a:schemeClr val="tx1">
                              <a:lumMod val="85000"/>
                              <a:lumOff val="15000"/>
                            </a:schemeClr>
                          </a:solidFill>
                          <a:latin typeface="Arial Narrow" panose="020B0606020202030204" pitchFamily="34" charset="0"/>
                        </a:rPr>
                        <a:t>Study or Subgroup</a:t>
                      </a: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CA" sz="1000" b="0" dirty="0">
                          <a:solidFill>
                            <a:schemeClr val="tx1">
                              <a:lumMod val="85000"/>
                              <a:lumOff val="15000"/>
                            </a:schemeClr>
                          </a:solidFill>
                          <a:latin typeface="Arial Narrow" panose="020B0606020202030204" pitchFamily="34" charset="0"/>
                        </a:rPr>
                        <a:t>     NOAC DAT</a:t>
                      </a: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80000"/>
                        </a:lnSpc>
                      </a:pPr>
                      <a:endParaRPr lang="en-CA" sz="1300" b="0" dirty="0">
                        <a:solidFill>
                          <a:schemeClr val="accent5">
                            <a:lumMod val="75000"/>
                          </a:schemeClr>
                        </a:solidFill>
                      </a:endParaRPr>
                    </a:p>
                  </a:txBody>
                  <a:tcPr marL="0" marR="0" marT="0" marB="91440" anchor="b">
                    <a:lnB w="12700" cap="flat" cmpd="sng" algn="ctr">
                      <a:solidFill>
                        <a:schemeClr val="accent2"/>
                      </a:solidFill>
                      <a:prstDash val="solid"/>
                      <a:round/>
                      <a:headEnd type="none" w="med" len="med"/>
                      <a:tailEnd type="none" w="med" len="med"/>
                    </a:lnB>
                  </a:tcPr>
                </a:tc>
                <a:tc grid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000" b="0" dirty="0">
                          <a:solidFill>
                            <a:schemeClr val="tx1">
                              <a:lumMod val="85000"/>
                              <a:lumOff val="15000"/>
                            </a:schemeClr>
                          </a:solidFill>
                          <a:latin typeface="Arial Narrow" panose="020B0606020202030204" pitchFamily="34" charset="0"/>
                        </a:rPr>
                        <a:t>     VKA DAT</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80000"/>
                        </a:lnSpc>
                      </a:pPr>
                      <a:endParaRPr lang="en-CA" sz="1300" b="0" dirty="0">
                        <a:solidFill>
                          <a:schemeClr val="accent5">
                            <a:lumMod val="75000"/>
                          </a:schemeClr>
                        </a:solidFill>
                      </a:endParaRPr>
                    </a:p>
                  </a:txBody>
                  <a:tcPr marL="0" marR="0" marT="0" marB="91440" anchor="b">
                    <a:lnB w="12700" cap="flat" cmpd="sng" algn="ctr">
                      <a:solidFill>
                        <a:schemeClr val="accent2"/>
                      </a:solidFill>
                      <a:prstDash val="solid"/>
                      <a:round/>
                      <a:headEnd type="none" w="med" len="med"/>
                      <a:tailEnd type="none" w="med" len="med"/>
                    </a:lnB>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80000"/>
                        </a:lnSpc>
                        <a:spcBef>
                          <a:spcPts val="0"/>
                        </a:spcBef>
                        <a:spcAft>
                          <a:spcPts val="0"/>
                        </a:spcAft>
                        <a:buClrTx/>
                        <a:buSzTx/>
                        <a:buFontTx/>
                        <a:buNone/>
                        <a:tabLst/>
                        <a:defRPr/>
                      </a:pPr>
                      <a:r>
                        <a:rPr lang="en-US" sz="1000" b="0" dirty="0">
                          <a:solidFill>
                            <a:schemeClr val="tx1">
                              <a:lumMod val="85000"/>
                              <a:lumOff val="15000"/>
                            </a:schemeClr>
                          </a:solidFill>
                          <a:latin typeface="Arial Narrow" panose="020B0606020202030204" pitchFamily="34" charset="0"/>
                        </a:rPr>
                        <a:t>Weight</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000" b="0" dirty="0">
                          <a:solidFill>
                            <a:schemeClr val="tx1">
                              <a:lumMod val="85000"/>
                              <a:lumOff val="15000"/>
                            </a:schemeClr>
                          </a:solidFill>
                          <a:latin typeface="Arial Narrow" panose="020B0606020202030204" pitchFamily="34" charset="0"/>
                        </a:rPr>
                        <a:t>Risk Ratio</a:t>
                      </a:r>
                      <a:br>
                        <a:rPr lang="en-US" sz="1000" b="0" dirty="0">
                          <a:solidFill>
                            <a:schemeClr val="tx1">
                              <a:lumMod val="85000"/>
                              <a:lumOff val="15000"/>
                            </a:schemeClr>
                          </a:solidFill>
                          <a:latin typeface="Arial Narrow" panose="020B0606020202030204" pitchFamily="34" charset="0"/>
                        </a:rPr>
                      </a:br>
                      <a:r>
                        <a:rPr lang="en-US" sz="1000" b="0" dirty="0">
                          <a:solidFill>
                            <a:schemeClr val="tx1">
                              <a:lumMod val="85000"/>
                              <a:lumOff val="15000"/>
                            </a:schemeClr>
                          </a:solidFill>
                          <a:latin typeface="Arial Narrow" panose="020B0606020202030204" pitchFamily="34" charset="0"/>
                        </a:rPr>
                        <a:t>M-H, Random, 95% CI</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lnSpc>
                          <a:spcPct val="80000"/>
                        </a:lnSpc>
                      </a:pPr>
                      <a:r>
                        <a:rPr lang="en-US" sz="1000" b="0" dirty="0">
                          <a:solidFill>
                            <a:schemeClr val="tx1">
                              <a:lumMod val="85000"/>
                              <a:lumOff val="15000"/>
                            </a:schemeClr>
                          </a:solidFill>
                          <a:latin typeface="Arial Narrow" panose="020B0606020202030204" pitchFamily="34" charset="0"/>
                        </a:rPr>
                        <a:t>Risk Ratio</a:t>
                      </a:r>
                      <a:br>
                        <a:rPr lang="en-US" sz="1000" b="0" dirty="0">
                          <a:solidFill>
                            <a:schemeClr val="tx1">
                              <a:lumMod val="85000"/>
                              <a:lumOff val="15000"/>
                            </a:schemeClr>
                          </a:solidFill>
                          <a:latin typeface="Arial Narrow" panose="020B0606020202030204" pitchFamily="34" charset="0"/>
                        </a:rPr>
                      </a:br>
                      <a:r>
                        <a:rPr lang="en-US" sz="1000" b="0" dirty="0">
                          <a:solidFill>
                            <a:schemeClr val="tx1">
                              <a:lumMod val="85000"/>
                              <a:lumOff val="15000"/>
                            </a:schemeClr>
                          </a:solidFill>
                          <a:latin typeface="Arial Narrow" panose="020B0606020202030204" pitchFamily="34" charset="0"/>
                        </a:rPr>
                        <a:t>M-H, Random, 95% CI</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a:noFill/>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7705">
                <a:tc vMerge="1">
                  <a:txBody>
                    <a:bodyPr/>
                    <a:lstStyle/>
                    <a:p>
                      <a:endParaRPr lang="en-CA"/>
                    </a:p>
                  </a:txBody>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ct val="80000"/>
                        </a:lnSpc>
                      </a:pPr>
                      <a:r>
                        <a:rPr lang="en-US" sz="1000" b="0" dirty="0">
                          <a:solidFill>
                            <a:schemeClr val="tx1">
                              <a:lumMod val="85000"/>
                              <a:lumOff val="15000"/>
                            </a:schemeClr>
                          </a:solidFill>
                          <a:latin typeface="Arial Narrow" panose="020B0606020202030204" pitchFamily="34" charset="0"/>
                        </a:rPr>
                        <a:t>Events</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w="12700" cap="flat" cmpd="sng" algn="ctr">
                      <a:solidFill>
                        <a:srgbClr val="2FC0D1"/>
                      </a:solidFill>
                      <a:prstDash val="solid"/>
                      <a:round/>
                      <a:headEnd type="none" w="med" len="med"/>
                      <a:tailEnd type="none" w="med" len="med"/>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ct val="80000"/>
                        </a:lnSpc>
                      </a:pPr>
                      <a:r>
                        <a:rPr lang="en-US" sz="1000" b="0" dirty="0">
                          <a:solidFill>
                            <a:schemeClr val="tx1">
                              <a:lumMod val="85000"/>
                              <a:lumOff val="15000"/>
                            </a:schemeClr>
                          </a:solidFill>
                          <a:latin typeface="Arial Narrow" panose="020B0606020202030204" pitchFamily="34" charset="0"/>
                        </a:rPr>
                        <a:t>Total</a:t>
                      </a:r>
                      <a:endParaRPr lang="en-CA" sz="1000" b="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w="12700" cap="flat" cmpd="sng" algn="ctr">
                      <a:solidFill>
                        <a:srgbClr val="2FC0D1"/>
                      </a:solidFill>
                      <a:prstDash val="solid"/>
                      <a:round/>
                      <a:headEnd type="none" w="med" len="med"/>
                      <a:tailEnd type="none" w="med" len="med"/>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Events</a:t>
                      </a:r>
                      <a:endParaRPr lang="en-CA" sz="100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w="12700" cap="flat" cmpd="sng" algn="ctr">
                      <a:solidFill>
                        <a:srgbClr val="2FC0D1"/>
                      </a:solidFill>
                      <a:prstDash val="solid"/>
                      <a:round/>
                      <a:headEnd type="none" w="med" len="med"/>
                      <a:tailEnd type="none" w="med" len="med"/>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Total</a:t>
                      </a:r>
                      <a:endParaRPr lang="en-CA" sz="1000" dirty="0">
                        <a:solidFill>
                          <a:schemeClr val="tx1">
                            <a:lumMod val="85000"/>
                            <a:lumOff val="15000"/>
                          </a:schemeClr>
                        </a:solidFill>
                        <a:latin typeface="Arial Narrow" panose="020B0606020202030204" pitchFamily="34" charset="0"/>
                      </a:endParaRPr>
                    </a:p>
                  </a:txBody>
                  <a:tcPr marL="0" marR="0" marT="13716" marB="13716" anchor="b">
                    <a:lnL>
                      <a:noFill/>
                    </a:lnL>
                    <a:lnR>
                      <a:noFill/>
                    </a:lnR>
                    <a:lnT w="12700" cap="flat" cmpd="sng" algn="ctr">
                      <a:solidFill>
                        <a:srgbClr val="2FC0D1"/>
                      </a:solidFill>
                      <a:prstDash val="solid"/>
                      <a:round/>
                      <a:headEnd type="none" w="med" len="med"/>
                      <a:tailEnd type="none" w="med" len="med"/>
                    </a:lnT>
                    <a:lnB w="12700" cap="flat" cmpd="sng" algn="ctr">
                      <a:solidFill>
                        <a:srgbClr val="2FC0D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10001"/>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a:lnSpc>
                          <a:spcPts val="1100"/>
                        </a:lnSpc>
                      </a:pPr>
                      <a:r>
                        <a:rPr lang="en-CA" sz="1000" dirty="0">
                          <a:solidFill>
                            <a:schemeClr val="tx1">
                              <a:lumMod val="85000"/>
                              <a:lumOff val="15000"/>
                            </a:schemeClr>
                          </a:solidFill>
                          <a:latin typeface="Arial Narrow" panose="020B0606020202030204" pitchFamily="34" charset="0"/>
                        </a:rPr>
                        <a:t>AUGUSTUS</a:t>
                      </a: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CA" sz="1000" dirty="0">
                          <a:solidFill>
                            <a:schemeClr val="tx1">
                              <a:lumMod val="85000"/>
                              <a:lumOff val="15000"/>
                            </a:schemeClr>
                          </a:solidFill>
                          <a:latin typeface="Arial Narrow" panose="020B0606020202030204" pitchFamily="34" charset="0"/>
                        </a:rPr>
                        <a:t>84</a:t>
                      </a: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1,143</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210</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1,123</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23.7%</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lumMod val="85000"/>
                              <a:lumOff val="15000"/>
                            </a:schemeClr>
                          </a:solidFill>
                          <a:latin typeface="Arial Narrow" panose="020B0606020202030204" pitchFamily="34" charset="0"/>
                        </a:rPr>
                        <a:t>0.39 (0.31, 0.50)</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2FC0D1"/>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a:lnSpc>
                          <a:spcPts val="1100"/>
                        </a:lnSpc>
                      </a:pPr>
                      <a:r>
                        <a:rPr lang="en-CA" sz="1000" dirty="0">
                          <a:solidFill>
                            <a:schemeClr val="tx1">
                              <a:lumMod val="85000"/>
                              <a:lumOff val="15000"/>
                            </a:schemeClr>
                          </a:solidFill>
                          <a:latin typeface="Arial Narrow" panose="020B0606020202030204" pitchFamily="34" charset="0"/>
                        </a:rPr>
                        <a:t>ENTRUST AF-PCI</a:t>
                      </a: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CA" sz="1000" dirty="0">
                          <a:solidFill>
                            <a:schemeClr val="tx1">
                              <a:lumMod val="85000"/>
                              <a:lumOff val="15000"/>
                            </a:schemeClr>
                          </a:solidFill>
                          <a:latin typeface="Arial Narrow" panose="020B0606020202030204" pitchFamily="34" charset="0"/>
                        </a:rPr>
                        <a:t>128</a:t>
                      </a: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751</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152</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755</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24.7%</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000" dirty="0">
                          <a:solidFill>
                            <a:schemeClr val="tx1">
                              <a:lumMod val="85000"/>
                              <a:lumOff val="15000"/>
                            </a:schemeClr>
                          </a:solidFill>
                          <a:latin typeface="Arial Narrow" panose="020B0606020202030204" pitchFamily="34" charset="0"/>
                        </a:rPr>
                        <a:t>0.85 (0.68, 1.05)</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CA" sz="1000" dirty="0">
                          <a:solidFill>
                            <a:schemeClr val="tx1">
                              <a:lumMod val="85000"/>
                              <a:lumOff val="15000"/>
                            </a:schemeClr>
                          </a:solidFill>
                          <a:latin typeface="Arial Narrow" panose="020B0606020202030204" pitchFamily="34" charset="0"/>
                        </a:rPr>
                        <a:t>PIONEER AF-PCI</a:t>
                      </a: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CA" sz="1000" dirty="0">
                          <a:solidFill>
                            <a:schemeClr val="tx1">
                              <a:lumMod val="85000"/>
                              <a:lumOff val="15000"/>
                            </a:schemeClr>
                          </a:solidFill>
                          <a:latin typeface="Arial Narrow" panose="020B0606020202030204" pitchFamily="34" charset="0"/>
                        </a:rPr>
                        <a:t>117</a:t>
                      </a: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696</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178</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697</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24.8%</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000" dirty="0">
                          <a:solidFill>
                            <a:schemeClr val="tx1">
                              <a:lumMod val="85000"/>
                              <a:lumOff val="15000"/>
                            </a:schemeClr>
                          </a:solidFill>
                          <a:latin typeface="Arial Narrow" panose="020B0606020202030204" pitchFamily="34" charset="0"/>
                        </a:rPr>
                        <a:t>0.66 (0.53, 0.81)</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US" sz="1000" dirty="0">
                          <a:solidFill>
                            <a:schemeClr val="tx1">
                              <a:lumMod val="85000"/>
                              <a:lumOff val="15000"/>
                            </a:schemeClr>
                          </a:solidFill>
                          <a:latin typeface="Arial Narrow" panose="020B0606020202030204" pitchFamily="34" charset="0"/>
                        </a:rPr>
                        <a:t>RE-DUAL PCI</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305</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1,744</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264</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981</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dirty="0">
                          <a:solidFill>
                            <a:schemeClr val="tx1">
                              <a:lumMod val="85000"/>
                              <a:lumOff val="15000"/>
                            </a:schemeClr>
                          </a:solidFill>
                          <a:latin typeface="Arial Narrow" panose="020B0606020202030204" pitchFamily="34" charset="0"/>
                        </a:rPr>
                        <a:t>26.8%</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000" dirty="0">
                          <a:solidFill>
                            <a:schemeClr val="tx1">
                              <a:lumMod val="85000"/>
                              <a:lumOff val="15000"/>
                            </a:schemeClr>
                          </a:solidFill>
                          <a:latin typeface="Arial Narrow" panose="020B0606020202030204" pitchFamily="34" charset="0"/>
                        </a:rPr>
                        <a:t>0.65 (0.56, 0.75)</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US" sz="1000" dirty="0">
                          <a:solidFill>
                            <a:schemeClr val="tx1">
                              <a:lumMod val="85000"/>
                              <a:lumOff val="15000"/>
                            </a:schemeClr>
                          </a:solidFill>
                          <a:latin typeface="Arial Narrow" panose="020B0606020202030204" pitchFamily="34" charset="0"/>
                        </a:rPr>
                        <a:t>Total (95% CI)</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b="1" dirty="0">
                          <a:solidFill>
                            <a:schemeClr val="tx1">
                              <a:lumMod val="85000"/>
                              <a:lumOff val="15000"/>
                            </a:schemeClr>
                          </a:solidFill>
                          <a:latin typeface="Arial Narrow" panose="020B0606020202030204" pitchFamily="34" charset="0"/>
                        </a:rPr>
                        <a:t>4,334</a:t>
                      </a: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b="1" dirty="0">
                          <a:solidFill>
                            <a:schemeClr val="tx1">
                              <a:lumMod val="85000"/>
                              <a:lumOff val="15000"/>
                            </a:schemeClr>
                          </a:solidFill>
                          <a:latin typeface="Arial Narrow" panose="020B0606020202030204" pitchFamily="34" charset="0"/>
                        </a:rPr>
                        <a:t>3,556</a:t>
                      </a: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b="1" dirty="0">
                          <a:solidFill>
                            <a:schemeClr val="tx1">
                              <a:lumMod val="85000"/>
                              <a:lumOff val="15000"/>
                            </a:schemeClr>
                          </a:solidFill>
                          <a:latin typeface="Arial Narrow" panose="020B0606020202030204" pitchFamily="34" charset="0"/>
                        </a:rPr>
                        <a:t>100.0%</a:t>
                      </a: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solidFill>
                        <a:srgbClr val="E7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000" b="1" dirty="0">
                          <a:solidFill>
                            <a:schemeClr val="tx1">
                              <a:lumMod val="85000"/>
                              <a:lumOff val="15000"/>
                            </a:schemeClr>
                          </a:solidFill>
                          <a:latin typeface="Arial Narrow" panose="020B0606020202030204" pitchFamily="34" charset="0"/>
                        </a:rPr>
                        <a:t>0.62 (0.47, 0.81)</a:t>
                      </a: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6441">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US" sz="1000" dirty="0">
                          <a:solidFill>
                            <a:schemeClr val="tx1">
                              <a:lumMod val="85000"/>
                              <a:lumOff val="15000"/>
                            </a:schemeClr>
                          </a:solidFill>
                          <a:latin typeface="Arial Narrow" panose="020B0606020202030204" pitchFamily="34" charset="0"/>
                        </a:rPr>
                        <a:t>Total events</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r>
                        <a:rPr lang="en-US" sz="1000" dirty="0">
                          <a:solidFill>
                            <a:schemeClr val="tx1">
                              <a:lumMod val="85000"/>
                              <a:lumOff val="15000"/>
                            </a:schemeClr>
                          </a:solidFill>
                          <a:latin typeface="Arial Narrow" panose="020B0606020202030204" pitchFamily="34" charset="0"/>
                        </a:rPr>
                        <a:t>634</a:t>
                      </a: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lnSpc>
                          <a:spcPts val="1100"/>
                        </a:lnSpc>
                      </a:pP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r"/>
                      <a:r>
                        <a:rPr lang="en-US" sz="1000" b="0" dirty="0">
                          <a:solidFill>
                            <a:schemeClr val="tx1">
                              <a:lumMod val="85000"/>
                              <a:lumOff val="15000"/>
                            </a:schemeClr>
                          </a:solidFill>
                          <a:latin typeface="Arial Narrow" panose="020B0606020202030204" pitchFamily="34" charset="0"/>
                        </a:rPr>
                        <a:t>804</a:t>
                      </a:r>
                      <a:endParaRPr lang="en-CA" sz="1000" b="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solidFill>
                        <a:srgbClr val="E7E6E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b="1"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0561">
                <a:tc gridSpan="10">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ts val="1100"/>
                        </a:lnSpc>
                        <a:spcBef>
                          <a:spcPts val="0"/>
                        </a:spcBef>
                        <a:spcAft>
                          <a:spcPts val="0"/>
                        </a:spcAft>
                        <a:buClrTx/>
                        <a:buSzTx/>
                        <a:buFontTx/>
                        <a:buNone/>
                        <a:tabLst/>
                        <a:defRPr/>
                      </a:pPr>
                      <a:r>
                        <a:rPr lang="en-US" sz="800" dirty="0">
                          <a:solidFill>
                            <a:schemeClr val="tx1">
                              <a:lumMod val="85000"/>
                              <a:lumOff val="15000"/>
                            </a:schemeClr>
                          </a:solidFill>
                          <a:latin typeface="Arial Narrow" panose="020B0606020202030204" pitchFamily="34" charset="0"/>
                        </a:rPr>
                        <a:t>Heterogeneity:</a:t>
                      </a:r>
                      <a:r>
                        <a:rPr lang="en-US" sz="800" baseline="0" dirty="0">
                          <a:solidFill>
                            <a:schemeClr val="tx1">
                              <a:lumMod val="85000"/>
                              <a:lumOff val="15000"/>
                            </a:schemeClr>
                          </a:solidFill>
                          <a:latin typeface="Arial Narrow" panose="020B0606020202030204" pitchFamily="34" charset="0"/>
                        </a:rPr>
                        <a:t> Tau</a:t>
                      </a:r>
                      <a:r>
                        <a:rPr lang="en-US" sz="800" baseline="30000" dirty="0">
                          <a:solidFill>
                            <a:schemeClr val="tx1">
                              <a:lumMod val="85000"/>
                              <a:lumOff val="15000"/>
                            </a:schemeClr>
                          </a:solidFill>
                          <a:latin typeface="Arial Narrow" panose="020B0606020202030204" pitchFamily="34" charset="0"/>
                        </a:rPr>
                        <a:t>2</a:t>
                      </a:r>
                      <a:r>
                        <a:rPr lang="en-US" sz="800" baseline="0" dirty="0">
                          <a:solidFill>
                            <a:schemeClr val="tx1">
                              <a:lumMod val="85000"/>
                              <a:lumOff val="15000"/>
                            </a:schemeClr>
                          </a:solidFill>
                          <a:latin typeface="Arial Narrow" panose="020B0606020202030204" pitchFamily="34" charset="0"/>
                        </a:rPr>
                        <a:t> = 0.07; CHi</a:t>
                      </a:r>
                      <a:r>
                        <a:rPr lang="en-US" sz="800" baseline="30000" dirty="0">
                          <a:solidFill>
                            <a:schemeClr val="tx1">
                              <a:lumMod val="85000"/>
                              <a:lumOff val="15000"/>
                            </a:schemeClr>
                          </a:solidFill>
                          <a:latin typeface="Arial Narrow" panose="020B0606020202030204" pitchFamily="34" charset="0"/>
                        </a:rPr>
                        <a:t>2</a:t>
                      </a:r>
                      <a:r>
                        <a:rPr lang="en-US" sz="800" baseline="0" dirty="0">
                          <a:solidFill>
                            <a:schemeClr val="tx1">
                              <a:lumMod val="85000"/>
                              <a:lumOff val="15000"/>
                            </a:schemeClr>
                          </a:solidFill>
                          <a:latin typeface="Arial Narrow" panose="020B0606020202030204" pitchFamily="34" charset="0"/>
                        </a:rPr>
                        <a:t> = 22.84, </a:t>
                      </a:r>
                      <a:r>
                        <a:rPr lang="en-US" sz="800" baseline="0" dirty="0" err="1">
                          <a:solidFill>
                            <a:schemeClr val="tx1">
                              <a:lumMod val="85000"/>
                              <a:lumOff val="15000"/>
                            </a:schemeClr>
                          </a:solidFill>
                          <a:latin typeface="Arial Narrow" panose="020B0606020202030204" pitchFamily="34" charset="0"/>
                        </a:rPr>
                        <a:t>df</a:t>
                      </a:r>
                      <a:r>
                        <a:rPr lang="en-US" sz="800" baseline="0" dirty="0">
                          <a:solidFill>
                            <a:schemeClr val="tx1">
                              <a:lumMod val="85000"/>
                              <a:lumOff val="15000"/>
                            </a:schemeClr>
                          </a:solidFill>
                          <a:latin typeface="Arial Narrow" panose="020B0606020202030204" pitchFamily="34" charset="0"/>
                        </a:rPr>
                        <a:t> = 3 (</a:t>
                      </a:r>
                      <a:r>
                        <a:rPr lang="en-US" sz="800" i="1" baseline="0" dirty="0">
                          <a:solidFill>
                            <a:schemeClr val="tx1">
                              <a:lumMod val="85000"/>
                              <a:lumOff val="15000"/>
                            </a:schemeClr>
                          </a:solidFill>
                          <a:latin typeface="Arial Narrow" panose="020B0606020202030204" pitchFamily="34" charset="0"/>
                        </a:rPr>
                        <a:t>P</a:t>
                      </a:r>
                      <a:r>
                        <a:rPr lang="en-US" sz="800" baseline="0" dirty="0">
                          <a:solidFill>
                            <a:schemeClr val="tx1">
                              <a:lumMod val="85000"/>
                              <a:lumOff val="15000"/>
                            </a:schemeClr>
                          </a:solidFill>
                          <a:latin typeface="Arial Narrow" panose="020B0606020202030204" pitchFamily="34" charset="0"/>
                        </a:rPr>
                        <a:t> &lt; 0.0001); I</a:t>
                      </a:r>
                      <a:r>
                        <a:rPr lang="en-US" sz="800" baseline="30000" dirty="0">
                          <a:solidFill>
                            <a:schemeClr val="tx1">
                              <a:lumMod val="85000"/>
                              <a:lumOff val="15000"/>
                            </a:schemeClr>
                          </a:solidFill>
                          <a:latin typeface="Arial Narrow" panose="020B0606020202030204" pitchFamily="34" charset="0"/>
                        </a:rPr>
                        <a:t>2</a:t>
                      </a:r>
                      <a:r>
                        <a:rPr lang="en-US" sz="800" baseline="0" dirty="0">
                          <a:solidFill>
                            <a:schemeClr val="tx1">
                              <a:lumMod val="85000"/>
                              <a:lumOff val="15000"/>
                            </a:schemeClr>
                          </a:solidFill>
                          <a:latin typeface="Arial Narrow" panose="020B0606020202030204" pitchFamily="34" charset="0"/>
                        </a:rPr>
                        <a:t> = 87%</a:t>
                      </a:r>
                      <a:br>
                        <a:rPr lang="en-US" sz="800" baseline="0" dirty="0">
                          <a:solidFill>
                            <a:schemeClr val="tx1">
                              <a:lumMod val="85000"/>
                              <a:lumOff val="15000"/>
                            </a:schemeClr>
                          </a:solidFill>
                          <a:latin typeface="Arial Narrow" panose="020B0606020202030204" pitchFamily="34" charset="0"/>
                        </a:rPr>
                      </a:br>
                      <a:r>
                        <a:rPr lang="en-US" sz="800" baseline="0" dirty="0">
                          <a:solidFill>
                            <a:schemeClr val="tx1">
                              <a:lumMod val="85000"/>
                              <a:lumOff val="15000"/>
                            </a:schemeClr>
                          </a:solidFill>
                          <a:latin typeface="Arial Narrow" panose="020B0606020202030204" pitchFamily="34" charset="0"/>
                        </a:rPr>
                        <a:t>Test for overall effect: Z = 3.47 (</a:t>
                      </a:r>
                      <a:r>
                        <a:rPr lang="en-US" sz="800" b="0" i="1" baseline="0" dirty="0">
                          <a:solidFill>
                            <a:schemeClr val="tx1">
                              <a:lumMod val="85000"/>
                              <a:lumOff val="15000"/>
                            </a:schemeClr>
                          </a:solidFill>
                          <a:latin typeface="Arial Narrow" panose="020B0606020202030204" pitchFamily="34" charset="0"/>
                        </a:rPr>
                        <a:t>P</a:t>
                      </a:r>
                      <a:r>
                        <a:rPr lang="en-US" sz="800" baseline="0" dirty="0">
                          <a:solidFill>
                            <a:schemeClr val="tx1">
                              <a:lumMod val="85000"/>
                              <a:lumOff val="15000"/>
                            </a:schemeClr>
                          </a:solidFill>
                          <a:latin typeface="Arial Narrow" panose="020B0606020202030204" pitchFamily="34" charset="0"/>
                        </a:rPr>
                        <a:t> = 0.0005)</a:t>
                      </a:r>
                      <a:endParaRPr lang="en-CA" sz="800" dirty="0">
                        <a:solidFill>
                          <a:schemeClr val="tx1">
                            <a:lumMod val="85000"/>
                            <a:lumOff val="15000"/>
                          </a:schemeClr>
                        </a:solidFill>
                        <a:latin typeface="Arial Narrow" panose="020B0606020202030204" pitchFamily="34" charset="0"/>
                      </a:endParaRPr>
                    </a:p>
                  </a:txBody>
                  <a:tcPr marL="0" marR="0" marT="13716" marB="13716"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ts val="1100"/>
                        </a:lnSpc>
                      </a:pP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ts val="1100"/>
                        </a:lnSpc>
                      </a:pP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300" dirty="0">
                        <a:solidFill>
                          <a:schemeClr val="accent5">
                            <a:lumMod val="75000"/>
                          </a:schemeClr>
                        </a:solidFill>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cxnSp>
        <p:nvCxnSpPr>
          <p:cNvPr id="114" name="Straight Connector 113">
            <a:extLst>
              <a:ext uri="{FF2B5EF4-FFF2-40B4-BE49-F238E27FC236}">
                <a16:creationId xmlns:a16="http://schemas.microsoft.com/office/drawing/2014/main" id="{D1102702-15EA-4012-B39F-D99B9021DD8A}"/>
              </a:ext>
            </a:extLst>
          </p:cNvPr>
          <p:cNvCxnSpPr/>
          <p:nvPr/>
        </p:nvCxnSpPr>
        <p:spPr>
          <a:xfrm>
            <a:off x="7075789" y="4626189"/>
            <a:ext cx="0" cy="969749"/>
          </a:xfrm>
          <a:prstGeom prst="line">
            <a:avLst/>
          </a:prstGeom>
          <a:noFill/>
          <a:ln w="15875" cap="flat" cmpd="sng" algn="ctr">
            <a:solidFill>
              <a:srgbClr val="E7E6E6">
                <a:lumMod val="50000"/>
              </a:srgbClr>
            </a:solidFill>
            <a:prstDash val="sysDash"/>
            <a:miter lim="800000"/>
          </a:ln>
          <a:effectLst/>
        </p:spPr>
      </p:cxnSp>
      <p:grpSp>
        <p:nvGrpSpPr>
          <p:cNvPr id="115" name="Group 114">
            <a:extLst>
              <a:ext uri="{FF2B5EF4-FFF2-40B4-BE49-F238E27FC236}">
                <a16:creationId xmlns:a16="http://schemas.microsoft.com/office/drawing/2014/main" id="{B45C53DB-2D01-41C1-BD61-5547D4DAAD9C}"/>
              </a:ext>
            </a:extLst>
          </p:cNvPr>
          <p:cNvGrpSpPr/>
          <p:nvPr/>
        </p:nvGrpSpPr>
        <p:grpSpPr>
          <a:xfrm>
            <a:off x="5730623" y="5595931"/>
            <a:ext cx="48090" cy="181569"/>
            <a:chOff x="8128563" y="5771717"/>
            <a:chExt cx="64120" cy="242092"/>
          </a:xfrm>
        </p:grpSpPr>
        <p:cxnSp>
          <p:nvCxnSpPr>
            <p:cNvPr id="116" name="Straight Connector 115">
              <a:extLst>
                <a:ext uri="{FF2B5EF4-FFF2-40B4-BE49-F238E27FC236}">
                  <a16:creationId xmlns:a16="http://schemas.microsoft.com/office/drawing/2014/main" id="{558D27B9-1917-4E3B-A844-6A2F4B85BA05}"/>
                </a:ext>
              </a:extLst>
            </p:cNvPr>
            <p:cNvCxnSpPr/>
            <p:nvPr/>
          </p:nvCxnSpPr>
          <p:spPr>
            <a:xfrm>
              <a:off x="8160623" y="5771717"/>
              <a:ext cx="0" cy="72815"/>
            </a:xfrm>
            <a:prstGeom prst="line">
              <a:avLst/>
            </a:prstGeom>
            <a:noFill/>
            <a:ln w="9525" cap="flat" cmpd="sng" algn="ctr">
              <a:solidFill>
                <a:sysClr val="windowText" lastClr="000000"/>
              </a:solidFill>
              <a:prstDash val="solid"/>
              <a:miter lim="800000"/>
            </a:ln>
            <a:effectLst/>
          </p:spPr>
        </p:cxnSp>
        <p:sp>
          <p:nvSpPr>
            <p:cNvPr id="117" name="TextBox 116">
              <a:extLst>
                <a:ext uri="{FF2B5EF4-FFF2-40B4-BE49-F238E27FC236}">
                  <a16:creationId xmlns:a16="http://schemas.microsoft.com/office/drawing/2014/main" id="{C93E0C43-7302-4B34-B69B-6B8A32214782}"/>
                </a:ext>
              </a:extLst>
            </p:cNvPr>
            <p:cNvSpPr txBox="1"/>
            <p:nvPr/>
          </p:nvSpPr>
          <p:spPr>
            <a:xfrm>
              <a:off x="8128563" y="5844532"/>
              <a:ext cx="64120"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0</a:t>
              </a:r>
            </a:p>
          </p:txBody>
        </p:sp>
      </p:grpSp>
      <p:grpSp>
        <p:nvGrpSpPr>
          <p:cNvPr id="118" name="Group 117">
            <a:extLst>
              <a:ext uri="{FF2B5EF4-FFF2-40B4-BE49-F238E27FC236}">
                <a16:creationId xmlns:a16="http://schemas.microsoft.com/office/drawing/2014/main" id="{5566FF6A-EE9F-4A12-96E2-C5D169441884}"/>
              </a:ext>
            </a:extLst>
          </p:cNvPr>
          <p:cNvGrpSpPr/>
          <p:nvPr/>
        </p:nvGrpSpPr>
        <p:grpSpPr>
          <a:xfrm>
            <a:off x="7051744" y="5595931"/>
            <a:ext cx="48090" cy="181569"/>
            <a:chOff x="9890057" y="5771717"/>
            <a:chExt cx="64120" cy="242092"/>
          </a:xfrm>
        </p:grpSpPr>
        <p:cxnSp>
          <p:nvCxnSpPr>
            <p:cNvPr id="119" name="Straight Connector 118">
              <a:extLst>
                <a:ext uri="{FF2B5EF4-FFF2-40B4-BE49-F238E27FC236}">
                  <a16:creationId xmlns:a16="http://schemas.microsoft.com/office/drawing/2014/main" id="{756B6E86-364B-4C9E-86AA-84BEFA0D959E}"/>
                </a:ext>
              </a:extLst>
            </p:cNvPr>
            <p:cNvCxnSpPr/>
            <p:nvPr/>
          </p:nvCxnSpPr>
          <p:spPr>
            <a:xfrm>
              <a:off x="9922117" y="5771717"/>
              <a:ext cx="0" cy="72815"/>
            </a:xfrm>
            <a:prstGeom prst="line">
              <a:avLst/>
            </a:prstGeom>
            <a:noFill/>
            <a:ln w="9525" cap="flat" cmpd="sng" algn="ctr">
              <a:solidFill>
                <a:sysClr val="windowText" lastClr="000000"/>
              </a:solidFill>
              <a:prstDash val="solid"/>
              <a:miter lim="800000"/>
            </a:ln>
            <a:effectLst/>
          </p:spPr>
        </p:cxnSp>
        <p:sp>
          <p:nvSpPr>
            <p:cNvPr id="120" name="TextBox 119">
              <a:extLst>
                <a:ext uri="{FF2B5EF4-FFF2-40B4-BE49-F238E27FC236}">
                  <a16:creationId xmlns:a16="http://schemas.microsoft.com/office/drawing/2014/main" id="{DE646667-F7DB-4C50-A0B7-2097FA62C521}"/>
                </a:ext>
              </a:extLst>
            </p:cNvPr>
            <p:cNvSpPr txBox="1"/>
            <p:nvPr/>
          </p:nvSpPr>
          <p:spPr>
            <a:xfrm>
              <a:off x="9890057" y="5844532"/>
              <a:ext cx="64120"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1</a:t>
              </a:r>
            </a:p>
          </p:txBody>
        </p:sp>
      </p:grpSp>
      <p:grpSp>
        <p:nvGrpSpPr>
          <p:cNvPr id="121" name="Group 120">
            <a:extLst>
              <a:ext uri="{FF2B5EF4-FFF2-40B4-BE49-F238E27FC236}">
                <a16:creationId xmlns:a16="http://schemas.microsoft.com/office/drawing/2014/main" id="{16139E09-9BD2-411C-88B3-9205A59E4B9E}"/>
              </a:ext>
            </a:extLst>
          </p:cNvPr>
          <p:cNvGrpSpPr/>
          <p:nvPr/>
        </p:nvGrpSpPr>
        <p:grpSpPr>
          <a:xfrm>
            <a:off x="7693840" y="5595931"/>
            <a:ext cx="96180" cy="181569"/>
            <a:chOff x="10746162" y="5771717"/>
            <a:chExt cx="128239" cy="242092"/>
          </a:xfrm>
        </p:grpSpPr>
        <p:cxnSp>
          <p:nvCxnSpPr>
            <p:cNvPr id="122" name="Straight Connector 121">
              <a:extLst>
                <a:ext uri="{FF2B5EF4-FFF2-40B4-BE49-F238E27FC236}">
                  <a16:creationId xmlns:a16="http://schemas.microsoft.com/office/drawing/2014/main" id="{206594D7-23D9-4C6F-B81B-09FA02BC7134}"/>
                </a:ext>
              </a:extLst>
            </p:cNvPr>
            <p:cNvCxnSpPr/>
            <p:nvPr/>
          </p:nvCxnSpPr>
          <p:spPr>
            <a:xfrm>
              <a:off x="10810281" y="5771717"/>
              <a:ext cx="0" cy="72815"/>
            </a:xfrm>
            <a:prstGeom prst="line">
              <a:avLst/>
            </a:prstGeom>
            <a:noFill/>
            <a:ln w="9525" cap="flat" cmpd="sng" algn="ctr">
              <a:solidFill>
                <a:sysClr val="windowText" lastClr="000000"/>
              </a:solidFill>
              <a:prstDash val="solid"/>
              <a:miter lim="800000"/>
            </a:ln>
            <a:effectLst/>
          </p:spPr>
        </p:cxnSp>
        <p:sp>
          <p:nvSpPr>
            <p:cNvPr id="123" name="TextBox 122">
              <a:extLst>
                <a:ext uri="{FF2B5EF4-FFF2-40B4-BE49-F238E27FC236}">
                  <a16:creationId xmlns:a16="http://schemas.microsoft.com/office/drawing/2014/main" id="{2F3E467E-8717-41DA-BFF8-DF49D3671825}"/>
                </a:ext>
              </a:extLst>
            </p:cNvPr>
            <p:cNvSpPr txBox="1"/>
            <p:nvPr/>
          </p:nvSpPr>
          <p:spPr>
            <a:xfrm>
              <a:off x="10746162" y="5844532"/>
              <a:ext cx="128239"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10</a:t>
              </a:r>
            </a:p>
          </p:txBody>
        </p:sp>
      </p:grpSp>
      <p:grpSp>
        <p:nvGrpSpPr>
          <p:cNvPr id="124" name="Group 123">
            <a:extLst>
              <a:ext uri="{FF2B5EF4-FFF2-40B4-BE49-F238E27FC236}">
                <a16:creationId xmlns:a16="http://schemas.microsoft.com/office/drawing/2014/main" id="{EC8ADA98-4924-4B04-B50B-13CEEAE4CD79}"/>
              </a:ext>
            </a:extLst>
          </p:cNvPr>
          <p:cNvGrpSpPr/>
          <p:nvPr/>
        </p:nvGrpSpPr>
        <p:grpSpPr>
          <a:xfrm>
            <a:off x="6357264" y="5596613"/>
            <a:ext cx="120226" cy="181569"/>
            <a:chOff x="8964065" y="5772626"/>
            <a:chExt cx="160301" cy="242092"/>
          </a:xfrm>
        </p:grpSpPr>
        <p:cxnSp>
          <p:nvCxnSpPr>
            <p:cNvPr id="125" name="Straight Connector 124">
              <a:extLst>
                <a:ext uri="{FF2B5EF4-FFF2-40B4-BE49-F238E27FC236}">
                  <a16:creationId xmlns:a16="http://schemas.microsoft.com/office/drawing/2014/main" id="{0E55A04E-D90C-495B-B57F-2441FD84B962}"/>
                </a:ext>
              </a:extLst>
            </p:cNvPr>
            <p:cNvCxnSpPr/>
            <p:nvPr/>
          </p:nvCxnSpPr>
          <p:spPr>
            <a:xfrm>
              <a:off x="9044213" y="5772626"/>
              <a:ext cx="0" cy="72815"/>
            </a:xfrm>
            <a:prstGeom prst="line">
              <a:avLst/>
            </a:prstGeom>
            <a:noFill/>
            <a:ln w="9525" cap="flat" cmpd="sng" algn="ctr">
              <a:solidFill>
                <a:sysClr val="windowText" lastClr="000000"/>
              </a:solidFill>
              <a:prstDash val="solid"/>
              <a:miter lim="800000"/>
            </a:ln>
            <a:effectLst/>
          </p:spPr>
        </p:cxnSp>
        <p:sp>
          <p:nvSpPr>
            <p:cNvPr id="126" name="TextBox 125">
              <a:extLst>
                <a:ext uri="{FF2B5EF4-FFF2-40B4-BE49-F238E27FC236}">
                  <a16:creationId xmlns:a16="http://schemas.microsoft.com/office/drawing/2014/main" id="{F471FAE0-9758-48C0-B2F4-6B9521590029}"/>
                </a:ext>
              </a:extLst>
            </p:cNvPr>
            <p:cNvSpPr txBox="1"/>
            <p:nvPr/>
          </p:nvSpPr>
          <p:spPr>
            <a:xfrm>
              <a:off x="8964065" y="5845441"/>
              <a:ext cx="160301"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0.1</a:t>
              </a:r>
            </a:p>
          </p:txBody>
        </p:sp>
      </p:grpSp>
      <p:grpSp>
        <p:nvGrpSpPr>
          <p:cNvPr id="127" name="Group 126">
            <a:extLst>
              <a:ext uri="{FF2B5EF4-FFF2-40B4-BE49-F238E27FC236}">
                <a16:creationId xmlns:a16="http://schemas.microsoft.com/office/drawing/2014/main" id="{52F00BD9-4DD3-49D8-9F78-305961F31D09}"/>
              </a:ext>
            </a:extLst>
          </p:cNvPr>
          <p:cNvGrpSpPr/>
          <p:nvPr/>
        </p:nvGrpSpPr>
        <p:grpSpPr>
          <a:xfrm>
            <a:off x="8329052" y="5610603"/>
            <a:ext cx="144270" cy="181569"/>
            <a:chOff x="11593117" y="5791279"/>
            <a:chExt cx="192359" cy="242092"/>
          </a:xfrm>
        </p:grpSpPr>
        <p:cxnSp>
          <p:nvCxnSpPr>
            <p:cNvPr id="128" name="Straight Connector 127">
              <a:extLst>
                <a:ext uri="{FF2B5EF4-FFF2-40B4-BE49-F238E27FC236}">
                  <a16:creationId xmlns:a16="http://schemas.microsoft.com/office/drawing/2014/main" id="{D1B259E3-E8DB-4C54-A821-C93C37465A20}"/>
                </a:ext>
              </a:extLst>
            </p:cNvPr>
            <p:cNvCxnSpPr/>
            <p:nvPr/>
          </p:nvCxnSpPr>
          <p:spPr>
            <a:xfrm>
              <a:off x="11689295" y="5791279"/>
              <a:ext cx="0" cy="72815"/>
            </a:xfrm>
            <a:prstGeom prst="line">
              <a:avLst/>
            </a:prstGeom>
            <a:noFill/>
            <a:ln w="9525" cap="flat" cmpd="sng" algn="ctr">
              <a:solidFill>
                <a:sysClr val="windowText" lastClr="000000"/>
              </a:solidFill>
              <a:prstDash val="solid"/>
              <a:miter lim="800000"/>
            </a:ln>
            <a:effectLst/>
          </p:spPr>
        </p:cxnSp>
        <p:sp>
          <p:nvSpPr>
            <p:cNvPr id="129" name="TextBox 128">
              <a:extLst>
                <a:ext uri="{FF2B5EF4-FFF2-40B4-BE49-F238E27FC236}">
                  <a16:creationId xmlns:a16="http://schemas.microsoft.com/office/drawing/2014/main" id="{23D9E807-5728-46E6-A44E-72A5D10396C7}"/>
                </a:ext>
              </a:extLst>
            </p:cNvPr>
            <p:cNvSpPr txBox="1"/>
            <p:nvPr/>
          </p:nvSpPr>
          <p:spPr>
            <a:xfrm>
              <a:off x="11593117" y="5864094"/>
              <a:ext cx="192359" cy="169277"/>
            </a:xfrm>
            <a:prstGeom prst="rect">
              <a:avLst/>
            </a:prstGeom>
            <a:noFill/>
          </p:spPr>
          <p:txBody>
            <a:bodyPr wrap="non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CA" sz="825" b="0" i="0" u="none" strike="noStrike" kern="0" cap="none" spc="0" normalizeH="0" baseline="0" noProof="0" dirty="0">
                  <a:ln>
                    <a:noFill/>
                  </a:ln>
                  <a:solidFill>
                    <a:prstClr val="black"/>
                  </a:solidFill>
                  <a:effectLst/>
                  <a:uLnTx/>
                  <a:uFillTx/>
                  <a:latin typeface="Arial Narrow" panose="020B0606020202030204" pitchFamily="34" charset="0"/>
                </a:rPr>
                <a:t>100</a:t>
              </a:r>
            </a:p>
          </p:txBody>
        </p:sp>
      </p:grpSp>
      <p:cxnSp>
        <p:nvCxnSpPr>
          <p:cNvPr id="130" name="Straight Connector 129">
            <a:extLst>
              <a:ext uri="{FF2B5EF4-FFF2-40B4-BE49-F238E27FC236}">
                <a16:creationId xmlns:a16="http://schemas.microsoft.com/office/drawing/2014/main" id="{3F380BF2-DD86-43D4-B708-AF5C6423DD24}"/>
              </a:ext>
            </a:extLst>
          </p:cNvPr>
          <p:cNvCxnSpPr/>
          <p:nvPr/>
        </p:nvCxnSpPr>
        <p:spPr>
          <a:xfrm>
            <a:off x="5748892" y="5600344"/>
            <a:ext cx="2658665" cy="0"/>
          </a:xfrm>
          <a:prstGeom prst="line">
            <a:avLst/>
          </a:prstGeom>
          <a:noFill/>
          <a:ln w="12700" cap="flat" cmpd="sng" algn="ctr">
            <a:solidFill>
              <a:sysClr val="windowText" lastClr="000000"/>
            </a:solidFill>
            <a:prstDash val="solid"/>
            <a:miter lim="800000"/>
          </a:ln>
          <a:effectLst/>
        </p:spPr>
      </p:cxnSp>
      <p:sp>
        <p:nvSpPr>
          <p:cNvPr id="131" name="TextBox 130">
            <a:extLst>
              <a:ext uri="{FF2B5EF4-FFF2-40B4-BE49-F238E27FC236}">
                <a16:creationId xmlns:a16="http://schemas.microsoft.com/office/drawing/2014/main" id="{90E49825-71B0-44CF-B9F7-FBDBD8686356}"/>
              </a:ext>
            </a:extLst>
          </p:cNvPr>
          <p:cNvSpPr txBox="1"/>
          <p:nvPr/>
        </p:nvSpPr>
        <p:spPr>
          <a:xfrm>
            <a:off x="6113190" y="5872569"/>
            <a:ext cx="783869" cy="126958"/>
          </a:xfrm>
          <a:prstGeom prst="rect">
            <a:avLst/>
          </a:prstGeom>
          <a:noFill/>
        </p:spPr>
        <p:txBody>
          <a:bodyPr wrap="none" lIns="0" tIns="0" rIns="0" bIns="0" rtlCol="0">
            <a:spAutoFit/>
          </a:bodyPr>
          <a:lstStyle/>
          <a:p>
            <a:pPr algn="r" defTabSz="685800">
              <a:defRPr/>
            </a:pPr>
            <a:r>
              <a:rPr lang="en-CA" sz="825" dirty="0">
                <a:solidFill>
                  <a:prstClr val="black"/>
                </a:solidFill>
                <a:latin typeface="Arial Narrow" panose="020B0606020202030204" pitchFamily="34" charset="0"/>
              </a:rPr>
              <a:t>Favours DOAC DAT</a:t>
            </a:r>
          </a:p>
        </p:txBody>
      </p:sp>
      <p:sp>
        <p:nvSpPr>
          <p:cNvPr id="132" name="TextBox 131">
            <a:extLst>
              <a:ext uri="{FF2B5EF4-FFF2-40B4-BE49-F238E27FC236}">
                <a16:creationId xmlns:a16="http://schemas.microsoft.com/office/drawing/2014/main" id="{1E6DA3D1-B5C4-45F8-970B-4CA64E2D3DF8}"/>
              </a:ext>
            </a:extLst>
          </p:cNvPr>
          <p:cNvSpPr txBox="1"/>
          <p:nvPr/>
        </p:nvSpPr>
        <p:spPr>
          <a:xfrm>
            <a:off x="7435938" y="5869430"/>
            <a:ext cx="500137" cy="126958"/>
          </a:xfrm>
          <a:prstGeom prst="rect">
            <a:avLst/>
          </a:prstGeom>
          <a:noFill/>
        </p:spPr>
        <p:txBody>
          <a:bodyPr wrap="none" lIns="0" tIns="0" rIns="0" bIns="0" rtlCol="0">
            <a:spAutoFit/>
          </a:bodyPr>
          <a:lstStyle/>
          <a:p>
            <a:pPr defTabSz="685800">
              <a:defRPr/>
            </a:pPr>
            <a:r>
              <a:rPr lang="en-CA" sz="825" dirty="0">
                <a:solidFill>
                  <a:prstClr val="black"/>
                </a:solidFill>
                <a:latin typeface="Arial Narrow" panose="020B0606020202030204" pitchFamily="34" charset="0"/>
              </a:rPr>
              <a:t>Favours TAT</a:t>
            </a:r>
          </a:p>
        </p:txBody>
      </p:sp>
      <p:sp>
        <p:nvSpPr>
          <p:cNvPr id="133" name="Diamond 132">
            <a:extLst>
              <a:ext uri="{FF2B5EF4-FFF2-40B4-BE49-F238E27FC236}">
                <a16:creationId xmlns:a16="http://schemas.microsoft.com/office/drawing/2014/main" id="{08718CF5-775D-4969-ADB1-6C5C56717CE1}"/>
              </a:ext>
            </a:extLst>
          </p:cNvPr>
          <p:cNvSpPr/>
          <p:nvPr/>
        </p:nvSpPr>
        <p:spPr>
          <a:xfrm>
            <a:off x="6849412" y="5347558"/>
            <a:ext cx="157990" cy="157990"/>
          </a:xfrm>
          <a:prstGeom prst="diamond">
            <a:avLst/>
          </a:prstGeom>
          <a:solidFill>
            <a:srgbClr val="22E6B7"/>
          </a:solidFill>
          <a:ln w="12700" cap="flat" cmpd="sng" algn="ctr">
            <a:solidFill>
              <a:srgbClr val="22E6B7"/>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34" name="Straight Connector 133">
            <a:extLst>
              <a:ext uri="{FF2B5EF4-FFF2-40B4-BE49-F238E27FC236}">
                <a16:creationId xmlns:a16="http://schemas.microsoft.com/office/drawing/2014/main" id="{2FB57933-4189-4289-86E9-DAC20B27EEB9}"/>
              </a:ext>
            </a:extLst>
          </p:cNvPr>
          <p:cNvCxnSpPr/>
          <p:nvPr/>
        </p:nvCxnSpPr>
        <p:spPr>
          <a:xfrm>
            <a:off x="6727639" y="4726202"/>
            <a:ext cx="158894" cy="0"/>
          </a:xfrm>
          <a:prstGeom prst="line">
            <a:avLst/>
          </a:prstGeom>
          <a:noFill/>
          <a:ln w="22225" cap="flat" cmpd="sng" algn="ctr">
            <a:solidFill>
              <a:srgbClr val="0D755A"/>
            </a:solidFill>
            <a:prstDash val="solid"/>
            <a:miter lim="800000"/>
          </a:ln>
          <a:effectLst/>
        </p:spPr>
      </p:cxnSp>
      <p:sp>
        <p:nvSpPr>
          <p:cNvPr id="135" name="Rectangle 134">
            <a:extLst>
              <a:ext uri="{FF2B5EF4-FFF2-40B4-BE49-F238E27FC236}">
                <a16:creationId xmlns:a16="http://schemas.microsoft.com/office/drawing/2014/main" id="{77FFA298-DFA0-4ABA-8BF1-2433AB0B0391}"/>
              </a:ext>
            </a:extLst>
          </p:cNvPr>
          <p:cNvSpPr/>
          <p:nvPr/>
        </p:nvSpPr>
        <p:spPr>
          <a:xfrm>
            <a:off x="6776794" y="4698520"/>
            <a:ext cx="55364" cy="55364"/>
          </a:xfrm>
          <a:prstGeom prst="rect">
            <a:avLst/>
          </a:prstGeom>
          <a:solidFill>
            <a:srgbClr val="0D755A"/>
          </a:solidFill>
          <a:ln w="12700" cap="flat" cmpd="sng" algn="ctr">
            <a:solidFill>
              <a:srgbClr val="0D755A"/>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36" name="Straight Connector 135">
            <a:extLst>
              <a:ext uri="{FF2B5EF4-FFF2-40B4-BE49-F238E27FC236}">
                <a16:creationId xmlns:a16="http://schemas.microsoft.com/office/drawing/2014/main" id="{5806B074-3EFA-42AA-8C98-157B678E7AE9}"/>
              </a:ext>
            </a:extLst>
          </p:cNvPr>
          <p:cNvCxnSpPr/>
          <p:nvPr/>
        </p:nvCxnSpPr>
        <p:spPr>
          <a:xfrm>
            <a:off x="6966900" y="4876149"/>
            <a:ext cx="121444" cy="0"/>
          </a:xfrm>
          <a:prstGeom prst="line">
            <a:avLst/>
          </a:prstGeom>
          <a:noFill/>
          <a:ln w="22225" cap="flat" cmpd="sng" algn="ctr">
            <a:solidFill>
              <a:srgbClr val="0D755A"/>
            </a:solidFill>
            <a:prstDash val="solid"/>
            <a:miter lim="800000"/>
          </a:ln>
          <a:effectLst/>
        </p:spPr>
      </p:cxnSp>
      <p:sp>
        <p:nvSpPr>
          <p:cNvPr id="137" name="Rectangle 136">
            <a:extLst>
              <a:ext uri="{FF2B5EF4-FFF2-40B4-BE49-F238E27FC236}">
                <a16:creationId xmlns:a16="http://schemas.microsoft.com/office/drawing/2014/main" id="{DFB207CD-8EDA-4CA6-A381-51061E48EDCD}"/>
              </a:ext>
            </a:extLst>
          </p:cNvPr>
          <p:cNvSpPr/>
          <p:nvPr/>
        </p:nvSpPr>
        <p:spPr>
          <a:xfrm>
            <a:off x="7002153" y="4865024"/>
            <a:ext cx="55364" cy="55364"/>
          </a:xfrm>
          <a:prstGeom prst="rect">
            <a:avLst/>
          </a:prstGeom>
          <a:solidFill>
            <a:srgbClr val="0D755A"/>
          </a:solidFill>
          <a:ln w="12700" cap="flat" cmpd="sng" algn="ctr">
            <a:solidFill>
              <a:srgbClr val="0D755A"/>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38" name="Straight Connector 137">
            <a:extLst>
              <a:ext uri="{FF2B5EF4-FFF2-40B4-BE49-F238E27FC236}">
                <a16:creationId xmlns:a16="http://schemas.microsoft.com/office/drawing/2014/main" id="{83F7C817-0DC4-4C20-9130-A77DF4509728}"/>
              </a:ext>
            </a:extLst>
          </p:cNvPr>
          <p:cNvCxnSpPr/>
          <p:nvPr/>
        </p:nvCxnSpPr>
        <p:spPr>
          <a:xfrm>
            <a:off x="6891039" y="5039749"/>
            <a:ext cx="121444" cy="0"/>
          </a:xfrm>
          <a:prstGeom prst="line">
            <a:avLst/>
          </a:prstGeom>
          <a:noFill/>
          <a:ln w="22225" cap="flat" cmpd="sng" algn="ctr">
            <a:solidFill>
              <a:srgbClr val="0D755A"/>
            </a:solidFill>
            <a:prstDash val="solid"/>
            <a:miter lim="800000"/>
          </a:ln>
          <a:effectLst/>
        </p:spPr>
      </p:cxnSp>
      <p:sp>
        <p:nvSpPr>
          <p:cNvPr id="139" name="Rectangle 138">
            <a:extLst>
              <a:ext uri="{FF2B5EF4-FFF2-40B4-BE49-F238E27FC236}">
                <a16:creationId xmlns:a16="http://schemas.microsoft.com/office/drawing/2014/main" id="{089C4F32-84C3-45A0-A209-DA3571AFB682}"/>
              </a:ext>
            </a:extLst>
          </p:cNvPr>
          <p:cNvSpPr/>
          <p:nvPr/>
        </p:nvSpPr>
        <p:spPr>
          <a:xfrm>
            <a:off x="6926292" y="5028623"/>
            <a:ext cx="55364" cy="55364"/>
          </a:xfrm>
          <a:prstGeom prst="rect">
            <a:avLst/>
          </a:prstGeom>
          <a:solidFill>
            <a:srgbClr val="0D755A"/>
          </a:solidFill>
          <a:ln w="12700" cap="flat" cmpd="sng" algn="ctr">
            <a:solidFill>
              <a:srgbClr val="0D755A"/>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cxnSp>
        <p:nvCxnSpPr>
          <p:cNvPr id="140" name="Straight Connector 139">
            <a:extLst>
              <a:ext uri="{FF2B5EF4-FFF2-40B4-BE49-F238E27FC236}">
                <a16:creationId xmlns:a16="http://schemas.microsoft.com/office/drawing/2014/main" id="{B938FFD3-DC75-4C05-AF96-97CAB98A257C}"/>
              </a:ext>
            </a:extLst>
          </p:cNvPr>
          <p:cNvCxnSpPr/>
          <p:nvPr/>
        </p:nvCxnSpPr>
        <p:spPr>
          <a:xfrm>
            <a:off x="6900631" y="5203961"/>
            <a:ext cx="105093" cy="0"/>
          </a:xfrm>
          <a:prstGeom prst="line">
            <a:avLst/>
          </a:prstGeom>
          <a:noFill/>
          <a:ln w="22225" cap="flat" cmpd="sng" algn="ctr">
            <a:solidFill>
              <a:srgbClr val="0D755A"/>
            </a:solidFill>
            <a:prstDash val="solid"/>
            <a:miter lim="800000"/>
          </a:ln>
          <a:effectLst/>
        </p:spPr>
      </p:cxnSp>
      <p:sp>
        <p:nvSpPr>
          <p:cNvPr id="141" name="Rectangle 140">
            <a:extLst>
              <a:ext uri="{FF2B5EF4-FFF2-40B4-BE49-F238E27FC236}">
                <a16:creationId xmlns:a16="http://schemas.microsoft.com/office/drawing/2014/main" id="{0D501C1D-1D87-4773-9634-4022F74BB05D}"/>
              </a:ext>
            </a:extLst>
          </p:cNvPr>
          <p:cNvSpPr/>
          <p:nvPr/>
        </p:nvSpPr>
        <p:spPr>
          <a:xfrm>
            <a:off x="6926292" y="5192835"/>
            <a:ext cx="55364" cy="55364"/>
          </a:xfrm>
          <a:prstGeom prst="rect">
            <a:avLst/>
          </a:prstGeom>
          <a:solidFill>
            <a:srgbClr val="0D755A"/>
          </a:solidFill>
          <a:ln w="12700" cap="flat" cmpd="sng" algn="ctr">
            <a:solidFill>
              <a:srgbClr val="0D755A"/>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04100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09550" y="163251"/>
            <a:ext cx="6867311"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Implications for Aspirin</a:t>
            </a:r>
            <a:endParaRPr kumimoji="0" lang="en-US" sz="32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2" name="TextBox 11">
            <a:extLst>
              <a:ext uri="{FF2B5EF4-FFF2-40B4-BE49-F238E27FC236}">
                <a16:creationId xmlns:a16="http://schemas.microsoft.com/office/drawing/2014/main" id="{7CB4B27C-7EBD-47B5-8A77-D3356AC75F41}"/>
              </a:ext>
            </a:extLst>
          </p:cNvPr>
          <p:cNvSpPr txBox="1"/>
          <p:nvPr/>
        </p:nvSpPr>
        <p:spPr>
          <a:xfrm>
            <a:off x="319695" y="1398042"/>
            <a:ext cx="8418701" cy="4370427"/>
          </a:xfrm>
          <a:prstGeom prst="rect">
            <a:avLst/>
          </a:prstGeom>
          <a:noFill/>
        </p:spPr>
        <p:txBody>
          <a:bodyPr wrap="square" rtlCol="0">
            <a:spAutoFit/>
          </a:bodyPr>
          <a:lstStyle/>
          <a:p>
            <a:pPr marL="342900" lvl="0" indent="-342900" defTabSz="914400">
              <a:buClr>
                <a:srgbClr val="22E6B7"/>
              </a:buClr>
              <a:buFont typeface="Wingdings" panose="05000000000000000000" pitchFamily="2" charset="2"/>
              <a:buChar char="§"/>
              <a:defRPr/>
            </a:pPr>
            <a:r>
              <a:rPr lang="en-US" sz="2600" b="1" dirty="0">
                <a:solidFill>
                  <a:prstClr val="black">
                    <a:lumMod val="85000"/>
                    <a:lumOff val="15000"/>
                  </a:prstClr>
                </a:solidFill>
                <a:latin typeface="Arial Narrow" panose="020B0606020202030204" pitchFamily="34" charset="0"/>
                <a:cs typeface="Candara"/>
              </a:rPr>
              <a:t>Clinical decision making should continue to be based on a balanced assessment of 3 competing risks:</a:t>
            </a:r>
          </a:p>
          <a:p>
            <a:pPr marL="800100" lvl="1" indent="-342900" defTabSz="914400">
              <a:buClr>
                <a:srgbClr val="00BF96"/>
              </a:buClr>
              <a:buFont typeface="Wingdings" panose="05000000000000000000" pitchFamily="2" charset="2"/>
              <a:buChar char="§"/>
              <a:defRPr/>
            </a:pPr>
            <a:r>
              <a:rPr lang="en-US" sz="2400" dirty="0">
                <a:solidFill>
                  <a:prstClr val="black">
                    <a:lumMod val="85000"/>
                    <a:lumOff val="15000"/>
                  </a:prstClr>
                </a:solidFill>
                <a:latin typeface="Arial Narrow" panose="020B0606020202030204" pitchFamily="34" charset="0"/>
                <a:cs typeface="Candara"/>
              </a:rPr>
              <a:t>Cardioembolic stroke, coronary ischemic events, and bleeding</a:t>
            </a:r>
          </a:p>
          <a:p>
            <a:pPr marL="342900" lvl="0" indent="-342900" defTabSz="914400">
              <a:buClr>
                <a:srgbClr val="22E6B7"/>
              </a:buClr>
              <a:buFont typeface="Wingdings" panose="05000000000000000000" pitchFamily="2" charset="2"/>
              <a:buChar char="§"/>
              <a:defRPr/>
            </a:pPr>
            <a:r>
              <a:rPr lang="en-US" sz="2600" b="1" dirty="0">
                <a:solidFill>
                  <a:prstClr val="black">
                    <a:lumMod val="85000"/>
                    <a:lumOff val="15000"/>
                  </a:prstClr>
                </a:solidFill>
                <a:latin typeface="Arial Narrow" panose="020B0606020202030204" pitchFamily="34" charset="0"/>
                <a:cs typeface="Candara"/>
              </a:rPr>
              <a:t>Assessment should include:</a:t>
            </a:r>
          </a:p>
          <a:p>
            <a:pPr marL="800100" lvl="1" indent="-342900" defTabSz="914400">
              <a:buClr>
                <a:srgbClr val="00BF96"/>
              </a:buClr>
              <a:buFont typeface="Wingdings" panose="05000000000000000000" pitchFamily="2" charset="2"/>
              <a:buChar char="§"/>
              <a:defRPr/>
            </a:pPr>
            <a:r>
              <a:rPr lang="en-US" sz="2400" dirty="0">
                <a:solidFill>
                  <a:prstClr val="black">
                    <a:lumMod val="85000"/>
                    <a:lumOff val="15000"/>
                  </a:prstClr>
                </a:solidFill>
                <a:latin typeface="Arial Narrow" panose="020B0606020202030204" pitchFamily="34" charset="0"/>
                <a:cs typeface="Candara"/>
              </a:rPr>
              <a:t>Demographic and clinical variables</a:t>
            </a:r>
          </a:p>
          <a:p>
            <a:pPr marL="800100" lvl="1" indent="-342900" defTabSz="914400">
              <a:buClr>
                <a:srgbClr val="00BF96"/>
              </a:buClr>
              <a:buFont typeface="Wingdings" panose="05000000000000000000" pitchFamily="2" charset="2"/>
              <a:buChar char="§"/>
              <a:defRPr/>
            </a:pPr>
            <a:r>
              <a:rPr lang="en-US" sz="2400" dirty="0">
                <a:solidFill>
                  <a:prstClr val="black">
                    <a:lumMod val="85000"/>
                    <a:lumOff val="15000"/>
                  </a:prstClr>
                </a:solidFill>
                <a:latin typeface="Arial Narrow" panose="020B0606020202030204" pitchFamily="34" charset="0"/>
                <a:cs typeface="Candara"/>
              </a:rPr>
              <a:t>Clinical setting (i.e., acute vs. elective)</a:t>
            </a:r>
          </a:p>
          <a:p>
            <a:pPr marL="800100" lvl="1" indent="-342900" defTabSz="914400">
              <a:buClr>
                <a:srgbClr val="00BF96"/>
              </a:buClr>
              <a:buFont typeface="Wingdings" panose="05000000000000000000" pitchFamily="2" charset="2"/>
              <a:buChar char="§"/>
              <a:defRPr/>
            </a:pPr>
            <a:r>
              <a:rPr lang="en-US" sz="2400" dirty="0">
                <a:solidFill>
                  <a:prstClr val="black">
                    <a:lumMod val="85000"/>
                    <a:lumOff val="15000"/>
                  </a:prstClr>
                </a:solidFill>
                <a:latin typeface="Arial Narrow" panose="020B0606020202030204" pitchFamily="34" charset="0"/>
                <a:cs typeface="Candara"/>
              </a:rPr>
              <a:t>Angiographic complexity</a:t>
            </a:r>
          </a:p>
          <a:p>
            <a:pPr marL="342900" lvl="0" indent="-342900" defTabSz="914400">
              <a:buClr>
                <a:srgbClr val="22E6B7"/>
              </a:buClr>
              <a:buFont typeface="Wingdings" panose="05000000000000000000" pitchFamily="2" charset="2"/>
              <a:buChar char="§"/>
              <a:defRPr/>
            </a:pPr>
            <a:r>
              <a:rPr lang="en-US" sz="2600" b="1" dirty="0">
                <a:solidFill>
                  <a:prstClr val="black">
                    <a:lumMod val="85000"/>
                    <a:lumOff val="15000"/>
                  </a:prstClr>
                </a:solidFill>
                <a:latin typeface="Arial Narrow" panose="020B0606020202030204" pitchFamily="34" charset="0"/>
                <a:cs typeface="Candara"/>
              </a:rPr>
              <a:t>Low risk of thrombotic events or high risk of bleeding → early omission of aspirin</a:t>
            </a:r>
          </a:p>
          <a:p>
            <a:pPr marL="342900" lvl="0" indent="-342900" defTabSz="914400">
              <a:buClr>
                <a:srgbClr val="22E6B7"/>
              </a:buClr>
              <a:buFont typeface="Wingdings" panose="05000000000000000000" pitchFamily="2" charset="2"/>
              <a:buChar char="§"/>
              <a:defRPr/>
            </a:pPr>
            <a:r>
              <a:rPr lang="en-US" sz="2600" b="1" dirty="0">
                <a:solidFill>
                  <a:prstClr val="black">
                    <a:lumMod val="85000"/>
                    <a:lumOff val="15000"/>
                  </a:prstClr>
                </a:solidFill>
                <a:latin typeface="Arial Narrow" panose="020B0606020202030204" pitchFamily="34" charset="0"/>
                <a:cs typeface="Candara"/>
              </a:rPr>
              <a:t>Complex, multivessel PCI or high-risk ACS → greater duration of aspirin</a:t>
            </a:r>
          </a:p>
        </p:txBody>
      </p:sp>
      <p:sp>
        <p:nvSpPr>
          <p:cNvPr id="13" name="Rectangle 12">
            <a:extLst>
              <a:ext uri="{FF2B5EF4-FFF2-40B4-BE49-F238E27FC236}">
                <a16:creationId xmlns:a16="http://schemas.microsoft.com/office/drawing/2014/main" id="{2C661F21-153C-4D3B-BD1A-A9A424F3DC41}"/>
              </a:ext>
            </a:extLst>
          </p:cNvPr>
          <p:cNvSpPr/>
          <p:nvPr/>
        </p:nvSpPr>
        <p:spPr>
          <a:xfrm>
            <a:off x="113660" y="6312123"/>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fr-FR" sz="1000" dirty="0">
                <a:solidFill>
                  <a:schemeClr val="bg1"/>
                </a:solidFill>
                <a:latin typeface="Arial Narrow" panose="020B0606020202030204" pitchFamily="34" charset="0"/>
              </a:rPr>
              <a:t>Mehta SR. N </a:t>
            </a:r>
            <a:r>
              <a:rPr lang="fr-FR" sz="1000" dirty="0" err="1">
                <a:solidFill>
                  <a:schemeClr val="bg1"/>
                </a:solidFill>
                <a:latin typeface="Arial Narrow" panose="020B0606020202030204" pitchFamily="34" charset="0"/>
              </a:rPr>
              <a:t>Engl</a:t>
            </a:r>
            <a:r>
              <a:rPr lang="fr-FR" sz="1000" dirty="0">
                <a:solidFill>
                  <a:schemeClr val="bg1"/>
                </a:solidFill>
                <a:latin typeface="Arial Narrow" panose="020B0606020202030204" pitchFamily="34" charset="0"/>
              </a:rPr>
              <a:t> J Med 2019;380:1580-81.</a:t>
            </a:r>
          </a:p>
        </p:txBody>
      </p:sp>
    </p:spTree>
    <p:extLst>
      <p:ext uri="{BB962C8B-B14F-4D97-AF65-F5344CB8AC3E}">
        <p14:creationId xmlns:p14="http://schemas.microsoft.com/office/powerpoint/2010/main" val="28536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09550" y="125151"/>
            <a:ext cx="6867311"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Triple Antithrombotic Therapy at the Intercept Between Threats and Opportunities</a:t>
            </a:r>
            <a:endParaRPr kumimoji="0" lang="en-US"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3" name="Rectangle 12">
            <a:extLst>
              <a:ext uri="{FF2B5EF4-FFF2-40B4-BE49-F238E27FC236}">
                <a16:creationId xmlns:a16="http://schemas.microsoft.com/office/drawing/2014/main" id="{2C661F21-153C-4D3B-BD1A-A9A424F3DC41}"/>
              </a:ext>
            </a:extLst>
          </p:cNvPr>
          <p:cNvSpPr/>
          <p:nvPr/>
        </p:nvSpPr>
        <p:spPr>
          <a:xfrm>
            <a:off x="113660" y="6312123"/>
            <a:ext cx="7413721" cy="42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r>
              <a:rPr lang="it-IT" sz="1000" dirty="0">
                <a:solidFill>
                  <a:schemeClr val="bg1"/>
                </a:solidFill>
                <a:latin typeface="Arial Narrow" panose="020B0606020202030204" pitchFamily="34" charset="0"/>
              </a:rPr>
              <a:t>Capodanno D &amp; Angiolillo DJ. JACC Cardiovasc Interv 2017; 10:1366-69.</a:t>
            </a:r>
          </a:p>
        </p:txBody>
      </p:sp>
      <p:pic>
        <p:nvPicPr>
          <p:cNvPr id="2050" name="Picture 2" descr="Image result for Capodanno D &amp; Angiolillo DJ.">
            <a:extLst>
              <a:ext uri="{FF2B5EF4-FFF2-40B4-BE49-F238E27FC236}">
                <a16:creationId xmlns:a16="http://schemas.microsoft.com/office/drawing/2014/main" id="{3F73EA1F-B7BC-4A42-8FFE-8C4D68CB2C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796" y="1503188"/>
            <a:ext cx="8483600" cy="4361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BE406E3-D08E-4EB8-8241-020E382366B1}"/>
              </a:ext>
            </a:extLst>
          </p:cNvPr>
          <p:cNvSpPr txBox="1"/>
          <p:nvPr/>
        </p:nvSpPr>
        <p:spPr>
          <a:xfrm>
            <a:off x="787400" y="5020333"/>
            <a:ext cx="7315200" cy="707886"/>
          </a:xfrm>
          <a:prstGeom prst="rect">
            <a:avLst/>
          </a:prstGeom>
          <a:solidFill>
            <a:srgbClr val="22E6B7"/>
          </a:solidFill>
          <a:ln>
            <a:noFill/>
          </a:ln>
          <a:effectLst>
            <a:outerShdw blurRad="50800" dist="38100" dir="2700000" algn="tl" rotWithShape="0">
              <a:prstClr val="black">
                <a:alpha val="40000"/>
              </a:prstClr>
            </a:outerShdw>
          </a:effectLst>
        </p:spPr>
        <p:txBody>
          <a:bodyPr wrap="square" rtlCol="0">
            <a:spAutoFit/>
          </a:bodyPr>
          <a:lstStyle/>
          <a:p>
            <a:pPr algn="ctr"/>
            <a:r>
              <a:rPr lang="en-CA" sz="2000" b="1" dirty="0">
                <a:solidFill>
                  <a:schemeClr val="bg1"/>
                </a:solidFill>
                <a:latin typeface="Arial Narrow" panose="020B0606020202030204" pitchFamily="34" charset="0"/>
              </a:rPr>
              <a:t>DOAC &gt; VKA + P2Y</a:t>
            </a:r>
            <a:r>
              <a:rPr lang="en-CA" sz="2000" b="1" baseline="-25000" dirty="0">
                <a:solidFill>
                  <a:schemeClr val="bg1"/>
                </a:solidFill>
                <a:latin typeface="Arial Narrow" panose="020B0606020202030204" pitchFamily="34" charset="0"/>
              </a:rPr>
              <a:t>12</a:t>
            </a:r>
            <a:r>
              <a:rPr lang="en-CA" sz="2000" b="1" dirty="0">
                <a:solidFill>
                  <a:schemeClr val="bg1"/>
                </a:solidFill>
                <a:latin typeface="Arial Narrow" panose="020B0606020202030204" pitchFamily="34" charset="0"/>
              </a:rPr>
              <a:t> inhibitor</a:t>
            </a:r>
          </a:p>
          <a:p>
            <a:pPr algn="ctr"/>
            <a:r>
              <a:rPr lang="en-CA" sz="2000" b="1" dirty="0">
                <a:solidFill>
                  <a:schemeClr val="bg1"/>
                </a:solidFill>
                <a:latin typeface="Arial Narrow" panose="020B0606020202030204" pitchFamily="34" charset="0"/>
              </a:rPr>
              <a:t>+ very short duration of ASA (in most patients)</a:t>
            </a:r>
            <a:endParaRPr lang="en-US" sz="2000" b="1"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95355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6" name="TextBox 15">
            <a:extLst>
              <a:ext uri="{FF2B5EF4-FFF2-40B4-BE49-F238E27FC236}">
                <a16:creationId xmlns:a16="http://schemas.microsoft.com/office/drawing/2014/main" id="{8919E975-F87A-4A18-A48C-51D7EF8F1A1B}"/>
              </a:ext>
            </a:extLst>
          </p:cNvPr>
          <p:cNvSpPr txBox="1"/>
          <p:nvPr/>
        </p:nvSpPr>
        <p:spPr>
          <a:xfrm>
            <a:off x="1333090" y="1461272"/>
            <a:ext cx="7816751" cy="5201424"/>
          </a:xfrm>
          <a:prstGeom prst="rect">
            <a:avLst/>
          </a:prstGeom>
          <a:noFill/>
        </p:spPr>
        <p:txBody>
          <a:bodyPr wrap="square" rtlCol="0">
            <a:spAutoFit/>
          </a:bodyPr>
          <a:lstStyle/>
          <a:p>
            <a:pPr defTabSz="914400">
              <a:defRPr/>
            </a:pPr>
            <a:r>
              <a:rPr lang="en-CA" sz="2400" b="1" dirty="0">
                <a:solidFill>
                  <a:schemeClr val="tx1">
                    <a:lumMod val="85000"/>
                    <a:lumOff val="15000"/>
                  </a:schemeClr>
                </a:solidFill>
                <a:latin typeface="Arial Narrow" panose="020B0606020202030204" pitchFamily="34" charset="0"/>
                <a:cs typeface="Candara"/>
              </a:rPr>
              <a:t>Patients with AF and CAD who qualify for OAC based on CHADS-65:</a:t>
            </a:r>
          </a:p>
          <a:p>
            <a:pPr lvl="0" defTabSz="914400">
              <a:buClr>
                <a:srgbClr val="62C3A8"/>
              </a:buClr>
              <a:defRPr/>
            </a:pPr>
            <a:endParaRPr lang="en-US" sz="2000" b="1" dirty="0">
              <a:solidFill>
                <a:prstClr val="black"/>
              </a:solidFill>
              <a:latin typeface="Arial Narrow" panose="020B0606020202030204" pitchFamily="34" charset="0"/>
            </a:endParaRPr>
          </a:p>
          <a:p>
            <a:pPr marL="285750" lvl="0" indent="-285750" defTabSz="914400">
              <a:buFont typeface="Wingdings" panose="05000000000000000000" pitchFamily="2" charset="2"/>
              <a:buChar char="§"/>
              <a:defRPr/>
            </a:pPr>
            <a:r>
              <a:rPr lang="en-CA" sz="2200" b="1" dirty="0">
                <a:solidFill>
                  <a:prstClr val="black">
                    <a:lumMod val="85000"/>
                    <a:lumOff val="15000"/>
                  </a:prstClr>
                </a:solidFill>
                <a:latin typeface="Arial Narrow" panose="020B0606020202030204" pitchFamily="34" charset="0"/>
                <a:cs typeface="Candara"/>
              </a:rPr>
              <a:t>With</a:t>
            </a:r>
            <a:r>
              <a:rPr lang="en-CA" sz="2200" b="1" dirty="0">
                <a:solidFill>
                  <a:prstClr val="black"/>
                </a:solidFill>
                <a:latin typeface="Arial Narrow" panose="020B0606020202030204" pitchFamily="34" charset="0"/>
                <a:cs typeface="Candara"/>
              </a:rPr>
              <a:t> </a:t>
            </a:r>
            <a:r>
              <a:rPr lang="en-CA" sz="2200" b="1" dirty="0">
                <a:solidFill>
                  <a:srgbClr val="00BF96"/>
                </a:solidFill>
                <a:latin typeface="Arial Narrow" panose="020B0606020202030204" pitchFamily="34" charset="0"/>
                <a:cs typeface="Candara"/>
              </a:rPr>
              <a:t>stable CAD </a:t>
            </a:r>
            <a:r>
              <a:rPr lang="en-CA" sz="2200" b="1" dirty="0">
                <a:solidFill>
                  <a:prstClr val="black">
                    <a:lumMod val="85000"/>
                    <a:lumOff val="15000"/>
                  </a:prstClr>
                </a:solidFill>
                <a:latin typeface="Arial Narrow" panose="020B0606020202030204" pitchFamily="34" charset="0"/>
                <a:cs typeface="Candara"/>
              </a:rPr>
              <a:t>can stop ASA and be treated with a </a:t>
            </a:r>
            <a:r>
              <a:rPr lang="en-CA" sz="2200" b="1" dirty="0">
                <a:solidFill>
                  <a:srgbClr val="00BF96"/>
                </a:solidFill>
                <a:latin typeface="Arial Narrow" panose="020B0606020202030204" pitchFamily="34" charset="0"/>
                <a:cs typeface="Candara"/>
              </a:rPr>
              <a:t>DOAC alone</a:t>
            </a:r>
            <a:r>
              <a:rPr lang="en-CA" sz="2200" b="1" dirty="0">
                <a:solidFill>
                  <a:prstClr val="black"/>
                </a:solidFill>
                <a:latin typeface="Arial Narrow" panose="020B0606020202030204" pitchFamily="34" charset="0"/>
                <a:cs typeface="Candara"/>
              </a:rPr>
              <a:t>. </a:t>
            </a:r>
          </a:p>
          <a:p>
            <a:pPr lvl="0" defTabSz="914400">
              <a:defRPr/>
            </a:pPr>
            <a:endParaRPr lang="en-CA" sz="2200" b="1" dirty="0">
              <a:solidFill>
                <a:prstClr val="black"/>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200" b="1" dirty="0">
                <a:solidFill>
                  <a:prstClr val="black">
                    <a:lumMod val="85000"/>
                    <a:lumOff val="15000"/>
                  </a:prstClr>
                </a:solidFill>
                <a:latin typeface="Arial Narrow" panose="020B0606020202030204" pitchFamily="34" charset="0"/>
                <a:cs typeface="Candara"/>
              </a:rPr>
              <a:t>Post</a:t>
            </a:r>
            <a:r>
              <a:rPr lang="en-CA" sz="2200" b="1" dirty="0">
                <a:solidFill>
                  <a:prstClr val="black"/>
                </a:solidFill>
                <a:latin typeface="Arial Narrow" panose="020B0606020202030204" pitchFamily="34" charset="0"/>
                <a:cs typeface="Candara"/>
              </a:rPr>
              <a:t> </a:t>
            </a:r>
            <a:r>
              <a:rPr lang="en-CA" sz="2200" b="1" dirty="0">
                <a:solidFill>
                  <a:srgbClr val="00BF96"/>
                </a:solidFill>
                <a:latin typeface="Arial Narrow" panose="020B0606020202030204" pitchFamily="34" charset="0"/>
                <a:cs typeface="Candara"/>
              </a:rPr>
              <a:t>elective PCI </a:t>
            </a:r>
            <a:r>
              <a:rPr lang="en-CA" sz="2200" b="1" dirty="0">
                <a:solidFill>
                  <a:prstClr val="black">
                    <a:lumMod val="85000"/>
                    <a:lumOff val="15000"/>
                  </a:prstClr>
                </a:solidFill>
                <a:latin typeface="Arial Narrow" panose="020B0606020202030204" pitchFamily="34" charset="0"/>
                <a:cs typeface="Candara"/>
              </a:rPr>
              <a:t>should be treated with</a:t>
            </a:r>
            <a:r>
              <a:rPr lang="en-CA" sz="2200" b="1" dirty="0">
                <a:solidFill>
                  <a:prstClr val="black"/>
                </a:solidFill>
                <a:latin typeface="Arial Narrow" panose="020B0606020202030204" pitchFamily="34" charset="0"/>
                <a:cs typeface="Candara"/>
              </a:rPr>
              <a:t> </a:t>
            </a:r>
            <a:r>
              <a:rPr lang="en-CA" sz="2200" b="1" dirty="0">
                <a:solidFill>
                  <a:srgbClr val="00BF96"/>
                </a:solidFill>
                <a:latin typeface="Arial Narrow" panose="020B0606020202030204" pitchFamily="34" charset="0"/>
                <a:cs typeface="Candara"/>
              </a:rPr>
              <a:t>clopidogrel + a DOAC </a:t>
            </a:r>
            <a:br>
              <a:rPr lang="en-CA" sz="2200" b="1" dirty="0">
                <a:solidFill>
                  <a:srgbClr val="D26638"/>
                </a:solidFill>
                <a:latin typeface="Arial Narrow" panose="020B0606020202030204" pitchFamily="34" charset="0"/>
                <a:cs typeface="Candara"/>
              </a:rPr>
            </a:br>
            <a:r>
              <a:rPr lang="en-CA" sz="2200" b="1" dirty="0">
                <a:solidFill>
                  <a:prstClr val="black">
                    <a:lumMod val="85000"/>
                    <a:lumOff val="15000"/>
                  </a:prstClr>
                </a:solidFill>
                <a:latin typeface="Arial Narrow" panose="020B0606020202030204" pitchFamily="34" charset="0"/>
                <a:cs typeface="Candara"/>
              </a:rPr>
              <a:t>for 1 to 12 months (depending on type of stent </a:t>
            </a:r>
            <a:r>
              <a:rPr lang="en-CA" sz="2200" b="1" dirty="0" err="1">
                <a:solidFill>
                  <a:prstClr val="black">
                    <a:lumMod val="85000"/>
                    <a:lumOff val="15000"/>
                  </a:prstClr>
                </a:solidFill>
                <a:latin typeface="Arial Narrow" panose="020B0606020202030204" pitchFamily="34" charset="0"/>
                <a:cs typeface="Candara"/>
              </a:rPr>
              <a:t>etc</a:t>
            </a:r>
            <a:r>
              <a:rPr lang="en-CA" sz="2200" b="1" dirty="0">
                <a:solidFill>
                  <a:prstClr val="black">
                    <a:lumMod val="85000"/>
                    <a:lumOff val="15000"/>
                  </a:prstClr>
                </a:solidFill>
                <a:latin typeface="Arial Narrow" panose="020B0606020202030204" pitchFamily="34" charset="0"/>
                <a:cs typeface="Candara"/>
              </a:rPr>
              <a:t>), then a </a:t>
            </a:r>
            <a:r>
              <a:rPr lang="en-CA" sz="2200" b="1" dirty="0">
                <a:solidFill>
                  <a:srgbClr val="00BF96"/>
                </a:solidFill>
                <a:latin typeface="Arial Narrow" panose="020B0606020202030204" pitchFamily="34" charset="0"/>
                <a:cs typeface="Candara"/>
              </a:rPr>
              <a:t>DOAC alone</a:t>
            </a:r>
          </a:p>
          <a:p>
            <a:pPr lvl="0" defTabSz="914400">
              <a:defRPr/>
            </a:pPr>
            <a:endParaRPr lang="en-CA" sz="2200" b="1" dirty="0">
              <a:solidFill>
                <a:prstClr val="black"/>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200" b="1" dirty="0">
                <a:solidFill>
                  <a:prstClr val="black">
                    <a:lumMod val="85000"/>
                    <a:lumOff val="15000"/>
                  </a:prstClr>
                </a:solidFill>
                <a:latin typeface="Arial Narrow" panose="020B0606020202030204" pitchFamily="34" charset="0"/>
                <a:cs typeface="Candara"/>
              </a:rPr>
              <a:t>Recent</a:t>
            </a:r>
            <a:r>
              <a:rPr lang="en-CA" sz="2200" b="1" dirty="0">
                <a:solidFill>
                  <a:prstClr val="black"/>
                </a:solidFill>
                <a:latin typeface="Arial Narrow" panose="020B0606020202030204" pitchFamily="34" charset="0"/>
                <a:cs typeface="Candara"/>
              </a:rPr>
              <a:t> </a:t>
            </a:r>
            <a:r>
              <a:rPr lang="en-CA" sz="2200" b="1" dirty="0">
                <a:solidFill>
                  <a:srgbClr val="00BF96"/>
                </a:solidFill>
                <a:latin typeface="Arial Narrow" panose="020B0606020202030204" pitchFamily="34" charset="0"/>
                <a:cs typeface="Candara"/>
              </a:rPr>
              <a:t>ACS</a:t>
            </a:r>
            <a:r>
              <a:rPr lang="en-CA" sz="2200" b="1" dirty="0">
                <a:solidFill>
                  <a:prstClr val="black"/>
                </a:solidFill>
                <a:latin typeface="Arial Narrow" panose="020B0606020202030204" pitchFamily="34" charset="0"/>
                <a:cs typeface="Candara"/>
              </a:rPr>
              <a:t> </a:t>
            </a:r>
            <a:r>
              <a:rPr lang="en-CA" sz="2200" b="1" dirty="0">
                <a:solidFill>
                  <a:prstClr val="black">
                    <a:lumMod val="85000"/>
                    <a:lumOff val="15000"/>
                  </a:prstClr>
                </a:solidFill>
                <a:latin typeface="Arial Narrow" panose="020B0606020202030204" pitchFamily="34" charset="0"/>
                <a:cs typeface="Candara"/>
              </a:rPr>
              <a:t>with PCI:</a:t>
            </a:r>
          </a:p>
          <a:p>
            <a:pPr marL="742950" lvl="1" indent="-285750" defTabSz="914400">
              <a:buFont typeface="Wingdings" panose="05000000000000000000" pitchFamily="2" charset="2"/>
              <a:buChar char="§"/>
              <a:defRPr/>
            </a:pPr>
            <a:r>
              <a:rPr lang="en-CA" sz="2200" b="1" dirty="0">
                <a:solidFill>
                  <a:prstClr val="black">
                    <a:lumMod val="85000"/>
                    <a:lumOff val="15000"/>
                  </a:prstClr>
                </a:solidFill>
                <a:latin typeface="Arial Narrow" panose="020B0606020202030204" pitchFamily="34" charset="0"/>
                <a:cs typeface="Candara"/>
              </a:rPr>
              <a:t>Initial </a:t>
            </a:r>
            <a:r>
              <a:rPr lang="en-CA" sz="2200" b="1" dirty="0">
                <a:solidFill>
                  <a:srgbClr val="00BF96"/>
                </a:solidFill>
                <a:latin typeface="Arial Narrow" panose="020B0606020202030204" pitchFamily="34" charset="0"/>
                <a:cs typeface="Candara"/>
              </a:rPr>
              <a:t>period of “triple therapy” with ASA of 1 day to 6 months</a:t>
            </a:r>
          </a:p>
          <a:p>
            <a:pPr marL="742950" lvl="1" indent="-285750" defTabSz="914400">
              <a:buFont typeface="Wingdings" panose="05000000000000000000" pitchFamily="2" charset="2"/>
              <a:buChar char="§"/>
              <a:defRPr/>
            </a:pPr>
            <a:r>
              <a:rPr lang="en-CA" sz="2200" b="1" dirty="0">
                <a:solidFill>
                  <a:srgbClr val="00BF96"/>
                </a:solidFill>
                <a:latin typeface="Arial Narrow" panose="020B0606020202030204" pitchFamily="34" charset="0"/>
                <a:cs typeface="Candara"/>
              </a:rPr>
              <a:t>Then clopidogrel + a DOAC </a:t>
            </a:r>
            <a:r>
              <a:rPr lang="en-CA" sz="2200" b="1" dirty="0">
                <a:solidFill>
                  <a:prstClr val="black">
                    <a:lumMod val="85000"/>
                    <a:lumOff val="15000"/>
                  </a:prstClr>
                </a:solidFill>
                <a:latin typeface="Arial Narrow" panose="020B0606020202030204" pitchFamily="34" charset="0"/>
                <a:cs typeface="Candara"/>
              </a:rPr>
              <a:t>for up to 12 months (total from ACS)</a:t>
            </a:r>
          </a:p>
          <a:p>
            <a:pPr marL="742950" lvl="1" indent="-285750" defTabSz="914400">
              <a:buFont typeface="Wingdings" panose="05000000000000000000" pitchFamily="2" charset="2"/>
              <a:buChar char="§"/>
              <a:defRPr/>
            </a:pPr>
            <a:r>
              <a:rPr lang="en-CA" sz="2200" b="1" dirty="0">
                <a:solidFill>
                  <a:prstClr val="black">
                    <a:lumMod val="85000"/>
                    <a:lumOff val="15000"/>
                  </a:prstClr>
                </a:solidFill>
                <a:latin typeface="Arial Narrow" panose="020B0606020202030204" pitchFamily="34" charset="0"/>
                <a:cs typeface="Candara"/>
              </a:rPr>
              <a:t>Then a</a:t>
            </a:r>
            <a:r>
              <a:rPr lang="en-CA" sz="2200" b="1" dirty="0">
                <a:solidFill>
                  <a:prstClr val="black"/>
                </a:solidFill>
                <a:latin typeface="Arial Narrow" panose="020B0606020202030204" pitchFamily="34" charset="0"/>
                <a:cs typeface="Candara"/>
              </a:rPr>
              <a:t> </a:t>
            </a:r>
            <a:r>
              <a:rPr lang="en-CA" sz="2200" b="1" dirty="0">
                <a:solidFill>
                  <a:srgbClr val="00BF96"/>
                </a:solidFill>
                <a:latin typeface="Arial Narrow" panose="020B0606020202030204" pitchFamily="34" charset="0"/>
                <a:cs typeface="Candara"/>
              </a:rPr>
              <a:t>DOAC alone</a:t>
            </a:r>
            <a:r>
              <a:rPr lang="en-CA" sz="2200" b="1" dirty="0">
                <a:solidFill>
                  <a:srgbClr val="424242"/>
                </a:solidFill>
                <a:latin typeface="Arial Narrow" panose="020B0606020202030204" pitchFamily="34" charset="0"/>
                <a:cs typeface="Candara"/>
              </a:rPr>
              <a:t>.</a:t>
            </a:r>
          </a:p>
          <a:p>
            <a:pPr marL="742950" lvl="1" indent="-285750" defTabSz="914400">
              <a:buFont typeface="Wingdings" panose="05000000000000000000" pitchFamily="2" charset="2"/>
              <a:buChar char="§"/>
              <a:defRPr/>
            </a:pPr>
            <a:endParaRPr lang="en-CA" sz="2200" b="1" dirty="0">
              <a:solidFill>
                <a:srgbClr val="30C1D7"/>
              </a:solidFill>
              <a:latin typeface="Arial Narrow" panose="020B0606020202030204" pitchFamily="34" charset="0"/>
              <a:cs typeface="Candara"/>
            </a:endParaRPr>
          </a:p>
        </p:txBody>
      </p:sp>
    </p:spTree>
    <p:extLst>
      <p:ext uri="{BB962C8B-B14F-4D97-AF65-F5344CB8AC3E}">
        <p14:creationId xmlns:p14="http://schemas.microsoft.com/office/powerpoint/2010/main" val="159796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07504" y="140012"/>
            <a:ext cx="6867311" cy="707886"/>
          </a:xfrm>
          <a:prstGeom prst="rect">
            <a:avLst/>
          </a:prstGeom>
          <a:noFill/>
        </p:spPr>
        <p:txBody>
          <a:bodyPr wrap="square">
            <a:spAutoFit/>
          </a:bodyPr>
          <a:lstStyle/>
          <a:p>
            <a:pPr lvl="0">
              <a:defRPr/>
            </a:pPr>
            <a:r>
              <a:rPr lang="en-CA" sz="4000" b="1" dirty="0">
                <a:solidFill>
                  <a:prstClr val="black">
                    <a:lumMod val="75000"/>
                    <a:lumOff val="25000"/>
                  </a:prstClr>
                </a:solidFill>
                <a:latin typeface="Arial Narrow" panose="020B0606020202030204" pitchFamily="34" charset="0"/>
                <a:cs typeface="Aharoni" panose="02010803020104030203" pitchFamily="2" charset="-79"/>
              </a:rPr>
              <a:t>Background</a:t>
            </a:r>
          </a:p>
        </p:txBody>
      </p:sp>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080428"/>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723" y="107875"/>
            <a:ext cx="2051727" cy="906777"/>
          </a:xfrm>
          <a:prstGeom prst="rect">
            <a:avLst/>
          </a:prstGeom>
        </p:spPr>
      </p:pic>
      <p:sp>
        <p:nvSpPr>
          <p:cNvPr id="53" name="Rectangle 52">
            <a:extLst>
              <a:ext uri="{FF2B5EF4-FFF2-40B4-BE49-F238E27FC236}">
                <a16:creationId xmlns:a16="http://schemas.microsoft.com/office/drawing/2014/main" id="{E2F0F3B2-11B8-491C-A212-A25F1466FB01}"/>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228600" indent="-228600">
              <a:lnSpc>
                <a:spcPct val="90000"/>
              </a:lnSpc>
              <a:buFont typeface="+mj-lt"/>
              <a:buAutoNum type="arabicPeriod"/>
              <a:defRPr/>
            </a:pPr>
            <a:r>
              <a:rPr lang="en-GB" sz="800" dirty="0">
                <a:solidFill>
                  <a:schemeClr val="bg1"/>
                </a:solidFill>
                <a:latin typeface="Arial Narrow" panose="020B0606020202030204" pitchFamily="34" charset="0"/>
                <a:cs typeface="Arial" pitchFamily="34" charset="0"/>
              </a:rPr>
              <a:t>Lopes RD et al</a:t>
            </a:r>
            <a:r>
              <a:rPr lang="en-GB" sz="800" i="1" dirty="0">
                <a:solidFill>
                  <a:schemeClr val="bg1"/>
                </a:solidFill>
                <a:latin typeface="Arial Narrow" panose="020B0606020202030204" pitchFamily="34" charset="0"/>
                <a:cs typeface="Arial" pitchFamily="34" charset="0"/>
              </a:rPr>
              <a:t>. Am Heart J. </a:t>
            </a:r>
            <a:r>
              <a:rPr lang="en-GB" sz="800" dirty="0">
                <a:solidFill>
                  <a:schemeClr val="bg1"/>
                </a:solidFill>
                <a:latin typeface="Arial Narrow" panose="020B0606020202030204" pitchFamily="34" charset="0"/>
                <a:cs typeface="Arial" pitchFamily="34" charset="0"/>
              </a:rPr>
              <a:t>June 2018; 200:17-23 doi:10.1016/j.ahj.2018.03.001 </a:t>
            </a:r>
          </a:p>
          <a:p>
            <a:pPr marL="228600" indent="-228600">
              <a:lnSpc>
                <a:spcPct val="90000"/>
              </a:lnSpc>
              <a:buFont typeface="+mj-lt"/>
              <a:buAutoNum type="arabicPeriod"/>
              <a:defRPr/>
            </a:pPr>
            <a:r>
              <a:rPr lang="en-GB" sz="800" dirty="0">
                <a:solidFill>
                  <a:schemeClr val="bg1"/>
                </a:solidFill>
                <a:latin typeface="Arial Narrow" panose="020B0606020202030204" pitchFamily="34" charset="0"/>
                <a:cs typeface="Arial" pitchFamily="34" charset="0"/>
              </a:rPr>
              <a:t>Adapted from Lopes RD et al. Oral presentation at ACC Apr 2016; Chicago, IL, USA. Abstract number 695-15</a:t>
            </a:r>
          </a:p>
          <a:p>
            <a:pPr marL="228600" indent="-228600">
              <a:lnSpc>
                <a:spcPct val="90000"/>
              </a:lnSpc>
              <a:buFont typeface="+mj-lt"/>
              <a:buAutoNum type="arabicPeriod"/>
              <a:defRPr/>
            </a:pPr>
            <a:r>
              <a:rPr lang="en-GB" sz="800" dirty="0" err="1">
                <a:solidFill>
                  <a:schemeClr val="bg1"/>
                </a:solidFill>
                <a:latin typeface="Arial Narrow" panose="020B0606020202030204" pitchFamily="34" charset="0"/>
                <a:cs typeface="Arial" pitchFamily="34" charset="0"/>
              </a:rPr>
              <a:t>Dewilde</a:t>
            </a:r>
            <a:r>
              <a:rPr lang="en-GB" sz="800" dirty="0">
                <a:solidFill>
                  <a:schemeClr val="bg1"/>
                </a:solidFill>
                <a:latin typeface="Arial Narrow" panose="020B0606020202030204" pitchFamily="34" charset="0"/>
                <a:cs typeface="Arial" pitchFamily="34" charset="0"/>
              </a:rPr>
              <a:t> WJ et al. </a:t>
            </a:r>
            <a:r>
              <a:rPr lang="en-GB" sz="800" i="1" dirty="0">
                <a:solidFill>
                  <a:schemeClr val="bg1"/>
                </a:solidFill>
                <a:latin typeface="Arial Narrow" panose="020B0606020202030204" pitchFamily="34" charset="0"/>
                <a:cs typeface="Arial" pitchFamily="34" charset="0"/>
              </a:rPr>
              <a:t>Lancet </a:t>
            </a:r>
            <a:r>
              <a:rPr lang="en-GB" sz="800" dirty="0">
                <a:solidFill>
                  <a:schemeClr val="bg1"/>
                </a:solidFill>
                <a:latin typeface="Arial Narrow" panose="020B0606020202030204" pitchFamily="34" charset="0"/>
                <a:cs typeface="Arial" pitchFamily="34" charset="0"/>
              </a:rPr>
              <a:t>2013;381:1107-1115</a:t>
            </a:r>
          </a:p>
        </p:txBody>
      </p:sp>
      <p:sp>
        <p:nvSpPr>
          <p:cNvPr id="54" name="TextBox 53">
            <a:extLst>
              <a:ext uri="{FF2B5EF4-FFF2-40B4-BE49-F238E27FC236}">
                <a16:creationId xmlns:a16="http://schemas.microsoft.com/office/drawing/2014/main" id="{E3C76315-2D2A-4EC0-8E1D-BCD5ECA7C7AE}"/>
              </a:ext>
            </a:extLst>
          </p:cNvPr>
          <p:cNvSpPr txBox="1"/>
          <p:nvPr/>
        </p:nvSpPr>
        <p:spPr>
          <a:xfrm>
            <a:off x="4664075" y="6316335"/>
            <a:ext cx="3327400" cy="461665"/>
          </a:xfrm>
          <a:prstGeom prst="rect">
            <a:avLst/>
          </a:prstGeom>
          <a:noFill/>
        </p:spPr>
        <p:txBody>
          <a:bodyPr wrap="square" rtlCol="0">
            <a:spAutoFit/>
          </a:bodyPr>
          <a:lstStyle/>
          <a:p>
            <a:r>
              <a:rPr lang="en-US" sz="800" b="1" dirty="0">
                <a:solidFill>
                  <a:schemeClr val="bg1"/>
                </a:solidFill>
                <a:latin typeface="Arial Narrow" panose="020B0606020202030204" pitchFamily="34" charset="0"/>
              </a:rPr>
              <a:t>ACS</a:t>
            </a:r>
            <a:r>
              <a:rPr lang="en-US" sz="800" dirty="0">
                <a:solidFill>
                  <a:schemeClr val="bg1"/>
                </a:solidFill>
                <a:latin typeface="Arial Narrow" panose="020B0606020202030204" pitchFamily="34" charset="0"/>
              </a:rPr>
              <a:t>, acute coronary syndrome; </a:t>
            </a:r>
            <a:r>
              <a:rPr lang="en-US" sz="800" b="1" dirty="0">
                <a:solidFill>
                  <a:schemeClr val="bg1"/>
                </a:solidFill>
                <a:latin typeface="Arial Narrow" panose="020B0606020202030204" pitchFamily="34" charset="0"/>
              </a:rPr>
              <a:t>AF</a:t>
            </a:r>
            <a:r>
              <a:rPr lang="en-US" sz="800" dirty="0">
                <a:solidFill>
                  <a:schemeClr val="bg1"/>
                </a:solidFill>
                <a:latin typeface="Arial Narrow" panose="020B0606020202030204" pitchFamily="34" charset="0"/>
              </a:rPr>
              <a:t>, atrial fibrillation; </a:t>
            </a:r>
            <a:r>
              <a:rPr lang="en-US" sz="800" b="1" dirty="0">
                <a:solidFill>
                  <a:schemeClr val="bg1"/>
                </a:solidFill>
                <a:latin typeface="Arial Narrow" panose="020B0606020202030204" pitchFamily="34" charset="0"/>
              </a:rPr>
              <a:t>CAD</a:t>
            </a:r>
            <a:r>
              <a:rPr lang="en-US" sz="800" dirty="0">
                <a:solidFill>
                  <a:schemeClr val="bg1"/>
                </a:solidFill>
                <a:latin typeface="Arial Narrow" panose="020B0606020202030204" pitchFamily="34" charset="0"/>
              </a:rPr>
              <a:t>, coronary artery disease; </a:t>
            </a:r>
            <a:r>
              <a:rPr lang="en-US" sz="800" b="1" dirty="0">
                <a:solidFill>
                  <a:schemeClr val="bg1"/>
                </a:solidFill>
                <a:latin typeface="Arial Narrow" panose="020B0606020202030204" pitchFamily="34" charset="0"/>
              </a:rPr>
              <a:t>DAPT</a:t>
            </a:r>
            <a:r>
              <a:rPr lang="en-US" sz="800" dirty="0">
                <a:solidFill>
                  <a:schemeClr val="bg1"/>
                </a:solidFill>
                <a:latin typeface="Arial Narrow" panose="020B0606020202030204" pitchFamily="34" charset="0"/>
              </a:rPr>
              <a:t>, dual antiplatelet therapy; </a:t>
            </a:r>
            <a:r>
              <a:rPr lang="en-US" sz="800" b="1" dirty="0">
                <a:solidFill>
                  <a:schemeClr val="bg1"/>
                </a:solidFill>
                <a:latin typeface="Arial Narrow" panose="020B0606020202030204" pitchFamily="34" charset="0"/>
              </a:rPr>
              <a:t>OAC</a:t>
            </a:r>
            <a:r>
              <a:rPr lang="en-US" sz="800" dirty="0">
                <a:solidFill>
                  <a:schemeClr val="bg1"/>
                </a:solidFill>
                <a:latin typeface="Arial Narrow" panose="020B0606020202030204" pitchFamily="34" charset="0"/>
              </a:rPr>
              <a:t>, oral anticoagulation; </a:t>
            </a:r>
            <a:r>
              <a:rPr lang="en-US" sz="800" b="1" dirty="0">
                <a:solidFill>
                  <a:schemeClr val="bg1"/>
                </a:solidFill>
                <a:latin typeface="Arial Narrow" panose="020B0606020202030204" pitchFamily="34" charset="0"/>
              </a:rPr>
              <a:t>PCI</a:t>
            </a:r>
            <a:r>
              <a:rPr lang="en-US" sz="800" dirty="0">
                <a:solidFill>
                  <a:schemeClr val="bg1"/>
                </a:solidFill>
                <a:latin typeface="Arial Narrow" panose="020B0606020202030204" pitchFamily="34" charset="0"/>
              </a:rPr>
              <a:t>, percutaneous coronary intervention; </a:t>
            </a:r>
            <a:r>
              <a:rPr lang="en-US" sz="800" b="1" dirty="0">
                <a:solidFill>
                  <a:schemeClr val="bg1"/>
                </a:solidFill>
                <a:latin typeface="Arial Narrow" panose="020B0606020202030204" pitchFamily="34" charset="0"/>
              </a:rPr>
              <a:t>VKA</a:t>
            </a:r>
            <a:r>
              <a:rPr lang="en-US" sz="800" dirty="0">
                <a:solidFill>
                  <a:schemeClr val="bg1"/>
                </a:solidFill>
                <a:latin typeface="Arial Narrow" panose="020B0606020202030204" pitchFamily="34" charset="0"/>
              </a:rPr>
              <a:t>, vitamin K antagonist.</a:t>
            </a:r>
            <a:endParaRPr lang="en-GB" sz="800" dirty="0">
              <a:solidFill>
                <a:schemeClr val="bg1"/>
              </a:solidFill>
              <a:latin typeface="Arial Narrow" panose="020B0606020202030204" pitchFamily="34" charset="0"/>
            </a:endParaRPr>
          </a:p>
        </p:txBody>
      </p:sp>
      <p:sp>
        <p:nvSpPr>
          <p:cNvPr id="71" name="TextBox 70">
            <a:extLst>
              <a:ext uri="{FF2B5EF4-FFF2-40B4-BE49-F238E27FC236}">
                <a16:creationId xmlns:a16="http://schemas.microsoft.com/office/drawing/2014/main" id="{5CE29124-73C6-45B3-98A1-8082976B99F2}"/>
              </a:ext>
            </a:extLst>
          </p:cNvPr>
          <p:cNvSpPr txBox="1"/>
          <p:nvPr/>
        </p:nvSpPr>
        <p:spPr>
          <a:xfrm>
            <a:off x="143996" y="1114425"/>
            <a:ext cx="8904753" cy="1200329"/>
          </a:xfrm>
          <a:prstGeom prst="rect">
            <a:avLst/>
          </a:prstGeom>
          <a:noFill/>
        </p:spPr>
        <p:txBody>
          <a:bodyPr wrap="square" rtlCol="0">
            <a:spAutoFit/>
          </a:bodyPr>
          <a:lstStyle/>
          <a:p>
            <a:pPr marL="342900" indent="-342900">
              <a:buClr>
                <a:srgbClr val="22E6B7"/>
              </a:buClr>
              <a:buSzPct val="100000"/>
              <a:buFont typeface="Wingdings" panose="05000000000000000000" pitchFamily="2" charset="2"/>
              <a:buChar char="§"/>
            </a:pPr>
            <a:r>
              <a:rPr lang="en-US" dirty="0">
                <a:solidFill>
                  <a:schemeClr val="tx1">
                    <a:lumMod val="85000"/>
                    <a:lumOff val="15000"/>
                  </a:schemeClr>
                </a:solidFill>
                <a:latin typeface="Arial Narrow" panose="020B0606020202030204" pitchFamily="34" charset="0"/>
              </a:rPr>
              <a:t>Atrial fibrillation (AF) is the most common cardiac arrhythmia, with increasing prevalence among the elderly. </a:t>
            </a:r>
          </a:p>
          <a:p>
            <a:pPr marL="342900" indent="-342900">
              <a:buClr>
                <a:srgbClr val="22E6B7"/>
              </a:buClr>
              <a:buSzPct val="100000"/>
              <a:buFont typeface="Wingdings" panose="05000000000000000000" pitchFamily="2" charset="2"/>
              <a:buChar char="§"/>
            </a:pPr>
            <a:r>
              <a:rPr lang="en-US" dirty="0">
                <a:solidFill>
                  <a:schemeClr val="tx1">
                    <a:lumMod val="85000"/>
                    <a:lumOff val="15000"/>
                  </a:schemeClr>
                </a:solidFill>
                <a:latin typeface="Arial Narrow" panose="020B0606020202030204" pitchFamily="34" charset="0"/>
              </a:rPr>
              <a:t>Approximately 20 to 30% of patients with AF also have concomitant coronary artery disease (CAD) and 5 to 10% of patients who undergo percutaneous coronary intervention (PCI) have AF. </a:t>
            </a:r>
            <a:endParaRPr lang="en-US" sz="1600" dirty="0"/>
          </a:p>
        </p:txBody>
      </p:sp>
      <p:sp>
        <p:nvSpPr>
          <p:cNvPr id="72" name="Rectangle 71">
            <a:extLst>
              <a:ext uri="{FF2B5EF4-FFF2-40B4-BE49-F238E27FC236}">
                <a16:creationId xmlns:a16="http://schemas.microsoft.com/office/drawing/2014/main" id="{E18D7226-F599-44DC-B64D-18821FC6DB31}"/>
              </a:ext>
            </a:extLst>
          </p:cNvPr>
          <p:cNvSpPr/>
          <p:nvPr/>
        </p:nvSpPr>
        <p:spPr>
          <a:xfrm>
            <a:off x="0" y="2420786"/>
            <a:ext cx="9144000" cy="746354"/>
          </a:xfrm>
          <a:prstGeom prst="rect">
            <a:avLst/>
          </a:prstGeom>
          <a:gradFill flip="none" rotWithShape="1">
            <a:gsLst>
              <a:gs pos="0">
                <a:srgbClr val="0D755A"/>
              </a:gs>
              <a:gs pos="50000">
                <a:srgbClr val="13A985"/>
              </a:gs>
              <a:gs pos="100000">
                <a:srgbClr val="00BF96"/>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FF6600"/>
              </a:buClr>
              <a:buSzPct val="100000"/>
            </a:pPr>
            <a:r>
              <a:rPr lang="en-US" b="1">
                <a:solidFill>
                  <a:schemeClr val="bg1"/>
                </a:solidFill>
                <a:latin typeface="Arial Narrow" panose="020B0606020202030204" pitchFamily="34" charset="0"/>
              </a:rPr>
              <a:t>A clinical conundrum arises when patients with AF on oral anticoagulation (OAC) </a:t>
            </a:r>
          </a:p>
          <a:p>
            <a:pPr algn="ctr">
              <a:buClr>
                <a:srgbClr val="FF6600"/>
              </a:buClr>
              <a:buSzPct val="100000"/>
            </a:pPr>
            <a:r>
              <a:rPr lang="en-US" b="1">
                <a:solidFill>
                  <a:schemeClr val="bg1"/>
                </a:solidFill>
                <a:latin typeface="Arial Narrow" panose="020B0606020202030204" pitchFamily="34" charset="0"/>
              </a:rPr>
              <a:t>develop an acute coronary syndrome (ACS) and/or require PCI. </a:t>
            </a:r>
            <a:endParaRPr lang="en-US" b="1" dirty="0">
              <a:solidFill>
                <a:schemeClr val="bg1"/>
              </a:solidFill>
              <a:latin typeface="Arial Narrow" panose="020B0606020202030204" pitchFamily="34" charset="0"/>
            </a:endParaRPr>
          </a:p>
        </p:txBody>
      </p:sp>
      <p:grpSp>
        <p:nvGrpSpPr>
          <p:cNvPr id="73" name="Group 72">
            <a:extLst>
              <a:ext uri="{FF2B5EF4-FFF2-40B4-BE49-F238E27FC236}">
                <a16:creationId xmlns:a16="http://schemas.microsoft.com/office/drawing/2014/main" id="{753122C4-FCA9-4D0A-9B2B-298BDF928AEB}"/>
              </a:ext>
            </a:extLst>
          </p:cNvPr>
          <p:cNvGrpSpPr/>
          <p:nvPr/>
        </p:nvGrpSpPr>
        <p:grpSpPr>
          <a:xfrm>
            <a:off x="161925" y="2250714"/>
            <a:ext cx="697553" cy="916426"/>
            <a:chOff x="6943577" y="534751"/>
            <a:chExt cx="2645711" cy="3475862"/>
          </a:xfrm>
        </p:grpSpPr>
        <p:sp>
          <p:nvSpPr>
            <p:cNvPr id="74" name="Freeform 11">
              <a:extLst>
                <a:ext uri="{FF2B5EF4-FFF2-40B4-BE49-F238E27FC236}">
                  <a16:creationId xmlns:a16="http://schemas.microsoft.com/office/drawing/2014/main" id="{595AB9AA-3775-4690-A81E-5BD7E5F30731}"/>
                </a:ext>
              </a:extLst>
            </p:cNvPr>
            <p:cNvSpPr>
              <a:spLocks/>
            </p:cNvSpPr>
            <p:nvPr/>
          </p:nvSpPr>
          <p:spPr bwMode="auto">
            <a:xfrm flipH="1">
              <a:off x="6943577" y="591093"/>
              <a:ext cx="2645711" cy="3419520"/>
            </a:xfrm>
            <a:custGeom>
              <a:avLst/>
              <a:gdLst/>
              <a:ahLst/>
              <a:cxnLst>
                <a:cxn ang="0">
                  <a:pos x="1859" y="13"/>
                </a:cxn>
                <a:cxn ang="0">
                  <a:pos x="2161" y="71"/>
                </a:cxn>
                <a:cxn ang="0">
                  <a:pos x="2350" y="131"/>
                </a:cxn>
                <a:cxn ang="0">
                  <a:pos x="2499" y="193"/>
                </a:cxn>
                <a:cxn ang="0">
                  <a:pos x="2824" y="418"/>
                </a:cxn>
                <a:cxn ang="0">
                  <a:pos x="3031" y="689"/>
                </a:cxn>
                <a:cxn ang="0">
                  <a:pos x="3142" y="966"/>
                </a:cxn>
                <a:cxn ang="0">
                  <a:pos x="3188" y="1215"/>
                </a:cxn>
                <a:cxn ang="0">
                  <a:pos x="3163" y="1534"/>
                </a:cxn>
                <a:cxn ang="0">
                  <a:pos x="3085" y="1875"/>
                </a:cxn>
                <a:cxn ang="0">
                  <a:pos x="2991" y="2145"/>
                </a:cxn>
                <a:cxn ang="0">
                  <a:pos x="2877" y="2350"/>
                </a:cxn>
                <a:cxn ang="0">
                  <a:pos x="2718" y="2595"/>
                </a:cxn>
                <a:cxn ang="0">
                  <a:pos x="2592" y="2809"/>
                </a:cxn>
                <a:cxn ang="0">
                  <a:pos x="2552" y="2996"/>
                </a:cxn>
                <a:cxn ang="0">
                  <a:pos x="2598" y="3280"/>
                </a:cxn>
                <a:cxn ang="0">
                  <a:pos x="2735" y="3598"/>
                </a:cxn>
                <a:cxn ang="0">
                  <a:pos x="1279" y="3739"/>
                </a:cxn>
                <a:cxn ang="0">
                  <a:pos x="1203" y="3577"/>
                </a:cxn>
                <a:cxn ang="0">
                  <a:pos x="1205" y="3457"/>
                </a:cxn>
                <a:cxn ang="0">
                  <a:pos x="1147" y="3422"/>
                </a:cxn>
                <a:cxn ang="0">
                  <a:pos x="989" y="3451"/>
                </a:cxn>
                <a:cxn ang="0">
                  <a:pos x="751" y="3484"/>
                </a:cxn>
                <a:cxn ang="0">
                  <a:pos x="521" y="3473"/>
                </a:cxn>
                <a:cxn ang="0">
                  <a:pos x="383" y="3382"/>
                </a:cxn>
                <a:cxn ang="0">
                  <a:pos x="347" y="3243"/>
                </a:cxn>
                <a:cxn ang="0">
                  <a:pos x="370" y="3112"/>
                </a:cxn>
                <a:cxn ang="0">
                  <a:pos x="379" y="3006"/>
                </a:cxn>
                <a:cxn ang="0">
                  <a:pos x="318" y="2948"/>
                </a:cxn>
                <a:cxn ang="0">
                  <a:pos x="292" y="2863"/>
                </a:cxn>
                <a:cxn ang="0">
                  <a:pos x="310" y="2807"/>
                </a:cxn>
                <a:cxn ang="0">
                  <a:pos x="248" y="2703"/>
                </a:cxn>
                <a:cxn ang="0">
                  <a:pos x="290" y="2558"/>
                </a:cxn>
                <a:cxn ang="0">
                  <a:pos x="250" y="2491"/>
                </a:cxn>
                <a:cxn ang="0">
                  <a:pos x="136" y="2446"/>
                </a:cxn>
                <a:cxn ang="0">
                  <a:pos x="14" y="2367"/>
                </a:cxn>
                <a:cxn ang="0">
                  <a:pos x="4" y="2271"/>
                </a:cxn>
                <a:cxn ang="0">
                  <a:pos x="29" y="2222"/>
                </a:cxn>
                <a:cxn ang="0">
                  <a:pos x="107" y="2099"/>
                </a:cxn>
                <a:cxn ang="0">
                  <a:pos x="207" y="1935"/>
                </a:cxn>
                <a:cxn ang="0">
                  <a:pos x="300" y="1777"/>
                </a:cxn>
                <a:cxn ang="0">
                  <a:pos x="331" y="1673"/>
                </a:cxn>
                <a:cxn ang="0">
                  <a:pos x="296" y="1617"/>
                </a:cxn>
                <a:cxn ang="0">
                  <a:pos x="246" y="1541"/>
                </a:cxn>
                <a:cxn ang="0">
                  <a:pos x="232" y="1381"/>
                </a:cxn>
                <a:cxn ang="0">
                  <a:pos x="277" y="1111"/>
                </a:cxn>
                <a:cxn ang="0">
                  <a:pos x="366" y="802"/>
                </a:cxn>
                <a:cxn ang="0">
                  <a:pos x="490" y="521"/>
                </a:cxn>
                <a:cxn ang="0">
                  <a:pos x="662" y="318"/>
                </a:cxn>
                <a:cxn ang="0">
                  <a:pos x="834" y="191"/>
                </a:cxn>
                <a:cxn ang="0">
                  <a:pos x="935" y="139"/>
                </a:cxn>
                <a:cxn ang="0">
                  <a:pos x="1267" y="36"/>
                </a:cxn>
              </a:cxnLst>
              <a:rect l="0" t="0" r="r" b="b"/>
              <a:pathLst>
                <a:path w="3190" h="4123">
                  <a:moveTo>
                    <a:pt x="1577" y="0"/>
                  </a:moveTo>
                  <a:lnTo>
                    <a:pt x="1677" y="0"/>
                  </a:lnTo>
                  <a:lnTo>
                    <a:pt x="1770" y="4"/>
                  </a:lnTo>
                  <a:lnTo>
                    <a:pt x="1859" y="13"/>
                  </a:lnTo>
                  <a:lnTo>
                    <a:pt x="1944" y="25"/>
                  </a:lnTo>
                  <a:lnTo>
                    <a:pt x="2022" y="40"/>
                  </a:lnTo>
                  <a:lnTo>
                    <a:pt x="2095" y="54"/>
                  </a:lnTo>
                  <a:lnTo>
                    <a:pt x="2161" y="71"/>
                  </a:lnTo>
                  <a:lnTo>
                    <a:pt x="2219" y="87"/>
                  </a:lnTo>
                  <a:lnTo>
                    <a:pt x="2271" y="104"/>
                  </a:lnTo>
                  <a:lnTo>
                    <a:pt x="2314" y="119"/>
                  </a:lnTo>
                  <a:lnTo>
                    <a:pt x="2350" y="131"/>
                  </a:lnTo>
                  <a:lnTo>
                    <a:pt x="2374" y="141"/>
                  </a:lnTo>
                  <a:lnTo>
                    <a:pt x="2389" y="148"/>
                  </a:lnTo>
                  <a:lnTo>
                    <a:pt x="2395" y="150"/>
                  </a:lnTo>
                  <a:lnTo>
                    <a:pt x="2499" y="193"/>
                  </a:lnTo>
                  <a:lnTo>
                    <a:pt x="2592" y="241"/>
                  </a:lnTo>
                  <a:lnTo>
                    <a:pt x="2679" y="295"/>
                  </a:lnTo>
                  <a:lnTo>
                    <a:pt x="2755" y="353"/>
                  </a:lnTo>
                  <a:lnTo>
                    <a:pt x="2824" y="418"/>
                  </a:lnTo>
                  <a:lnTo>
                    <a:pt x="2886" y="482"/>
                  </a:lnTo>
                  <a:lnTo>
                    <a:pt x="2940" y="550"/>
                  </a:lnTo>
                  <a:lnTo>
                    <a:pt x="2987" y="619"/>
                  </a:lnTo>
                  <a:lnTo>
                    <a:pt x="3031" y="689"/>
                  </a:lnTo>
                  <a:lnTo>
                    <a:pt x="3066" y="760"/>
                  </a:lnTo>
                  <a:lnTo>
                    <a:pt x="3097" y="831"/>
                  </a:lnTo>
                  <a:lnTo>
                    <a:pt x="3122" y="899"/>
                  </a:lnTo>
                  <a:lnTo>
                    <a:pt x="3142" y="966"/>
                  </a:lnTo>
                  <a:lnTo>
                    <a:pt x="3159" y="1030"/>
                  </a:lnTo>
                  <a:lnTo>
                    <a:pt x="3171" y="1092"/>
                  </a:lnTo>
                  <a:lnTo>
                    <a:pt x="3182" y="1148"/>
                  </a:lnTo>
                  <a:lnTo>
                    <a:pt x="3188" y="1215"/>
                  </a:lnTo>
                  <a:lnTo>
                    <a:pt x="3190" y="1287"/>
                  </a:lnTo>
                  <a:lnTo>
                    <a:pt x="3186" y="1366"/>
                  </a:lnTo>
                  <a:lnTo>
                    <a:pt x="3176" y="1449"/>
                  </a:lnTo>
                  <a:lnTo>
                    <a:pt x="3163" y="1534"/>
                  </a:lnTo>
                  <a:lnTo>
                    <a:pt x="3147" y="1622"/>
                  </a:lnTo>
                  <a:lnTo>
                    <a:pt x="3128" y="1709"/>
                  </a:lnTo>
                  <a:lnTo>
                    <a:pt x="3107" y="1794"/>
                  </a:lnTo>
                  <a:lnTo>
                    <a:pt x="3085" y="1875"/>
                  </a:lnTo>
                  <a:lnTo>
                    <a:pt x="3062" y="1954"/>
                  </a:lnTo>
                  <a:lnTo>
                    <a:pt x="3037" y="2024"/>
                  </a:lnTo>
                  <a:lnTo>
                    <a:pt x="3014" y="2089"/>
                  </a:lnTo>
                  <a:lnTo>
                    <a:pt x="2991" y="2145"/>
                  </a:lnTo>
                  <a:lnTo>
                    <a:pt x="2971" y="2190"/>
                  </a:lnTo>
                  <a:lnTo>
                    <a:pt x="2944" y="2240"/>
                  </a:lnTo>
                  <a:lnTo>
                    <a:pt x="2913" y="2294"/>
                  </a:lnTo>
                  <a:lnTo>
                    <a:pt x="2877" y="2350"/>
                  </a:lnTo>
                  <a:lnTo>
                    <a:pt x="2838" y="2410"/>
                  </a:lnTo>
                  <a:lnTo>
                    <a:pt x="2799" y="2473"/>
                  </a:lnTo>
                  <a:lnTo>
                    <a:pt x="2757" y="2535"/>
                  </a:lnTo>
                  <a:lnTo>
                    <a:pt x="2718" y="2595"/>
                  </a:lnTo>
                  <a:lnTo>
                    <a:pt x="2681" y="2655"/>
                  </a:lnTo>
                  <a:lnTo>
                    <a:pt x="2646" y="2712"/>
                  </a:lnTo>
                  <a:lnTo>
                    <a:pt x="2615" y="2763"/>
                  </a:lnTo>
                  <a:lnTo>
                    <a:pt x="2592" y="2809"/>
                  </a:lnTo>
                  <a:lnTo>
                    <a:pt x="2573" y="2849"/>
                  </a:lnTo>
                  <a:lnTo>
                    <a:pt x="2561" y="2890"/>
                  </a:lnTo>
                  <a:lnTo>
                    <a:pt x="2554" y="2940"/>
                  </a:lnTo>
                  <a:lnTo>
                    <a:pt x="2552" y="2996"/>
                  </a:lnTo>
                  <a:lnTo>
                    <a:pt x="2557" y="3060"/>
                  </a:lnTo>
                  <a:lnTo>
                    <a:pt x="2565" y="3131"/>
                  </a:lnTo>
                  <a:lnTo>
                    <a:pt x="2579" y="3204"/>
                  </a:lnTo>
                  <a:lnTo>
                    <a:pt x="2598" y="3280"/>
                  </a:lnTo>
                  <a:lnTo>
                    <a:pt x="2623" y="3359"/>
                  </a:lnTo>
                  <a:lnTo>
                    <a:pt x="2654" y="3440"/>
                  </a:lnTo>
                  <a:lnTo>
                    <a:pt x="2691" y="3519"/>
                  </a:lnTo>
                  <a:lnTo>
                    <a:pt x="2735" y="3598"/>
                  </a:lnTo>
                  <a:lnTo>
                    <a:pt x="2784" y="3673"/>
                  </a:lnTo>
                  <a:lnTo>
                    <a:pt x="1252" y="4123"/>
                  </a:lnTo>
                  <a:lnTo>
                    <a:pt x="1323" y="3787"/>
                  </a:lnTo>
                  <a:lnTo>
                    <a:pt x="1279" y="3739"/>
                  </a:lnTo>
                  <a:lnTo>
                    <a:pt x="1248" y="3696"/>
                  </a:lnTo>
                  <a:lnTo>
                    <a:pt x="1225" y="3654"/>
                  </a:lnTo>
                  <a:lnTo>
                    <a:pt x="1211" y="3615"/>
                  </a:lnTo>
                  <a:lnTo>
                    <a:pt x="1203" y="3577"/>
                  </a:lnTo>
                  <a:lnTo>
                    <a:pt x="1203" y="3546"/>
                  </a:lnTo>
                  <a:lnTo>
                    <a:pt x="1205" y="3517"/>
                  </a:lnTo>
                  <a:lnTo>
                    <a:pt x="1207" y="3484"/>
                  </a:lnTo>
                  <a:lnTo>
                    <a:pt x="1205" y="3457"/>
                  </a:lnTo>
                  <a:lnTo>
                    <a:pt x="1196" y="3438"/>
                  </a:lnTo>
                  <a:lnTo>
                    <a:pt x="1182" y="3426"/>
                  </a:lnTo>
                  <a:lnTo>
                    <a:pt x="1161" y="3419"/>
                  </a:lnTo>
                  <a:lnTo>
                    <a:pt x="1147" y="3422"/>
                  </a:lnTo>
                  <a:lnTo>
                    <a:pt x="1120" y="3426"/>
                  </a:lnTo>
                  <a:lnTo>
                    <a:pt x="1085" y="3432"/>
                  </a:lnTo>
                  <a:lnTo>
                    <a:pt x="1041" y="3440"/>
                  </a:lnTo>
                  <a:lnTo>
                    <a:pt x="989" y="3451"/>
                  </a:lnTo>
                  <a:lnTo>
                    <a:pt x="933" y="3459"/>
                  </a:lnTo>
                  <a:lnTo>
                    <a:pt x="875" y="3469"/>
                  </a:lnTo>
                  <a:lnTo>
                    <a:pt x="813" y="3478"/>
                  </a:lnTo>
                  <a:lnTo>
                    <a:pt x="751" y="3484"/>
                  </a:lnTo>
                  <a:lnTo>
                    <a:pt x="689" y="3486"/>
                  </a:lnTo>
                  <a:lnTo>
                    <a:pt x="629" y="3486"/>
                  </a:lnTo>
                  <a:lnTo>
                    <a:pt x="573" y="3482"/>
                  </a:lnTo>
                  <a:lnTo>
                    <a:pt x="521" y="3473"/>
                  </a:lnTo>
                  <a:lnTo>
                    <a:pt x="474" y="3459"/>
                  </a:lnTo>
                  <a:lnTo>
                    <a:pt x="434" y="3438"/>
                  </a:lnTo>
                  <a:lnTo>
                    <a:pt x="405" y="3411"/>
                  </a:lnTo>
                  <a:lnTo>
                    <a:pt x="383" y="3382"/>
                  </a:lnTo>
                  <a:lnTo>
                    <a:pt x="366" y="3349"/>
                  </a:lnTo>
                  <a:lnTo>
                    <a:pt x="356" y="3316"/>
                  </a:lnTo>
                  <a:lnTo>
                    <a:pt x="350" y="3278"/>
                  </a:lnTo>
                  <a:lnTo>
                    <a:pt x="347" y="3243"/>
                  </a:lnTo>
                  <a:lnTo>
                    <a:pt x="350" y="3206"/>
                  </a:lnTo>
                  <a:lnTo>
                    <a:pt x="356" y="3172"/>
                  </a:lnTo>
                  <a:lnTo>
                    <a:pt x="362" y="3141"/>
                  </a:lnTo>
                  <a:lnTo>
                    <a:pt x="370" y="3112"/>
                  </a:lnTo>
                  <a:lnTo>
                    <a:pt x="381" y="3077"/>
                  </a:lnTo>
                  <a:lnTo>
                    <a:pt x="385" y="3048"/>
                  </a:lnTo>
                  <a:lnTo>
                    <a:pt x="385" y="3025"/>
                  </a:lnTo>
                  <a:lnTo>
                    <a:pt x="379" y="3006"/>
                  </a:lnTo>
                  <a:lnTo>
                    <a:pt x="370" y="2992"/>
                  </a:lnTo>
                  <a:lnTo>
                    <a:pt x="356" y="2977"/>
                  </a:lnTo>
                  <a:lnTo>
                    <a:pt x="339" y="2963"/>
                  </a:lnTo>
                  <a:lnTo>
                    <a:pt x="318" y="2948"/>
                  </a:lnTo>
                  <a:lnTo>
                    <a:pt x="302" y="2929"/>
                  </a:lnTo>
                  <a:lnTo>
                    <a:pt x="292" y="2909"/>
                  </a:lnTo>
                  <a:lnTo>
                    <a:pt x="290" y="2886"/>
                  </a:lnTo>
                  <a:lnTo>
                    <a:pt x="292" y="2863"/>
                  </a:lnTo>
                  <a:lnTo>
                    <a:pt x="298" y="2840"/>
                  </a:lnTo>
                  <a:lnTo>
                    <a:pt x="304" y="2824"/>
                  </a:lnTo>
                  <a:lnTo>
                    <a:pt x="308" y="2811"/>
                  </a:lnTo>
                  <a:lnTo>
                    <a:pt x="310" y="2807"/>
                  </a:lnTo>
                  <a:lnTo>
                    <a:pt x="279" y="2786"/>
                  </a:lnTo>
                  <a:lnTo>
                    <a:pt x="261" y="2761"/>
                  </a:lnTo>
                  <a:lnTo>
                    <a:pt x="250" y="2734"/>
                  </a:lnTo>
                  <a:lnTo>
                    <a:pt x="248" y="2703"/>
                  </a:lnTo>
                  <a:lnTo>
                    <a:pt x="254" y="2668"/>
                  </a:lnTo>
                  <a:lnTo>
                    <a:pt x="267" y="2628"/>
                  </a:lnTo>
                  <a:lnTo>
                    <a:pt x="283" y="2585"/>
                  </a:lnTo>
                  <a:lnTo>
                    <a:pt x="290" y="2558"/>
                  </a:lnTo>
                  <a:lnTo>
                    <a:pt x="290" y="2537"/>
                  </a:lnTo>
                  <a:lnTo>
                    <a:pt x="283" y="2518"/>
                  </a:lnTo>
                  <a:lnTo>
                    <a:pt x="269" y="2504"/>
                  </a:lnTo>
                  <a:lnTo>
                    <a:pt x="250" y="2491"/>
                  </a:lnTo>
                  <a:lnTo>
                    <a:pt x="227" y="2479"/>
                  </a:lnTo>
                  <a:lnTo>
                    <a:pt x="200" y="2469"/>
                  </a:lnTo>
                  <a:lnTo>
                    <a:pt x="169" y="2458"/>
                  </a:lnTo>
                  <a:lnTo>
                    <a:pt x="136" y="2446"/>
                  </a:lnTo>
                  <a:lnTo>
                    <a:pt x="103" y="2431"/>
                  </a:lnTo>
                  <a:lnTo>
                    <a:pt x="68" y="2415"/>
                  </a:lnTo>
                  <a:lnTo>
                    <a:pt x="37" y="2392"/>
                  </a:lnTo>
                  <a:lnTo>
                    <a:pt x="14" y="2367"/>
                  </a:lnTo>
                  <a:lnTo>
                    <a:pt x="4" y="2342"/>
                  </a:lnTo>
                  <a:lnTo>
                    <a:pt x="0" y="2317"/>
                  </a:lnTo>
                  <a:lnTo>
                    <a:pt x="0" y="2294"/>
                  </a:lnTo>
                  <a:lnTo>
                    <a:pt x="4" y="2271"/>
                  </a:lnTo>
                  <a:lnTo>
                    <a:pt x="12" y="2253"/>
                  </a:lnTo>
                  <a:lnTo>
                    <a:pt x="18" y="2238"/>
                  </a:lnTo>
                  <a:lnTo>
                    <a:pt x="24" y="2230"/>
                  </a:lnTo>
                  <a:lnTo>
                    <a:pt x="29" y="2222"/>
                  </a:lnTo>
                  <a:lnTo>
                    <a:pt x="49" y="2190"/>
                  </a:lnTo>
                  <a:lnTo>
                    <a:pt x="66" y="2163"/>
                  </a:lnTo>
                  <a:lnTo>
                    <a:pt x="85" y="2134"/>
                  </a:lnTo>
                  <a:lnTo>
                    <a:pt x="107" y="2099"/>
                  </a:lnTo>
                  <a:lnTo>
                    <a:pt x="130" y="2062"/>
                  </a:lnTo>
                  <a:lnTo>
                    <a:pt x="155" y="2020"/>
                  </a:lnTo>
                  <a:lnTo>
                    <a:pt x="182" y="1979"/>
                  </a:lnTo>
                  <a:lnTo>
                    <a:pt x="207" y="1935"/>
                  </a:lnTo>
                  <a:lnTo>
                    <a:pt x="234" y="1894"/>
                  </a:lnTo>
                  <a:lnTo>
                    <a:pt x="256" y="1852"/>
                  </a:lnTo>
                  <a:lnTo>
                    <a:pt x="279" y="1813"/>
                  </a:lnTo>
                  <a:lnTo>
                    <a:pt x="300" y="1777"/>
                  </a:lnTo>
                  <a:lnTo>
                    <a:pt x="316" y="1744"/>
                  </a:lnTo>
                  <a:lnTo>
                    <a:pt x="327" y="1715"/>
                  </a:lnTo>
                  <a:lnTo>
                    <a:pt x="331" y="1694"/>
                  </a:lnTo>
                  <a:lnTo>
                    <a:pt x="331" y="1673"/>
                  </a:lnTo>
                  <a:lnTo>
                    <a:pt x="327" y="1659"/>
                  </a:lnTo>
                  <a:lnTo>
                    <a:pt x="318" y="1644"/>
                  </a:lnTo>
                  <a:lnTo>
                    <a:pt x="308" y="1630"/>
                  </a:lnTo>
                  <a:lnTo>
                    <a:pt x="296" y="1617"/>
                  </a:lnTo>
                  <a:lnTo>
                    <a:pt x="283" y="1603"/>
                  </a:lnTo>
                  <a:lnTo>
                    <a:pt x="269" y="1586"/>
                  </a:lnTo>
                  <a:lnTo>
                    <a:pt x="256" y="1566"/>
                  </a:lnTo>
                  <a:lnTo>
                    <a:pt x="246" y="1541"/>
                  </a:lnTo>
                  <a:lnTo>
                    <a:pt x="236" y="1512"/>
                  </a:lnTo>
                  <a:lnTo>
                    <a:pt x="229" y="1476"/>
                  </a:lnTo>
                  <a:lnTo>
                    <a:pt x="229" y="1433"/>
                  </a:lnTo>
                  <a:lnTo>
                    <a:pt x="232" y="1381"/>
                  </a:lnTo>
                  <a:lnTo>
                    <a:pt x="238" y="1321"/>
                  </a:lnTo>
                  <a:lnTo>
                    <a:pt x="248" y="1256"/>
                  </a:lnTo>
                  <a:lnTo>
                    <a:pt x="261" y="1186"/>
                  </a:lnTo>
                  <a:lnTo>
                    <a:pt x="277" y="1111"/>
                  </a:lnTo>
                  <a:lnTo>
                    <a:pt x="296" y="1034"/>
                  </a:lnTo>
                  <a:lnTo>
                    <a:pt x="316" y="957"/>
                  </a:lnTo>
                  <a:lnTo>
                    <a:pt x="341" y="878"/>
                  </a:lnTo>
                  <a:lnTo>
                    <a:pt x="366" y="802"/>
                  </a:lnTo>
                  <a:lnTo>
                    <a:pt x="395" y="725"/>
                  </a:lnTo>
                  <a:lnTo>
                    <a:pt x="424" y="652"/>
                  </a:lnTo>
                  <a:lnTo>
                    <a:pt x="455" y="584"/>
                  </a:lnTo>
                  <a:lnTo>
                    <a:pt x="490" y="521"/>
                  </a:lnTo>
                  <a:lnTo>
                    <a:pt x="528" y="461"/>
                  </a:lnTo>
                  <a:lnTo>
                    <a:pt x="571" y="409"/>
                  </a:lnTo>
                  <a:lnTo>
                    <a:pt x="615" y="361"/>
                  </a:lnTo>
                  <a:lnTo>
                    <a:pt x="662" y="318"/>
                  </a:lnTo>
                  <a:lnTo>
                    <a:pt x="708" y="278"/>
                  </a:lnTo>
                  <a:lnTo>
                    <a:pt x="753" y="245"/>
                  </a:lnTo>
                  <a:lnTo>
                    <a:pt x="795" y="216"/>
                  </a:lnTo>
                  <a:lnTo>
                    <a:pt x="834" y="191"/>
                  </a:lnTo>
                  <a:lnTo>
                    <a:pt x="869" y="173"/>
                  </a:lnTo>
                  <a:lnTo>
                    <a:pt x="898" y="156"/>
                  </a:lnTo>
                  <a:lnTo>
                    <a:pt x="921" y="146"/>
                  </a:lnTo>
                  <a:lnTo>
                    <a:pt x="935" y="139"/>
                  </a:lnTo>
                  <a:lnTo>
                    <a:pt x="940" y="137"/>
                  </a:lnTo>
                  <a:lnTo>
                    <a:pt x="1049" y="94"/>
                  </a:lnTo>
                  <a:lnTo>
                    <a:pt x="1159" y="60"/>
                  </a:lnTo>
                  <a:lnTo>
                    <a:pt x="1267" y="36"/>
                  </a:lnTo>
                  <a:lnTo>
                    <a:pt x="1372" y="17"/>
                  </a:lnTo>
                  <a:lnTo>
                    <a:pt x="1478" y="6"/>
                  </a:lnTo>
                  <a:lnTo>
                    <a:pt x="1577" y="0"/>
                  </a:lnTo>
                  <a:close/>
                </a:path>
              </a:pathLst>
            </a:custGeom>
            <a:solidFill>
              <a:srgbClr val="424242"/>
            </a:solidFill>
            <a:ln w="0">
              <a:noFill/>
              <a:prstDash val="solid"/>
              <a:round/>
              <a:headEnd/>
              <a:tailEnd/>
            </a:ln>
            <a:effectLst>
              <a:innerShdw blurRad="444500">
                <a:prstClr val="black">
                  <a:alpha val="41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75" name="TextBox 74">
              <a:extLst>
                <a:ext uri="{FF2B5EF4-FFF2-40B4-BE49-F238E27FC236}">
                  <a16:creationId xmlns:a16="http://schemas.microsoft.com/office/drawing/2014/main" id="{9AB807E6-B89F-4342-804D-EFD158042592}"/>
                </a:ext>
              </a:extLst>
            </p:cNvPr>
            <p:cNvSpPr txBox="1"/>
            <p:nvPr/>
          </p:nvSpPr>
          <p:spPr>
            <a:xfrm>
              <a:off x="7807553" y="534751"/>
              <a:ext cx="917755" cy="3151843"/>
            </a:xfrm>
            <a:prstGeom prst="rect">
              <a:avLst/>
            </a:prstGeom>
            <a:noFill/>
          </p:spPr>
          <p:txBody>
            <a:bodyPr wrap="square" rtlCol="0" anchor="ctr">
              <a:spAutoFit/>
            </a:bodyPr>
            <a:lstStyle/>
            <a:p>
              <a:pPr algn="ctr"/>
              <a:r>
                <a:rPr lang="en-US" sz="4800" b="1" dirty="0">
                  <a:solidFill>
                    <a:schemeClr val="bg1"/>
                  </a:solidFill>
                  <a:latin typeface="Arial Narrow" panose="020B0606020202030204" pitchFamily="34" charset="0"/>
                </a:rPr>
                <a:t>?</a:t>
              </a:r>
            </a:p>
          </p:txBody>
        </p:sp>
      </p:grpSp>
      <p:sp>
        <p:nvSpPr>
          <p:cNvPr id="76" name="Rectangle 75">
            <a:extLst>
              <a:ext uri="{FF2B5EF4-FFF2-40B4-BE49-F238E27FC236}">
                <a16:creationId xmlns:a16="http://schemas.microsoft.com/office/drawing/2014/main" id="{01433AA7-6805-45B3-9A0B-B8A5B055BF7C}"/>
              </a:ext>
            </a:extLst>
          </p:cNvPr>
          <p:cNvSpPr/>
          <p:nvPr/>
        </p:nvSpPr>
        <p:spPr>
          <a:xfrm>
            <a:off x="2533650" y="3317977"/>
            <a:ext cx="1828800" cy="640080"/>
          </a:xfrm>
          <a:prstGeom prst="rect">
            <a:avLst/>
          </a:prstGeom>
          <a:solidFill>
            <a:srgbClr val="13A9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b="1" dirty="0">
                <a:solidFill>
                  <a:schemeClr val="bg1"/>
                </a:solidFill>
                <a:latin typeface="Arial Narrow" panose="020B0606020202030204" pitchFamily="34" charset="0"/>
              </a:rPr>
              <a:t>Stent Thrombosis</a:t>
            </a:r>
          </a:p>
        </p:txBody>
      </p:sp>
      <p:sp>
        <p:nvSpPr>
          <p:cNvPr id="77" name="Rectangle 76">
            <a:extLst>
              <a:ext uri="{FF2B5EF4-FFF2-40B4-BE49-F238E27FC236}">
                <a16:creationId xmlns:a16="http://schemas.microsoft.com/office/drawing/2014/main" id="{786BA4CF-2C5A-4D29-9E60-ECA2FA7E5668}"/>
              </a:ext>
            </a:extLst>
          </p:cNvPr>
          <p:cNvSpPr/>
          <p:nvPr/>
        </p:nvSpPr>
        <p:spPr>
          <a:xfrm>
            <a:off x="4838700" y="3317977"/>
            <a:ext cx="1828800" cy="640080"/>
          </a:xfrm>
          <a:prstGeom prst="rect">
            <a:avLst/>
          </a:prstGeom>
          <a:solidFill>
            <a:srgbClr val="00BF9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8CC63F"/>
              </a:buClr>
              <a:defRPr/>
            </a:pPr>
            <a:r>
              <a:rPr lang="en-US" b="1" dirty="0">
                <a:solidFill>
                  <a:schemeClr val="bg1"/>
                </a:solidFill>
                <a:latin typeface="Arial Narrow" panose="020B0606020202030204" pitchFamily="34" charset="0"/>
              </a:rPr>
              <a:t>Stroke</a:t>
            </a:r>
          </a:p>
        </p:txBody>
      </p:sp>
      <p:sp>
        <p:nvSpPr>
          <p:cNvPr id="78" name="Rectangle 77">
            <a:extLst>
              <a:ext uri="{FF2B5EF4-FFF2-40B4-BE49-F238E27FC236}">
                <a16:creationId xmlns:a16="http://schemas.microsoft.com/office/drawing/2014/main" id="{2B077D40-2833-4C61-A57B-7F640D78B6DC}"/>
              </a:ext>
            </a:extLst>
          </p:cNvPr>
          <p:cNvSpPr/>
          <p:nvPr/>
        </p:nvSpPr>
        <p:spPr>
          <a:xfrm>
            <a:off x="2971800" y="4166640"/>
            <a:ext cx="914400" cy="457200"/>
          </a:xfrm>
          <a:prstGeom prst="rect">
            <a:avLst/>
          </a:prstGeom>
          <a:solidFill>
            <a:srgbClr val="0D75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b="1" dirty="0">
                <a:solidFill>
                  <a:schemeClr val="bg1"/>
                </a:solidFill>
                <a:latin typeface="Arial Narrow" panose="020B0606020202030204" pitchFamily="34" charset="0"/>
              </a:rPr>
              <a:t>DAPT</a:t>
            </a:r>
          </a:p>
        </p:txBody>
      </p:sp>
      <p:sp>
        <p:nvSpPr>
          <p:cNvPr id="79" name="Rectangle 78">
            <a:extLst>
              <a:ext uri="{FF2B5EF4-FFF2-40B4-BE49-F238E27FC236}">
                <a16:creationId xmlns:a16="http://schemas.microsoft.com/office/drawing/2014/main" id="{F972019C-9623-4317-A10F-B33927496BD7}"/>
              </a:ext>
            </a:extLst>
          </p:cNvPr>
          <p:cNvSpPr/>
          <p:nvPr/>
        </p:nvSpPr>
        <p:spPr>
          <a:xfrm>
            <a:off x="5250180" y="4175569"/>
            <a:ext cx="1005840" cy="457200"/>
          </a:xfrm>
          <a:prstGeom prst="rect">
            <a:avLst/>
          </a:prstGeom>
          <a:solidFill>
            <a:srgbClr val="0D75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b="1" dirty="0">
                <a:solidFill>
                  <a:schemeClr val="bg1"/>
                </a:solidFill>
                <a:latin typeface="Arial Narrow" panose="020B0606020202030204" pitchFamily="34" charset="0"/>
              </a:rPr>
              <a:t>OAC</a:t>
            </a:r>
          </a:p>
        </p:txBody>
      </p:sp>
      <p:grpSp>
        <p:nvGrpSpPr>
          <p:cNvPr id="80" name="Group 4">
            <a:extLst>
              <a:ext uri="{FF2B5EF4-FFF2-40B4-BE49-F238E27FC236}">
                <a16:creationId xmlns:a16="http://schemas.microsoft.com/office/drawing/2014/main" id="{55059321-5033-4DBF-8367-A70500337F60}"/>
              </a:ext>
            </a:extLst>
          </p:cNvPr>
          <p:cNvGrpSpPr>
            <a:grpSpLocks noChangeAspect="1"/>
          </p:cNvGrpSpPr>
          <p:nvPr/>
        </p:nvGrpSpPr>
        <p:grpSpPr bwMode="auto">
          <a:xfrm>
            <a:off x="4349115" y="4185094"/>
            <a:ext cx="457200" cy="454025"/>
            <a:chOff x="1020" y="429"/>
            <a:chExt cx="720" cy="715"/>
          </a:xfrm>
          <a:solidFill>
            <a:schemeClr val="tx1"/>
          </a:solidFill>
        </p:grpSpPr>
        <p:sp>
          <p:nvSpPr>
            <p:cNvPr id="81" name="Freeform 6">
              <a:extLst>
                <a:ext uri="{FF2B5EF4-FFF2-40B4-BE49-F238E27FC236}">
                  <a16:creationId xmlns:a16="http://schemas.microsoft.com/office/drawing/2014/main" id="{88059307-7EA9-49FC-8A04-EC349407D983}"/>
                </a:ext>
              </a:extLst>
            </p:cNvPr>
            <p:cNvSpPr>
              <a:spLocks noEditPoints="1"/>
            </p:cNvSpPr>
            <p:nvPr/>
          </p:nvSpPr>
          <p:spPr bwMode="auto">
            <a:xfrm>
              <a:off x="1020" y="429"/>
              <a:ext cx="720" cy="715"/>
            </a:xfrm>
            <a:custGeom>
              <a:avLst/>
              <a:gdLst>
                <a:gd name="T0" fmla="*/ 1474 w 3598"/>
                <a:gd name="T1" fmla="*/ 153 h 3573"/>
                <a:gd name="T2" fmla="*/ 1075 w 3598"/>
                <a:gd name="T3" fmla="*/ 285 h 3573"/>
                <a:gd name="T4" fmla="*/ 727 w 3598"/>
                <a:gd name="T5" fmla="*/ 506 h 3573"/>
                <a:gd name="T6" fmla="*/ 446 w 3598"/>
                <a:gd name="T7" fmla="*/ 804 h 3573"/>
                <a:gd name="T8" fmla="*/ 244 w 3598"/>
                <a:gd name="T9" fmla="*/ 1164 h 3573"/>
                <a:gd name="T10" fmla="*/ 136 w 3598"/>
                <a:gd name="T11" fmla="*/ 1570 h 3573"/>
                <a:gd name="T12" fmla="*/ 136 w 3598"/>
                <a:gd name="T13" fmla="*/ 2003 h 3573"/>
                <a:gd name="T14" fmla="*/ 244 w 3598"/>
                <a:gd name="T15" fmla="*/ 2411 h 3573"/>
                <a:gd name="T16" fmla="*/ 446 w 3598"/>
                <a:gd name="T17" fmla="*/ 2770 h 3573"/>
                <a:gd name="T18" fmla="*/ 727 w 3598"/>
                <a:gd name="T19" fmla="*/ 3067 h 3573"/>
                <a:gd name="T20" fmla="*/ 1075 w 3598"/>
                <a:gd name="T21" fmla="*/ 3289 h 3573"/>
                <a:gd name="T22" fmla="*/ 1474 w 3598"/>
                <a:gd name="T23" fmla="*/ 3420 h 3573"/>
                <a:gd name="T24" fmla="*/ 1909 w 3598"/>
                <a:gd name="T25" fmla="*/ 3449 h 3573"/>
                <a:gd name="T26" fmla="*/ 2328 w 3598"/>
                <a:gd name="T27" fmla="*/ 3367 h 3573"/>
                <a:gd name="T28" fmla="*/ 2703 w 3598"/>
                <a:gd name="T29" fmla="*/ 3188 h 3573"/>
                <a:gd name="T30" fmla="*/ 3020 w 3598"/>
                <a:gd name="T31" fmla="*/ 2927 h 3573"/>
                <a:gd name="T32" fmla="*/ 3264 w 3598"/>
                <a:gd name="T33" fmla="*/ 2597 h 3573"/>
                <a:gd name="T34" fmla="*/ 3421 w 3598"/>
                <a:gd name="T35" fmla="*/ 2212 h 3573"/>
                <a:gd name="T36" fmla="*/ 3476 w 3598"/>
                <a:gd name="T37" fmla="*/ 1787 h 3573"/>
                <a:gd name="T38" fmla="*/ 3421 w 3598"/>
                <a:gd name="T39" fmla="*/ 1362 h 3573"/>
                <a:gd name="T40" fmla="*/ 3264 w 3598"/>
                <a:gd name="T41" fmla="*/ 977 h 3573"/>
                <a:gd name="T42" fmla="*/ 3020 w 3598"/>
                <a:gd name="T43" fmla="*/ 646 h 3573"/>
                <a:gd name="T44" fmla="*/ 2703 w 3598"/>
                <a:gd name="T45" fmla="*/ 385 h 3573"/>
                <a:gd name="T46" fmla="*/ 2328 w 3598"/>
                <a:gd name="T47" fmla="*/ 207 h 3573"/>
                <a:gd name="T48" fmla="*/ 1909 w 3598"/>
                <a:gd name="T49" fmla="*/ 126 h 3573"/>
                <a:gd name="T50" fmla="*/ 1912 w 3598"/>
                <a:gd name="T51" fmla="*/ 5 h 3573"/>
                <a:gd name="T52" fmla="*/ 2347 w 3598"/>
                <a:gd name="T53" fmla="*/ 85 h 3573"/>
                <a:gd name="T54" fmla="*/ 2738 w 3598"/>
                <a:gd name="T55" fmla="*/ 263 h 3573"/>
                <a:gd name="T56" fmla="*/ 3071 w 3598"/>
                <a:gd name="T57" fmla="*/ 524 h 3573"/>
                <a:gd name="T58" fmla="*/ 3334 w 3598"/>
                <a:gd name="T59" fmla="*/ 856 h 3573"/>
                <a:gd name="T60" fmla="*/ 3513 w 3598"/>
                <a:gd name="T61" fmla="*/ 1243 h 3573"/>
                <a:gd name="T62" fmla="*/ 3595 w 3598"/>
                <a:gd name="T63" fmla="*/ 1674 h 3573"/>
                <a:gd name="T64" fmla="*/ 3568 w 3598"/>
                <a:gd name="T65" fmla="*/ 2120 h 3573"/>
                <a:gd name="T66" fmla="*/ 3435 w 3598"/>
                <a:gd name="T67" fmla="*/ 2531 h 3573"/>
                <a:gd name="T68" fmla="*/ 3212 w 3598"/>
                <a:gd name="T69" fmla="*/ 2892 h 3573"/>
                <a:gd name="T70" fmla="*/ 2912 w 3598"/>
                <a:gd name="T71" fmla="*/ 3190 h 3573"/>
                <a:gd name="T72" fmla="*/ 2548 w 3598"/>
                <a:gd name="T73" fmla="*/ 3411 h 3573"/>
                <a:gd name="T74" fmla="*/ 2134 w 3598"/>
                <a:gd name="T75" fmla="*/ 3542 h 3573"/>
                <a:gd name="T76" fmla="*/ 1685 w 3598"/>
                <a:gd name="T77" fmla="*/ 3570 h 3573"/>
                <a:gd name="T78" fmla="*/ 1252 w 3598"/>
                <a:gd name="T79" fmla="*/ 3488 h 3573"/>
                <a:gd name="T80" fmla="*/ 861 w 3598"/>
                <a:gd name="T81" fmla="*/ 3311 h 3573"/>
                <a:gd name="T82" fmla="*/ 527 w 3598"/>
                <a:gd name="T83" fmla="*/ 3049 h 3573"/>
                <a:gd name="T84" fmla="*/ 263 w 3598"/>
                <a:gd name="T85" fmla="*/ 2718 h 3573"/>
                <a:gd name="T86" fmla="*/ 84 w 3598"/>
                <a:gd name="T87" fmla="*/ 2331 h 3573"/>
                <a:gd name="T88" fmla="*/ 3 w 3598"/>
                <a:gd name="T89" fmla="*/ 1899 h 3573"/>
                <a:gd name="T90" fmla="*/ 31 w 3598"/>
                <a:gd name="T91" fmla="*/ 1455 h 3573"/>
                <a:gd name="T92" fmla="*/ 163 w 3598"/>
                <a:gd name="T93" fmla="*/ 1044 h 3573"/>
                <a:gd name="T94" fmla="*/ 385 w 3598"/>
                <a:gd name="T95" fmla="*/ 683 h 3573"/>
                <a:gd name="T96" fmla="*/ 686 w 3598"/>
                <a:gd name="T97" fmla="*/ 384 h 3573"/>
                <a:gd name="T98" fmla="*/ 1050 w 3598"/>
                <a:gd name="T99" fmla="*/ 163 h 3573"/>
                <a:gd name="T100" fmla="*/ 1464 w 3598"/>
                <a:gd name="T101" fmla="*/ 32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98" h="3573">
                  <a:moveTo>
                    <a:pt x="1799" y="121"/>
                  </a:moveTo>
                  <a:lnTo>
                    <a:pt x="1689" y="126"/>
                  </a:lnTo>
                  <a:lnTo>
                    <a:pt x="1580" y="136"/>
                  </a:lnTo>
                  <a:lnTo>
                    <a:pt x="1474" y="153"/>
                  </a:lnTo>
                  <a:lnTo>
                    <a:pt x="1371" y="177"/>
                  </a:lnTo>
                  <a:lnTo>
                    <a:pt x="1269" y="207"/>
                  </a:lnTo>
                  <a:lnTo>
                    <a:pt x="1171" y="242"/>
                  </a:lnTo>
                  <a:lnTo>
                    <a:pt x="1075" y="285"/>
                  </a:lnTo>
                  <a:lnTo>
                    <a:pt x="983" y="333"/>
                  </a:lnTo>
                  <a:lnTo>
                    <a:pt x="894" y="385"/>
                  </a:lnTo>
                  <a:lnTo>
                    <a:pt x="810" y="444"/>
                  </a:lnTo>
                  <a:lnTo>
                    <a:pt x="727" y="506"/>
                  </a:lnTo>
                  <a:lnTo>
                    <a:pt x="650" y="574"/>
                  </a:lnTo>
                  <a:lnTo>
                    <a:pt x="578" y="646"/>
                  </a:lnTo>
                  <a:lnTo>
                    <a:pt x="510" y="723"/>
                  </a:lnTo>
                  <a:lnTo>
                    <a:pt x="446" y="804"/>
                  </a:lnTo>
                  <a:lnTo>
                    <a:pt x="387" y="889"/>
                  </a:lnTo>
                  <a:lnTo>
                    <a:pt x="334" y="977"/>
                  </a:lnTo>
                  <a:lnTo>
                    <a:pt x="286" y="1069"/>
                  </a:lnTo>
                  <a:lnTo>
                    <a:pt x="244" y="1164"/>
                  </a:lnTo>
                  <a:lnTo>
                    <a:pt x="208" y="1261"/>
                  </a:lnTo>
                  <a:lnTo>
                    <a:pt x="177" y="1362"/>
                  </a:lnTo>
                  <a:lnTo>
                    <a:pt x="153" y="1465"/>
                  </a:lnTo>
                  <a:lnTo>
                    <a:pt x="136" y="1570"/>
                  </a:lnTo>
                  <a:lnTo>
                    <a:pt x="125" y="1677"/>
                  </a:lnTo>
                  <a:lnTo>
                    <a:pt x="122" y="1787"/>
                  </a:lnTo>
                  <a:lnTo>
                    <a:pt x="125" y="1896"/>
                  </a:lnTo>
                  <a:lnTo>
                    <a:pt x="136" y="2003"/>
                  </a:lnTo>
                  <a:lnTo>
                    <a:pt x="153" y="2109"/>
                  </a:lnTo>
                  <a:lnTo>
                    <a:pt x="177" y="2212"/>
                  </a:lnTo>
                  <a:lnTo>
                    <a:pt x="208" y="2312"/>
                  </a:lnTo>
                  <a:lnTo>
                    <a:pt x="244" y="2411"/>
                  </a:lnTo>
                  <a:lnTo>
                    <a:pt x="286" y="2505"/>
                  </a:lnTo>
                  <a:lnTo>
                    <a:pt x="334" y="2597"/>
                  </a:lnTo>
                  <a:lnTo>
                    <a:pt x="387" y="2685"/>
                  </a:lnTo>
                  <a:lnTo>
                    <a:pt x="446" y="2770"/>
                  </a:lnTo>
                  <a:lnTo>
                    <a:pt x="510" y="2850"/>
                  </a:lnTo>
                  <a:lnTo>
                    <a:pt x="578" y="2927"/>
                  </a:lnTo>
                  <a:lnTo>
                    <a:pt x="650" y="2999"/>
                  </a:lnTo>
                  <a:lnTo>
                    <a:pt x="727" y="3067"/>
                  </a:lnTo>
                  <a:lnTo>
                    <a:pt x="810" y="3131"/>
                  </a:lnTo>
                  <a:lnTo>
                    <a:pt x="894" y="3188"/>
                  </a:lnTo>
                  <a:lnTo>
                    <a:pt x="983" y="3242"/>
                  </a:lnTo>
                  <a:lnTo>
                    <a:pt x="1075" y="3289"/>
                  </a:lnTo>
                  <a:lnTo>
                    <a:pt x="1171" y="3331"/>
                  </a:lnTo>
                  <a:lnTo>
                    <a:pt x="1269" y="3367"/>
                  </a:lnTo>
                  <a:lnTo>
                    <a:pt x="1371" y="3397"/>
                  </a:lnTo>
                  <a:lnTo>
                    <a:pt x="1474" y="3420"/>
                  </a:lnTo>
                  <a:lnTo>
                    <a:pt x="1580" y="3439"/>
                  </a:lnTo>
                  <a:lnTo>
                    <a:pt x="1689" y="3449"/>
                  </a:lnTo>
                  <a:lnTo>
                    <a:pt x="1799" y="3452"/>
                  </a:lnTo>
                  <a:lnTo>
                    <a:pt x="1909" y="3449"/>
                  </a:lnTo>
                  <a:lnTo>
                    <a:pt x="2017" y="3439"/>
                  </a:lnTo>
                  <a:lnTo>
                    <a:pt x="2123" y="3420"/>
                  </a:lnTo>
                  <a:lnTo>
                    <a:pt x="2227" y="3397"/>
                  </a:lnTo>
                  <a:lnTo>
                    <a:pt x="2328" y="3367"/>
                  </a:lnTo>
                  <a:lnTo>
                    <a:pt x="2427" y="3331"/>
                  </a:lnTo>
                  <a:lnTo>
                    <a:pt x="2522" y="3289"/>
                  </a:lnTo>
                  <a:lnTo>
                    <a:pt x="2614" y="3242"/>
                  </a:lnTo>
                  <a:lnTo>
                    <a:pt x="2703" y="3188"/>
                  </a:lnTo>
                  <a:lnTo>
                    <a:pt x="2789" y="3131"/>
                  </a:lnTo>
                  <a:lnTo>
                    <a:pt x="2870" y="3067"/>
                  </a:lnTo>
                  <a:lnTo>
                    <a:pt x="2947" y="2999"/>
                  </a:lnTo>
                  <a:lnTo>
                    <a:pt x="3020" y="2927"/>
                  </a:lnTo>
                  <a:lnTo>
                    <a:pt x="3089" y="2850"/>
                  </a:lnTo>
                  <a:lnTo>
                    <a:pt x="3153" y="2770"/>
                  </a:lnTo>
                  <a:lnTo>
                    <a:pt x="3211" y="2685"/>
                  </a:lnTo>
                  <a:lnTo>
                    <a:pt x="3264" y="2597"/>
                  </a:lnTo>
                  <a:lnTo>
                    <a:pt x="3312" y="2505"/>
                  </a:lnTo>
                  <a:lnTo>
                    <a:pt x="3354" y="2411"/>
                  </a:lnTo>
                  <a:lnTo>
                    <a:pt x="3391" y="2312"/>
                  </a:lnTo>
                  <a:lnTo>
                    <a:pt x="3421" y="2212"/>
                  </a:lnTo>
                  <a:lnTo>
                    <a:pt x="3445" y="2109"/>
                  </a:lnTo>
                  <a:lnTo>
                    <a:pt x="3463" y="2003"/>
                  </a:lnTo>
                  <a:lnTo>
                    <a:pt x="3473" y="1896"/>
                  </a:lnTo>
                  <a:lnTo>
                    <a:pt x="3476" y="1787"/>
                  </a:lnTo>
                  <a:lnTo>
                    <a:pt x="3473" y="1677"/>
                  </a:lnTo>
                  <a:lnTo>
                    <a:pt x="3463" y="1570"/>
                  </a:lnTo>
                  <a:lnTo>
                    <a:pt x="3445" y="1465"/>
                  </a:lnTo>
                  <a:lnTo>
                    <a:pt x="3421" y="1362"/>
                  </a:lnTo>
                  <a:lnTo>
                    <a:pt x="3391" y="1261"/>
                  </a:lnTo>
                  <a:lnTo>
                    <a:pt x="3354" y="1164"/>
                  </a:lnTo>
                  <a:lnTo>
                    <a:pt x="3312" y="1069"/>
                  </a:lnTo>
                  <a:lnTo>
                    <a:pt x="3264" y="977"/>
                  </a:lnTo>
                  <a:lnTo>
                    <a:pt x="3211" y="889"/>
                  </a:lnTo>
                  <a:lnTo>
                    <a:pt x="3153" y="804"/>
                  </a:lnTo>
                  <a:lnTo>
                    <a:pt x="3089" y="723"/>
                  </a:lnTo>
                  <a:lnTo>
                    <a:pt x="3020" y="646"/>
                  </a:lnTo>
                  <a:lnTo>
                    <a:pt x="2947" y="574"/>
                  </a:lnTo>
                  <a:lnTo>
                    <a:pt x="2870" y="506"/>
                  </a:lnTo>
                  <a:lnTo>
                    <a:pt x="2789" y="444"/>
                  </a:lnTo>
                  <a:lnTo>
                    <a:pt x="2703" y="385"/>
                  </a:lnTo>
                  <a:lnTo>
                    <a:pt x="2614" y="333"/>
                  </a:lnTo>
                  <a:lnTo>
                    <a:pt x="2522" y="285"/>
                  </a:lnTo>
                  <a:lnTo>
                    <a:pt x="2427" y="242"/>
                  </a:lnTo>
                  <a:lnTo>
                    <a:pt x="2328" y="207"/>
                  </a:lnTo>
                  <a:lnTo>
                    <a:pt x="2227" y="177"/>
                  </a:lnTo>
                  <a:lnTo>
                    <a:pt x="2123" y="153"/>
                  </a:lnTo>
                  <a:lnTo>
                    <a:pt x="2017" y="136"/>
                  </a:lnTo>
                  <a:lnTo>
                    <a:pt x="1909" y="126"/>
                  </a:lnTo>
                  <a:lnTo>
                    <a:pt x="1799" y="121"/>
                  </a:lnTo>
                  <a:close/>
                  <a:moveTo>
                    <a:pt x="1799" y="0"/>
                  </a:moveTo>
                  <a:lnTo>
                    <a:pt x="1799" y="0"/>
                  </a:lnTo>
                  <a:lnTo>
                    <a:pt x="1912" y="5"/>
                  </a:lnTo>
                  <a:lnTo>
                    <a:pt x="2025" y="15"/>
                  </a:lnTo>
                  <a:lnTo>
                    <a:pt x="2134" y="32"/>
                  </a:lnTo>
                  <a:lnTo>
                    <a:pt x="2242" y="56"/>
                  </a:lnTo>
                  <a:lnTo>
                    <a:pt x="2347" y="85"/>
                  </a:lnTo>
                  <a:lnTo>
                    <a:pt x="2449" y="121"/>
                  </a:lnTo>
                  <a:lnTo>
                    <a:pt x="2548" y="163"/>
                  </a:lnTo>
                  <a:lnTo>
                    <a:pt x="2644" y="211"/>
                  </a:lnTo>
                  <a:lnTo>
                    <a:pt x="2738" y="263"/>
                  </a:lnTo>
                  <a:lnTo>
                    <a:pt x="2827" y="322"/>
                  </a:lnTo>
                  <a:lnTo>
                    <a:pt x="2912" y="384"/>
                  </a:lnTo>
                  <a:lnTo>
                    <a:pt x="2993" y="452"/>
                  </a:lnTo>
                  <a:lnTo>
                    <a:pt x="3071" y="524"/>
                  </a:lnTo>
                  <a:lnTo>
                    <a:pt x="3143" y="601"/>
                  </a:lnTo>
                  <a:lnTo>
                    <a:pt x="3212" y="683"/>
                  </a:lnTo>
                  <a:lnTo>
                    <a:pt x="3276" y="767"/>
                  </a:lnTo>
                  <a:lnTo>
                    <a:pt x="3334" y="856"/>
                  </a:lnTo>
                  <a:lnTo>
                    <a:pt x="3387" y="947"/>
                  </a:lnTo>
                  <a:lnTo>
                    <a:pt x="3435" y="1044"/>
                  </a:lnTo>
                  <a:lnTo>
                    <a:pt x="3478" y="1142"/>
                  </a:lnTo>
                  <a:lnTo>
                    <a:pt x="3513" y="1243"/>
                  </a:lnTo>
                  <a:lnTo>
                    <a:pt x="3544" y="1348"/>
                  </a:lnTo>
                  <a:lnTo>
                    <a:pt x="3568" y="1455"/>
                  </a:lnTo>
                  <a:lnTo>
                    <a:pt x="3585" y="1563"/>
                  </a:lnTo>
                  <a:lnTo>
                    <a:pt x="3595" y="1674"/>
                  </a:lnTo>
                  <a:lnTo>
                    <a:pt x="3598" y="1787"/>
                  </a:lnTo>
                  <a:lnTo>
                    <a:pt x="3595" y="1899"/>
                  </a:lnTo>
                  <a:lnTo>
                    <a:pt x="3585" y="2010"/>
                  </a:lnTo>
                  <a:lnTo>
                    <a:pt x="3568" y="2120"/>
                  </a:lnTo>
                  <a:lnTo>
                    <a:pt x="3544" y="2226"/>
                  </a:lnTo>
                  <a:lnTo>
                    <a:pt x="3513" y="2331"/>
                  </a:lnTo>
                  <a:lnTo>
                    <a:pt x="3478" y="2432"/>
                  </a:lnTo>
                  <a:lnTo>
                    <a:pt x="3435" y="2531"/>
                  </a:lnTo>
                  <a:lnTo>
                    <a:pt x="3387" y="2626"/>
                  </a:lnTo>
                  <a:lnTo>
                    <a:pt x="3334" y="2718"/>
                  </a:lnTo>
                  <a:lnTo>
                    <a:pt x="3276" y="2807"/>
                  </a:lnTo>
                  <a:lnTo>
                    <a:pt x="3212" y="2892"/>
                  </a:lnTo>
                  <a:lnTo>
                    <a:pt x="3143" y="2972"/>
                  </a:lnTo>
                  <a:lnTo>
                    <a:pt x="3071" y="3049"/>
                  </a:lnTo>
                  <a:lnTo>
                    <a:pt x="2993" y="3122"/>
                  </a:lnTo>
                  <a:lnTo>
                    <a:pt x="2912" y="3190"/>
                  </a:lnTo>
                  <a:lnTo>
                    <a:pt x="2827" y="3253"/>
                  </a:lnTo>
                  <a:lnTo>
                    <a:pt x="2738" y="3311"/>
                  </a:lnTo>
                  <a:lnTo>
                    <a:pt x="2644" y="3364"/>
                  </a:lnTo>
                  <a:lnTo>
                    <a:pt x="2548" y="3411"/>
                  </a:lnTo>
                  <a:lnTo>
                    <a:pt x="2449" y="3453"/>
                  </a:lnTo>
                  <a:lnTo>
                    <a:pt x="2347" y="3488"/>
                  </a:lnTo>
                  <a:lnTo>
                    <a:pt x="2242" y="3519"/>
                  </a:lnTo>
                  <a:lnTo>
                    <a:pt x="2134" y="3542"/>
                  </a:lnTo>
                  <a:lnTo>
                    <a:pt x="2025" y="3560"/>
                  </a:lnTo>
                  <a:lnTo>
                    <a:pt x="1912" y="3570"/>
                  </a:lnTo>
                  <a:lnTo>
                    <a:pt x="1799" y="3573"/>
                  </a:lnTo>
                  <a:lnTo>
                    <a:pt x="1685" y="3570"/>
                  </a:lnTo>
                  <a:lnTo>
                    <a:pt x="1573" y="3560"/>
                  </a:lnTo>
                  <a:lnTo>
                    <a:pt x="1464" y="3542"/>
                  </a:lnTo>
                  <a:lnTo>
                    <a:pt x="1357" y="3519"/>
                  </a:lnTo>
                  <a:lnTo>
                    <a:pt x="1252" y="3488"/>
                  </a:lnTo>
                  <a:lnTo>
                    <a:pt x="1149" y="3453"/>
                  </a:lnTo>
                  <a:lnTo>
                    <a:pt x="1050" y="3411"/>
                  </a:lnTo>
                  <a:lnTo>
                    <a:pt x="953" y="3364"/>
                  </a:lnTo>
                  <a:lnTo>
                    <a:pt x="861" y="3311"/>
                  </a:lnTo>
                  <a:lnTo>
                    <a:pt x="772" y="3253"/>
                  </a:lnTo>
                  <a:lnTo>
                    <a:pt x="686" y="3190"/>
                  </a:lnTo>
                  <a:lnTo>
                    <a:pt x="604" y="3122"/>
                  </a:lnTo>
                  <a:lnTo>
                    <a:pt x="527" y="3049"/>
                  </a:lnTo>
                  <a:lnTo>
                    <a:pt x="454" y="2972"/>
                  </a:lnTo>
                  <a:lnTo>
                    <a:pt x="385" y="2892"/>
                  </a:lnTo>
                  <a:lnTo>
                    <a:pt x="323" y="2807"/>
                  </a:lnTo>
                  <a:lnTo>
                    <a:pt x="263" y="2718"/>
                  </a:lnTo>
                  <a:lnTo>
                    <a:pt x="211" y="2626"/>
                  </a:lnTo>
                  <a:lnTo>
                    <a:pt x="163" y="2531"/>
                  </a:lnTo>
                  <a:lnTo>
                    <a:pt x="121" y="2432"/>
                  </a:lnTo>
                  <a:lnTo>
                    <a:pt x="84" y="2331"/>
                  </a:lnTo>
                  <a:lnTo>
                    <a:pt x="55" y="2226"/>
                  </a:lnTo>
                  <a:lnTo>
                    <a:pt x="31" y="2120"/>
                  </a:lnTo>
                  <a:lnTo>
                    <a:pt x="14" y="2010"/>
                  </a:lnTo>
                  <a:lnTo>
                    <a:pt x="3" y="1899"/>
                  </a:lnTo>
                  <a:lnTo>
                    <a:pt x="0" y="1787"/>
                  </a:lnTo>
                  <a:lnTo>
                    <a:pt x="3" y="1674"/>
                  </a:lnTo>
                  <a:lnTo>
                    <a:pt x="14" y="1563"/>
                  </a:lnTo>
                  <a:lnTo>
                    <a:pt x="31" y="1455"/>
                  </a:lnTo>
                  <a:lnTo>
                    <a:pt x="55" y="1348"/>
                  </a:lnTo>
                  <a:lnTo>
                    <a:pt x="84" y="1243"/>
                  </a:lnTo>
                  <a:lnTo>
                    <a:pt x="121" y="1142"/>
                  </a:lnTo>
                  <a:lnTo>
                    <a:pt x="163" y="1044"/>
                  </a:lnTo>
                  <a:lnTo>
                    <a:pt x="211" y="947"/>
                  </a:lnTo>
                  <a:lnTo>
                    <a:pt x="263" y="856"/>
                  </a:lnTo>
                  <a:lnTo>
                    <a:pt x="323" y="767"/>
                  </a:lnTo>
                  <a:lnTo>
                    <a:pt x="385" y="683"/>
                  </a:lnTo>
                  <a:lnTo>
                    <a:pt x="454" y="601"/>
                  </a:lnTo>
                  <a:lnTo>
                    <a:pt x="527" y="524"/>
                  </a:lnTo>
                  <a:lnTo>
                    <a:pt x="604" y="452"/>
                  </a:lnTo>
                  <a:lnTo>
                    <a:pt x="686" y="384"/>
                  </a:lnTo>
                  <a:lnTo>
                    <a:pt x="772" y="322"/>
                  </a:lnTo>
                  <a:lnTo>
                    <a:pt x="861" y="263"/>
                  </a:lnTo>
                  <a:lnTo>
                    <a:pt x="953" y="211"/>
                  </a:lnTo>
                  <a:lnTo>
                    <a:pt x="1050" y="163"/>
                  </a:lnTo>
                  <a:lnTo>
                    <a:pt x="1149" y="121"/>
                  </a:lnTo>
                  <a:lnTo>
                    <a:pt x="1252" y="85"/>
                  </a:lnTo>
                  <a:lnTo>
                    <a:pt x="1357" y="56"/>
                  </a:lnTo>
                  <a:lnTo>
                    <a:pt x="1464" y="32"/>
                  </a:lnTo>
                  <a:lnTo>
                    <a:pt x="1573" y="15"/>
                  </a:lnTo>
                  <a:lnTo>
                    <a:pt x="1685" y="5"/>
                  </a:lnTo>
                  <a:lnTo>
                    <a:pt x="1799" y="0"/>
                  </a:lnTo>
                  <a:close/>
                </a:path>
              </a:pathLst>
            </a:custGeom>
            <a:grp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
              <a:extLst>
                <a:ext uri="{FF2B5EF4-FFF2-40B4-BE49-F238E27FC236}">
                  <a16:creationId xmlns:a16="http://schemas.microsoft.com/office/drawing/2014/main" id="{69CDADEA-2DFD-4855-B2D0-2AD92F4E7F03}"/>
                </a:ext>
              </a:extLst>
            </p:cNvPr>
            <p:cNvSpPr>
              <a:spLocks/>
            </p:cNvSpPr>
            <p:nvPr/>
          </p:nvSpPr>
          <p:spPr bwMode="auto">
            <a:xfrm>
              <a:off x="1216" y="774"/>
              <a:ext cx="328" cy="25"/>
            </a:xfrm>
            <a:custGeom>
              <a:avLst/>
              <a:gdLst>
                <a:gd name="T0" fmla="*/ 60 w 1637"/>
                <a:gd name="T1" fmla="*/ 0 h 121"/>
                <a:gd name="T2" fmla="*/ 1575 w 1637"/>
                <a:gd name="T3" fmla="*/ 0 h 121"/>
                <a:gd name="T4" fmla="*/ 1595 w 1637"/>
                <a:gd name="T5" fmla="*/ 4 h 121"/>
                <a:gd name="T6" fmla="*/ 1612 w 1637"/>
                <a:gd name="T7" fmla="*/ 11 h 121"/>
                <a:gd name="T8" fmla="*/ 1625 w 1637"/>
                <a:gd name="T9" fmla="*/ 25 h 121"/>
                <a:gd name="T10" fmla="*/ 1633 w 1637"/>
                <a:gd name="T11" fmla="*/ 42 h 121"/>
                <a:gd name="T12" fmla="*/ 1637 w 1637"/>
                <a:gd name="T13" fmla="*/ 61 h 121"/>
                <a:gd name="T14" fmla="*/ 1633 w 1637"/>
                <a:gd name="T15" fmla="*/ 79 h 121"/>
                <a:gd name="T16" fmla="*/ 1625 w 1637"/>
                <a:gd name="T17" fmla="*/ 96 h 121"/>
                <a:gd name="T18" fmla="*/ 1612 w 1637"/>
                <a:gd name="T19" fmla="*/ 110 h 121"/>
                <a:gd name="T20" fmla="*/ 1595 w 1637"/>
                <a:gd name="T21" fmla="*/ 118 h 121"/>
                <a:gd name="T22" fmla="*/ 1575 w 1637"/>
                <a:gd name="T23" fmla="*/ 121 h 121"/>
                <a:gd name="T24" fmla="*/ 60 w 1637"/>
                <a:gd name="T25" fmla="*/ 121 h 121"/>
                <a:gd name="T26" fmla="*/ 41 w 1637"/>
                <a:gd name="T27" fmla="*/ 118 h 121"/>
                <a:gd name="T28" fmla="*/ 25 w 1637"/>
                <a:gd name="T29" fmla="*/ 110 h 121"/>
                <a:gd name="T30" fmla="*/ 11 w 1637"/>
                <a:gd name="T31" fmla="*/ 96 h 121"/>
                <a:gd name="T32" fmla="*/ 3 w 1637"/>
                <a:gd name="T33" fmla="*/ 79 h 121"/>
                <a:gd name="T34" fmla="*/ 0 w 1637"/>
                <a:gd name="T35" fmla="*/ 61 h 121"/>
                <a:gd name="T36" fmla="*/ 3 w 1637"/>
                <a:gd name="T37" fmla="*/ 42 h 121"/>
                <a:gd name="T38" fmla="*/ 11 w 1637"/>
                <a:gd name="T39" fmla="*/ 25 h 121"/>
                <a:gd name="T40" fmla="*/ 25 w 1637"/>
                <a:gd name="T41" fmla="*/ 11 h 121"/>
                <a:gd name="T42" fmla="*/ 41 w 1637"/>
                <a:gd name="T43" fmla="*/ 4 h 121"/>
                <a:gd name="T44" fmla="*/ 60 w 1637"/>
                <a:gd name="T45"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7" h="121">
                  <a:moveTo>
                    <a:pt x="60" y="0"/>
                  </a:moveTo>
                  <a:lnTo>
                    <a:pt x="1575" y="0"/>
                  </a:lnTo>
                  <a:lnTo>
                    <a:pt x="1595" y="4"/>
                  </a:lnTo>
                  <a:lnTo>
                    <a:pt x="1612" y="11"/>
                  </a:lnTo>
                  <a:lnTo>
                    <a:pt x="1625" y="25"/>
                  </a:lnTo>
                  <a:lnTo>
                    <a:pt x="1633" y="42"/>
                  </a:lnTo>
                  <a:lnTo>
                    <a:pt x="1637" y="61"/>
                  </a:lnTo>
                  <a:lnTo>
                    <a:pt x="1633" y="79"/>
                  </a:lnTo>
                  <a:lnTo>
                    <a:pt x="1625" y="96"/>
                  </a:lnTo>
                  <a:lnTo>
                    <a:pt x="1612" y="110"/>
                  </a:lnTo>
                  <a:lnTo>
                    <a:pt x="1595" y="118"/>
                  </a:lnTo>
                  <a:lnTo>
                    <a:pt x="1575" y="121"/>
                  </a:lnTo>
                  <a:lnTo>
                    <a:pt x="60" y="121"/>
                  </a:lnTo>
                  <a:lnTo>
                    <a:pt x="41" y="118"/>
                  </a:lnTo>
                  <a:lnTo>
                    <a:pt x="25" y="110"/>
                  </a:lnTo>
                  <a:lnTo>
                    <a:pt x="11" y="96"/>
                  </a:lnTo>
                  <a:lnTo>
                    <a:pt x="3" y="79"/>
                  </a:lnTo>
                  <a:lnTo>
                    <a:pt x="0" y="61"/>
                  </a:lnTo>
                  <a:lnTo>
                    <a:pt x="3" y="42"/>
                  </a:lnTo>
                  <a:lnTo>
                    <a:pt x="11" y="25"/>
                  </a:lnTo>
                  <a:lnTo>
                    <a:pt x="25" y="11"/>
                  </a:lnTo>
                  <a:lnTo>
                    <a:pt x="41" y="4"/>
                  </a:lnTo>
                  <a:lnTo>
                    <a:pt x="60" y="0"/>
                  </a:lnTo>
                  <a:close/>
                </a:path>
              </a:pathLst>
            </a:custGeom>
            <a:grp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8">
              <a:extLst>
                <a:ext uri="{FF2B5EF4-FFF2-40B4-BE49-F238E27FC236}">
                  <a16:creationId xmlns:a16="http://schemas.microsoft.com/office/drawing/2014/main" id="{F8EEE9FA-7021-47FA-816D-37BE08DDC9B2}"/>
                </a:ext>
              </a:extLst>
            </p:cNvPr>
            <p:cNvSpPr>
              <a:spLocks/>
            </p:cNvSpPr>
            <p:nvPr/>
          </p:nvSpPr>
          <p:spPr bwMode="auto">
            <a:xfrm>
              <a:off x="1368" y="624"/>
              <a:ext cx="24" cy="325"/>
            </a:xfrm>
            <a:custGeom>
              <a:avLst/>
              <a:gdLst>
                <a:gd name="T0" fmla="*/ 61 w 122"/>
                <a:gd name="T1" fmla="*/ 0 h 1625"/>
                <a:gd name="T2" fmla="*/ 81 w 122"/>
                <a:gd name="T3" fmla="*/ 2 h 1625"/>
                <a:gd name="T4" fmla="*/ 97 w 122"/>
                <a:gd name="T5" fmla="*/ 11 h 1625"/>
                <a:gd name="T6" fmla="*/ 110 w 122"/>
                <a:gd name="T7" fmla="*/ 25 h 1625"/>
                <a:gd name="T8" fmla="*/ 119 w 122"/>
                <a:gd name="T9" fmla="*/ 40 h 1625"/>
                <a:gd name="T10" fmla="*/ 122 w 122"/>
                <a:gd name="T11" fmla="*/ 60 h 1625"/>
                <a:gd name="T12" fmla="*/ 122 w 122"/>
                <a:gd name="T13" fmla="*/ 1564 h 1625"/>
                <a:gd name="T14" fmla="*/ 119 w 122"/>
                <a:gd name="T15" fmla="*/ 1583 h 1625"/>
                <a:gd name="T16" fmla="*/ 110 w 122"/>
                <a:gd name="T17" fmla="*/ 1600 h 1625"/>
                <a:gd name="T18" fmla="*/ 97 w 122"/>
                <a:gd name="T19" fmla="*/ 1612 h 1625"/>
                <a:gd name="T20" fmla="*/ 81 w 122"/>
                <a:gd name="T21" fmla="*/ 1622 h 1625"/>
                <a:gd name="T22" fmla="*/ 61 w 122"/>
                <a:gd name="T23" fmla="*/ 1625 h 1625"/>
                <a:gd name="T24" fmla="*/ 42 w 122"/>
                <a:gd name="T25" fmla="*/ 1622 h 1625"/>
                <a:gd name="T26" fmla="*/ 25 w 122"/>
                <a:gd name="T27" fmla="*/ 1612 h 1625"/>
                <a:gd name="T28" fmla="*/ 12 w 122"/>
                <a:gd name="T29" fmla="*/ 1600 h 1625"/>
                <a:gd name="T30" fmla="*/ 3 w 122"/>
                <a:gd name="T31" fmla="*/ 1583 h 1625"/>
                <a:gd name="T32" fmla="*/ 0 w 122"/>
                <a:gd name="T33" fmla="*/ 1564 h 1625"/>
                <a:gd name="T34" fmla="*/ 0 w 122"/>
                <a:gd name="T35" fmla="*/ 60 h 1625"/>
                <a:gd name="T36" fmla="*/ 3 w 122"/>
                <a:gd name="T37" fmla="*/ 40 h 1625"/>
                <a:gd name="T38" fmla="*/ 12 w 122"/>
                <a:gd name="T39" fmla="*/ 25 h 1625"/>
                <a:gd name="T40" fmla="*/ 25 w 122"/>
                <a:gd name="T41" fmla="*/ 11 h 1625"/>
                <a:gd name="T42" fmla="*/ 42 w 122"/>
                <a:gd name="T43" fmla="*/ 2 h 1625"/>
                <a:gd name="T44" fmla="*/ 61 w 122"/>
                <a:gd name="T45" fmla="*/ 0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1625">
                  <a:moveTo>
                    <a:pt x="61" y="0"/>
                  </a:moveTo>
                  <a:lnTo>
                    <a:pt x="81" y="2"/>
                  </a:lnTo>
                  <a:lnTo>
                    <a:pt x="97" y="11"/>
                  </a:lnTo>
                  <a:lnTo>
                    <a:pt x="110" y="25"/>
                  </a:lnTo>
                  <a:lnTo>
                    <a:pt x="119" y="40"/>
                  </a:lnTo>
                  <a:lnTo>
                    <a:pt x="122" y="60"/>
                  </a:lnTo>
                  <a:lnTo>
                    <a:pt x="122" y="1564"/>
                  </a:lnTo>
                  <a:lnTo>
                    <a:pt x="119" y="1583"/>
                  </a:lnTo>
                  <a:lnTo>
                    <a:pt x="110" y="1600"/>
                  </a:lnTo>
                  <a:lnTo>
                    <a:pt x="97" y="1612"/>
                  </a:lnTo>
                  <a:lnTo>
                    <a:pt x="81" y="1622"/>
                  </a:lnTo>
                  <a:lnTo>
                    <a:pt x="61" y="1625"/>
                  </a:lnTo>
                  <a:lnTo>
                    <a:pt x="42" y="1622"/>
                  </a:lnTo>
                  <a:lnTo>
                    <a:pt x="25" y="1612"/>
                  </a:lnTo>
                  <a:lnTo>
                    <a:pt x="12" y="1600"/>
                  </a:lnTo>
                  <a:lnTo>
                    <a:pt x="3" y="1583"/>
                  </a:lnTo>
                  <a:lnTo>
                    <a:pt x="0" y="1564"/>
                  </a:lnTo>
                  <a:lnTo>
                    <a:pt x="0" y="60"/>
                  </a:lnTo>
                  <a:lnTo>
                    <a:pt x="3" y="40"/>
                  </a:lnTo>
                  <a:lnTo>
                    <a:pt x="12" y="25"/>
                  </a:lnTo>
                  <a:lnTo>
                    <a:pt x="25" y="11"/>
                  </a:lnTo>
                  <a:lnTo>
                    <a:pt x="42" y="2"/>
                  </a:lnTo>
                  <a:lnTo>
                    <a:pt x="61" y="0"/>
                  </a:lnTo>
                  <a:close/>
                </a:path>
              </a:pathLst>
            </a:custGeom>
            <a:grpFill/>
            <a:ln w="381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4" name="Rectangle 83">
            <a:extLst>
              <a:ext uri="{FF2B5EF4-FFF2-40B4-BE49-F238E27FC236}">
                <a16:creationId xmlns:a16="http://schemas.microsoft.com/office/drawing/2014/main" id="{6CCFF72C-9915-4B88-9BB0-3F6C0C52D1C0}"/>
              </a:ext>
            </a:extLst>
          </p:cNvPr>
          <p:cNvSpPr/>
          <p:nvPr/>
        </p:nvSpPr>
        <p:spPr>
          <a:xfrm>
            <a:off x="3579495" y="4796073"/>
            <a:ext cx="1828800" cy="640080"/>
          </a:xfrm>
          <a:prstGeom prst="rect">
            <a:avLst/>
          </a:prstGeom>
          <a:solidFill>
            <a:srgbClr val="FF5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8CC63F"/>
              </a:buClr>
              <a:defRPr/>
            </a:pPr>
            <a:r>
              <a:rPr lang="en-US" b="1" dirty="0">
                <a:solidFill>
                  <a:schemeClr val="tx1"/>
                </a:solidFill>
                <a:latin typeface="Arial Narrow" panose="020B0606020202030204" pitchFamily="34" charset="0"/>
              </a:rPr>
              <a:t>Major Bleeding</a:t>
            </a:r>
          </a:p>
        </p:txBody>
      </p:sp>
      <p:pic>
        <p:nvPicPr>
          <p:cNvPr id="85" name="Graphic 84" descr="Arrow: Straight">
            <a:extLst>
              <a:ext uri="{FF2B5EF4-FFF2-40B4-BE49-F238E27FC236}">
                <a16:creationId xmlns:a16="http://schemas.microsoft.com/office/drawing/2014/main" id="{24BFEDDC-1DA0-4A06-85D4-08CA3B171EE9}"/>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524500" y="3732109"/>
            <a:ext cx="457200" cy="457200"/>
          </a:xfrm>
          <a:prstGeom prst="rect">
            <a:avLst/>
          </a:prstGeom>
        </p:spPr>
      </p:pic>
      <p:pic>
        <p:nvPicPr>
          <p:cNvPr id="86" name="Graphic 85" descr="Arrow: Straight">
            <a:extLst>
              <a:ext uri="{FF2B5EF4-FFF2-40B4-BE49-F238E27FC236}">
                <a16:creationId xmlns:a16="http://schemas.microsoft.com/office/drawing/2014/main" id="{E2E3DDF7-D5C1-4C12-8DC5-C80D46EB74F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200400" y="3718369"/>
            <a:ext cx="457200" cy="457200"/>
          </a:xfrm>
          <a:prstGeom prst="rect">
            <a:avLst/>
          </a:prstGeom>
        </p:spPr>
      </p:pic>
      <p:sp>
        <p:nvSpPr>
          <p:cNvPr id="87" name="Rectangle 86">
            <a:extLst>
              <a:ext uri="{FF2B5EF4-FFF2-40B4-BE49-F238E27FC236}">
                <a16:creationId xmlns:a16="http://schemas.microsoft.com/office/drawing/2014/main" id="{6F8AC270-180F-4B57-90C2-7BD21F866A92}"/>
              </a:ext>
            </a:extLst>
          </p:cNvPr>
          <p:cNvSpPr/>
          <p:nvPr/>
        </p:nvSpPr>
        <p:spPr>
          <a:xfrm>
            <a:off x="6216350" y="4037334"/>
            <a:ext cx="2555422" cy="954107"/>
          </a:xfrm>
          <a:prstGeom prst="rect">
            <a:avLst/>
          </a:prstGeom>
        </p:spPr>
        <p:txBody>
          <a:bodyPr wrap="square">
            <a:spAutoFit/>
          </a:bodyPr>
          <a:lstStyle/>
          <a:p>
            <a:pPr algn="ctr"/>
            <a:r>
              <a:rPr lang="en-US" sz="1400" b="1" dirty="0">
                <a:solidFill>
                  <a:schemeClr val="tx1">
                    <a:lumMod val="95000"/>
                    <a:lumOff val="5000"/>
                  </a:schemeClr>
                </a:solidFill>
                <a:latin typeface="Arial Narrow" panose="020B0606020202030204" pitchFamily="34" charset="0"/>
              </a:rPr>
              <a:t>VKAs </a:t>
            </a:r>
            <a:r>
              <a:rPr lang="en-US" sz="1400" dirty="0">
                <a:solidFill>
                  <a:schemeClr val="tx1">
                    <a:lumMod val="95000"/>
                    <a:lumOff val="5000"/>
                  </a:schemeClr>
                </a:solidFill>
                <a:latin typeface="Arial Narrow" panose="020B0606020202030204" pitchFamily="34" charset="0"/>
              </a:rPr>
              <a:t>have not been shown to prevent stent thrombosis and are not indicated for secondary prevention following an ACS</a:t>
            </a:r>
          </a:p>
        </p:txBody>
      </p:sp>
      <p:sp>
        <p:nvSpPr>
          <p:cNvPr id="88" name="Rectangle 87">
            <a:extLst>
              <a:ext uri="{FF2B5EF4-FFF2-40B4-BE49-F238E27FC236}">
                <a16:creationId xmlns:a16="http://schemas.microsoft.com/office/drawing/2014/main" id="{25EEB51C-F180-4246-8435-642A65BE0AA8}"/>
              </a:ext>
            </a:extLst>
          </p:cNvPr>
          <p:cNvSpPr/>
          <p:nvPr/>
        </p:nvSpPr>
        <p:spPr>
          <a:xfrm>
            <a:off x="514349" y="4050712"/>
            <a:ext cx="2457450" cy="738664"/>
          </a:xfrm>
          <a:prstGeom prst="rect">
            <a:avLst/>
          </a:prstGeom>
        </p:spPr>
        <p:txBody>
          <a:bodyPr wrap="square">
            <a:spAutoFit/>
          </a:bodyPr>
          <a:lstStyle/>
          <a:p>
            <a:pPr algn="ctr">
              <a:buClr>
                <a:schemeClr val="bg1">
                  <a:lumMod val="10000"/>
                </a:schemeClr>
              </a:buClr>
              <a:buSzPct val="100000"/>
            </a:pPr>
            <a:r>
              <a:rPr lang="en-US" sz="1400" b="1" dirty="0">
                <a:solidFill>
                  <a:schemeClr val="tx1">
                    <a:lumMod val="95000"/>
                    <a:lumOff val="5000"/>
                  </a:schemeClr>
                </a:solidFill>
                <a:latin typeface="Arial Narrow" panose="020B0606020202030204" pitchFamily="34" charset="0"/>
              </a:rPr>
              <a:t>DAPT</a:t>
            </a:r>
            <a:r>
              <a:rPr lang="en-US" sz="1400" dirty="0">
                <a:solidFill>
                  <a:schemeClr val="tx1">
                    <a:lumMod val="95000"/>
                    <a:lumOff val="5000"/>
                  </a:schemeClr>
                </a:solidFill>
                <a:latin typeface="Arial Narrow" panose="020B0606020202030204" pitchFamily="34" charset="0"/>
              </a:rPr>
              <a:t> does not provide a large treatment effect in preventing </a:t>
            </a:r>
          </a:p>
          <a:p>
            <a:pPr algn="ctr">
              <a:buClr>
                <a:schemeClr val="bg1">
                  <a:lumMod val="10000"/>
                </a:schemeClr>
              </a:buClr>
              <a:buSzPct val="100000"/>
            </a:pPr>
            <a:r>
              <a:rPr lang="en-US" sz="1400" dirty="0">
                <a:solidFill>
                  <a:schemeClr val="tx1">
                    <a:lumMod val="95000"/>
                    <a:lumOff val="5000"/>
                  </a:schemeClr>
                </a:solidFill>
                <a:latin typeface="Arial Narrow" panose="020B0606020202030204" pitchFamily="34" charset="0"/>
              </a:rPr>
              <a:t>AF-related strokes. </a:t>
            </a:r>
          </a:p>
        </p:txBody>
      </p:sp>
      <p:sp>
        <p:nvSpPr>
          <p:cNvPr id="89" name="Rectangle 88">
            <a:extLst>
              <a:ext uri="{FF2B5EF4-FFF2-40B4-BE49-F238E27FC236}">
                <a16:creationId xmlns:a16="http://schemas.microsoft.com/office/drawing/2014/main" id="{8B313296-142F-41DD-AE92-D0FDDB236766}"/>
              </a:ext>
            </a:extLst>
          </p:cNvPr>
          <p:cNvSpPr/>
          <p:nvPr/>
        </p:nvSpPr>
        <p:spPr>
          <a:xfrm>
            <a:off x="441186" y="5543520"/>
            <a:ext cx="8093214" cy="461665"/>
          </a:xfrm>
          <a:prstGeom prst="rect">
            <a:avLst/>
          </a:prstGeom>
        </p:spPr>
        <p:txBody>
          <a:bodyPr wrap="square">
            <a:spAutoFit/>
          </a:bodyPr>
          <a:lstStyle/>
          <a:p>
            <a:pPr algn="ctr"/>
            <a:r>
              <a:rPr lang="en-US" sz="2400" b="1" dirty="0">
                <a:solidFill>
                  <a:srgbClr val="FF5757"/>
                </a:solidFill>
                <a:effectLst>
                  <a:outerShdw blurRad="38100" dist="38100" dir="2700000" algn="tl">
                    <a:srgbClr val="000000">
                      <a:alpha val="43137"/>
                    </a:srgbClr>
                  </a:outerShdw>
                </a:effectLst>
                <a:latin typeface="Arial Narrow" panose="020B0606020202030204" pitchFamily="34" charset="0"/>
              </a:rPr>
              <a:t>Triple therapy significantly increases the risk of bleeding</a:t>
            </a:r>
          </a:p>
        </p:txBody>
      </p:sp>
      <p:cxnSp>
        <p:nvCxnSpPr>
          <p:cNvPr id="90" name="Straight Arrow Connector 89">
            <a:extLst>
              <a:ext uri="{FF2B5EF4-FFF2-40B4-BE49-F238E27FC236}">
                <a16:creationId xmlns:a16="http://schemas.microsoft.com/office/drawing/2014/main" id="{E1DA96D1-32DB-43DD-9313-2CF180165E8F}"/>
              </a:ext>
            </a:extLst>
          </p:cNvPr>
          <p:cNvCxnSpPr>
            <a:cxnSpLocks/>
          </p:cNvCxnSpPr>
          <p:nvPr/>
        </p:nvCxnSpPr>
        <p:spPr>
          <a:xfrm>
            <a:off x="3404711" y="4598439"/>
            <a:ext cx="301705" cy="3725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id="{307F2C37-A7D2-4A5A-A2EF-94E42E99C80E}"/>
              </a:ext>
            </a:extLst>
          </p:cNvPr>
          <p:cNvCxnSpPr>
            <a:cxnSpLocks/>
          </p:cNvCxnSpPr>
          <p:nvPr/>
        </p:nvCxnSpPr>
        <p:spPr>
          <a:xfrm flipH="1">
            <a:off x="5249704" y="4602803"/>
            <a:ext cx="397192" cy="3624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 name="Group 1">
            <a:extLst>
              <a:ext uri="{FF2B5EF4-FFF2-40B4-BE49-F238E27FC236}">
                <a16:creationId xmlns:a16="http://schemas.microsoft.com/office/drawing/2014/main" id="{F896E3D7-6335-4D5C-9AA7-A5A1AC921701}"/>
              </a:ext>
            </a:extLst>
          </p:cNvPr>
          <p:cNvGrpSpPr/>
          <p:nvPr/>
        </p:nvGrpSpPr>
        <p:grpSpPr>
          <a:xfrm>
            <a:off x="-1905" y="1446108"/>
            <a:ext cx="9144000" cy="4572000"/>
            <a:chOff x="-1905" y="1421847"/>
            <a:chExt cx="9144000" cy="4572000"/>
          </a:xfrm>
        </p:grpSpPr>
        <p:sp>
          <p:nvSpPr>
            <p:cNvPr id="92" name="Rectangle 91">
              <a:extLst>
                <a:ext uri="{FF2B5EF4-FFF2-40B4-BE49-F238E27FC236}">
                  <a16:creationId xmlns:a16="http://schemas.microsoft.com/office/drawing/2014/main" id="{53AB34CB-3185-4C60-80B5-C366A719DA3B}"/>
                </a:ext>
              </a:extLst>
            </p:cNvPr>
            <p:cNvSpPr/>
            <p:nvPr/>
          </p:nvSpPr>
          <p:spPr>
            <a:xfrm>
              <a:off x="-1905" y="2150753"/>
              <a:ext cx="9144000" cy="3078326"/>
            </a:xfrm>
            <a:prstGeom prst="rect">
              <a:avLst/>
            </a:prstGeom>
            <a:solidFill>
              <a:srgbClr val="C0F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36147C5A-C04F-4379-846A-CDC0CE1372D5}"/>
                </a:ext>
              </a:extLst>
            </p:cNvPr>
            <p:cNvSpPr/>
            <p:nvPr/>
          </p:nvSpPr>
          <p:spPr>
            <a:xfrm>
              <a:off x="4471670" y="1421847"/>
              <a:ext cx="4572000" cy="4572000"/>
            </a:xfrm>
            <a:prstGeom prst="ellipse">
              <a:avLst/>
            </a:prstGeom>
            <a:solidFill>
              <a:srgbClr val="052D23"/>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94" name="Group 93">
              <a:extLst>
                <a:ext uri="{FF2B5EF4-FFF2-40B4-BE49-F238E27FC236}">
                  <a16:creationId xmlns:a16="http://schemas.microsoft.com/office/drawing/2014/main" id="{5479BAA3-073B-493A-B5C2-DD4C3F2B20A7}"/>
                </a:ext>
              </a:extLst>
            </p:cNvPr>
            <p:cNvGrpSpPr/>
            <p:nvPr/>
          </p:nvGrpSpPr>
          <p:grpSpPr>
            <a:xfrm>
              <a:off x="5361388" y="2358004"/>
              <a:ext cx="2379742" cy="2378286"/>
              <a:chOff x="-7300913" y="-149225"/>
              <a:chExt cx="5207000" cy="5203825"/>
            </a:xfrm>
            <a:solidFill>
              <a:schemeClr val="bg1"/>
            </a:solidFill>
          </p:grpSpPr>
          <p:sp>
            <p:nvSpPr>
              <p:cNvPr id="95" name="Freeform 11">
                <a:extLst>
                  <a:ext uri="{FF2B5EF4-FFF2-40B4-BE49-F238E27FC236}">
                    <a16:creationId xmlns:a16="http://schemas.microsoft.com/office/drawing/2014/main" id="{CDF081AC-4F4D-4B04-BE6E-11DFD11C5C1D}"/>
                  </a:ext>
                </a:extLst>
              </p:cNvPr>
              <p:cNvSpPr>
                <a:spLocks/>
              </p:cNvSpPr>
              <p:nvPr/>
            </p:nvSpPr>
            <p:spPr bwMode="auto">
              <a:xfrm>
                <a:off x="-3133725" y="227013"/>
                <a:ext cx="488950" cy="490538"/>
              </a:xfrm>
              <a:custGeom>
                <a:avLst/>
                <a:gdLst>
                  <a:gd name="T0" fmla="*/ 115 w 616"/>
                  <a:gd name="T1" fmla="*/ 0 h 618"/>
                  <a:gd name="T2" fmla="*/ 145 w 616"/>
                  <a:gd name="T3" fmla="*/ 6 h 618"/>
                  <a:gd name="T4" fmla="*/ 223 w 616"/>
                  <a:gd name="T5" fmla="*/ 40 h 618"/>
                  <a:gd name="T6" fmla="*/ 299 w 616"/>
                  <a:gd name="T7" fmla="*/ 82 h 618"/>
                  <a:gd name="T8" fmla="*/ 367 w 616"/>
                  <a:gd name="T9" fmla="*/ 132 h 618"/>
                  <a:gd name="T10" fmla="*/ 430 w 616"/>
                  <a:gd name="T11" fmla="*/ 188 h 618"/>
                  <a:gd name="T12" fmla="*/ 486 w 616"/>
                  <a:gd name="T13" fmla="*/ 250 h 618"/>
                  <a:gd name="T14" fmla="*/ 536 w 616"/>
                  <a:gd name="T15" fmla="*/ 319 h 618"/>
                  <a:gd name="T16" fmla="*/ 576 w 616"/>
                  <a:gd name="T17" fmla="*/ 393 h 618"/>
                  <a:gd name="T18" fmla="*/ 610 w 616"/>
                  <a:gd name="T19" fmla="*/ 473 h 618"/>
                  <a:gd name="T20" fmla="*/ 616 w 616"/>
                  <a:gd name="T21" fmla="*/ 501 h 618"/>
                  <a:gd name="T22" fmla="*/ 614 w 616"/>
                  <a:gd name="T23" fmla="*/ 531 h 618"/>
                  <a:gd name="T24" fmla="*/ 606 w 616"/>
                  <a:gd name="T25" fmla="*/ 557 h 618"/>
                  <a:gd name="T26" fmla="*/ 590 w 616"/>
                  <a:gd name="T27" fmla="*/ 580 h 618"/>
                  <a:gd name="T28" fmla="*/ 570 w 616"/>
                  <a:gd name="T29" fmla="*/ 598 h 618"/>
                  <a:gd name="T30" fmla="*/ 544 w 616"/>
                  <a:gd name="T31" fmla="*/ 612 h 618"/>
                  <a:gd name="T32" fmla="*/ 506 w 616"/>
                  <a:gd name="T33" fmla="*/ 618 h 618"/>
                  <a:gd name="T34" fmla="*/ 480 w 616"/>
                  <a:gd name="T35" fmla="*/ 616 h 618"/>
                  <a:gd name="T36" fmla="*/ 456 w 616"/>
                  <a:gd name="T37" fmla="*/ 606 h 618"/>
                  <a:gd name="T38" fmla="*/ 434 w 616"/>
                  <a:gd name="T39" fmla="*/ 590 h 618"/>
                  <a:gd name="T40" fmla="*/ 416 w 616"/>
                  <a:gd name="T41" fmla="*/ 570 h 618"/>
                  <a:gd name="T42" fmla="*/ 404 w 616"/>
                  <a:gd name="T43" fmla="*/ 547 h 618"/>
                  <a:gd name="T44" fmla="*/ 377 w 616"/>
                  <a:gd name="T45" fmla="*/ 483 h 618"/>
                  <a:gd name="T46" fmla="*/ 341 w 616"/>
                  <a:gd name="T47" fmla="*/ 423 h 618"/>
                  <a:gd name="T48" fmla="*/ 299 w 616"/>
                  <a:gd name="T49" fmla="*/ 367 h 618"/>
                  <a:gd name="T50" fmla="*/ 249 w 616"/>
                  <a:gd name="T51" fmla="*/ 319 h 618"/>
                  <a:gd name="T52" fmla="*/ 195 w 616"/>
                  <a:gd name="T53" fmla="*/ 275 h 618"/>
                  <a:gd name="T54" fmla="*/ 135 w 616"/>
                  <a:gd name="T55" fmla="*/ 242 h 618"/>
                  <a:gd name="T56" fmla="*/ 71 w 616"/>
                  <a:gd name="T57" fmla="*/ 214 h 618"/>
                  <a:gd name="T58" fmla="*/ 45 w 616"/>
                  <a:gd name="T59" fmla="*/ 200 h 618"/>
                  <a:gd name="T60" fmla="*/ 24 w 616"/>
                  <a:gd name="T61" fmla="*/ 180 h 618"/>
                  <a:gd name="T62" fmla="*/ 10 w 616"/>
                  <a:gd name="T63" fmla="*/ 158 h 618"/>
                  <a:gd name="T64" fmla="*/ 0 w 616"/>
                  <a:gd name="T65" fmla="*/ 130 h 618"/>
                  <a:gd name="T66" fmla="*/ 0 w 616"/>
                  <a:gd name="T67" fmla="*/ 102 h 618"/>
                  <a:gd name="T68" fmla="*/ 6 w 616"/>
                  <a:gd name="T69" fmla="*/ 74 h 618"/>
                  <a:gd name="T70" fmla="*/ 18 w 616"/>
                  <a:gd name="T71" fmla="*/ 48 h 618"/>
                  <a:gd name="T72" fmla="*/ 38 w 616"/>
                  <a:gd name="T73" fmla="*/ 26 h 618"/>
                  <a:gd name="T74" fmla="*/ 61 w 616"/>
                  <a:gd name="T75" fmla="*/ 12 h 618"/>
                  <a:gd name="T76" fmla="*/ 87 w 616"/>
                  <a:gd name="T77" fmla="*/ 2 h 618"/>
                  <a:gd name="T78" fmla="*/ 115 w 616"/>
                  <a:gd name="T7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6" h="618">
                    <a:moveTo>
                      <a:pt x="115" y="0"/>
                    </a:moveTo>
                    <a:lnTo>
                      <a:pt x="145" y="6"/>
                    </a:lnTo>
                    <a:lnTo>
                      <a:pt x="223" y="40"/>
                    </a:lnTo>
                    <a:lnTo>
                      <a:pt x="299" y="82"/>
                    </a:lnTo>
                    <a:lnTo>
                      <a:pt x="367" y="132"/>
                    </a:lnTo>
                    <a:lnTo>
                      <a:pt x="430" y="188"/>
                    </a:lnTo>
                    <a:lnTo>
                      <a:pt x="486" y="250"/>
                    </a:lnTo>
                    <a:lnTo>
                      <a:pt x="536" y="319"/>
                    </a:lnTo>
                    <a:lnTo>
                      <a:pt x="576" y="393"/>
                    </a:lnTo>
                    <a:lnTo>
                      <a:pt x="610" y="473"/>
                    </a:lnTo>
                    <a:lnTo>
                      <a:pt x="616" y="501"/>
                    </a:lnTo>
                    <a:lnTo>
                      <a:pt x="614" y="531"/>
                    </a:lnTo>
                    <a:lnTo>
                      <a:pt x="606" y="557"/>
                    </a:lnTo>
                    <a:lnTo>
                      <a:pt x="590" y="580"/>
                    </a:lnTo>
                    <a:lnTo>
                      <a:pt x="570" y="598"/>
                    </a:lnTo>
                    <a:lnTo>
                      <a:pt x="544" y="612"/>
                    </a:lnTo>
                    <a:lnTo>
                      <a:pt x="506" y="618"/>
                    </a:lnTo>
                    <a:lnTo>
                      <a:pt x="480" y="616"/>
                    </a:lnTo>
                    <a:lnTo>
                      <a:pt x="456" y="606"/>
                    </a:lnTo>
                    <a:lnTo>
                      <a:pt x="434" y="590"/>
                    </a:lnTo>
                    <a:lnTo>
                      <a:pt x="416" y="570"/>
                    </a:lnTo>
                    <a:lnTo>
                      <a:pt x="404" y="547"/>
                    </a:lnTo>
                    <a:lnTo>
                      <a:pt x="377" y="483"/>
                    </a:lnTo>
                    <a:lnTo>
                      <a:pt x="341" y="423"/>
                    </a:lnTo>
                    <a:lnTo>
                      <a:pt x="299" y="367"/>
                    </a:lnTo>
                    <a:lnTo>
                      <a:pt x="249" y="319"/>
                    </a:lnTo>
                    <a:lnTo>
                      <a:pt x="195" y="275"/>
                    </a:lnTo>
                    <a:lnTo>
                      <a:pt x="135" y="242"/>
                    </a:lnTo>
                    <a:lnTo>
                      <a:pt x="71" y="214"/>
                    </a:lnTo>
                    <a:lnTo>
                      <a:pt x="45" y="200"/>
                    </a:lnTo>
                    <a:lnTo>
                      <a:pt x="24" y="180"/>
                    </a:lnTo>
                    <a:lnTo>
                      <a:pt x="10" y="158"/>
                    </a:lnTo>
                    <a:lnTo>
                      <a:pt x="0" y="130"/>
                    </a:lnTo>
                    <a:lnTo>
                      <a:pt x="0" y="102"/>
                    </a:lnTo>
                    <a:lnTo>
                      <a:pt x="6" y="74"/>
                    </a:lnTo>
                    <a:lnTo>
                      <a:pt x="18" y="48"/>
                    </a:lnTo>
                    <a:lnTo>
                      <a:pt x="38" y="26"/>
                    </a:lnTo>
                    <a:lnTo>
                      <a:pt x="61" y="12"/>
                    </a:lnTo>
                    <a:lnTo>
                      <a:pt x="87" y="2"/>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12">
                <a:extLst>
                  <a:ext uri="{FF2B5EF4-FFF2-40B4-BE49-F238E27FC236}">
                    <a16:creationId xmlns:a16="http://schemas.microsoft.com/office/drawing/2014/main" id="{A5533552-9FC6-4E25-8266-2AD015D658C1}"/>
                  </a:ext>
                </a:extLst>
              </p:cNvPr>
              <p:cNvSpPr>
                <a:spLocks/>
              </p:cNvSpPr>
              <p:nvPr/>
            </p:nvSpPr>
            <p:spPr bwMode="auto">
              <a:xfrm>
                <a:off x="-5391150" y="-149225"/>
                <a:ext cx="3122613" cy="2949575"/>
              </a:xfrm>
              <a:custGeom>
                <a:avLst/>
                <a:gdLst>
                  <a:gd name="T0" fmla="*/ 1496 w 3936"/>
                  <a:gd name="T1" fmla="*/ 36 h 3716"/>
                  <a:gd name="T2" fmla="*/ 1730 w 3936"/>
                  <a:gd name="T3" fmla="*/ 136 h 3716"/>
                  <a:gd name="T4" fmla="*/ 1742 w 3936"/>
                  <a:gd name="T5" fmla="*/ 245 h 3716"/>
                  <a:gd name="T6" fmla="*/ 1654 w 3936"/>
                  <a:gd name="T7" fmla="*/ 309 h 3716"/>
                  <a:gd name="T8" fmla="*/ 1405 w 3936"/>
                  <a:gd name="T9" fmla="*/ 239 h 3716"/>
                  <a:gd name="T10" fmla="*/ 992 w 3936"/>
                  <a:gd name="T11" fmla="*/ 241 h 3716"/>
                  <a:gd name="T12" fmla="*/ 623 w 3936"/>
                  <a:gd name="T13" fmla="*/ 409 h 3716"/>
                  <a:gd name="T14" fmla="*/ 353 w 3936"/>
                  <a:gd name="T15" fmla="*/ 706 h 3716"/>
                  <a:gd name="T16" fmla="*/ 224 w 3936"/>
                  <a:gd name="T17" fmla="*/ 1094 h 3716"/>
                  <a:gd name="T18" fmla="*/ 262 w 3936"/>
                  <a:gd name="T19" fmla="*/ 1513 h 3716"/>
                  <a:gd name="T20" fmla="*/ 449 w 3936"/>
                  <a:gd name="T21" fmla="*/ 1981 h 3716"/>
                  <a:gd name="T22" fmla="*/ 776 w 3936"/>
                  <a:gd name="T23" fmla="*/ 2474 h 3716"/>
                  <a:gd name="T24" fmla="*/ 1233 w 3936"/>
                  <a:gd name="T25" fmla="*/ 2954 h 3716"/>
                  <a:gd name="T26" fmla="*/ 1807 w 3936"/>
                  <a:gd name="T27" fmla="*/ 3385 h 3716"/>
                  <a:gd name="T28" fmla="*/ 2430 w 3936"/>
                  <a:gd name="T29" fmla="*/ 3177 h 3716"/>
                  <a:gd name="T30" fmla="*/ 2946 w 3936"/>
                  <a:gd name="T31" fmla="*/ 2719 h 3716"/>
                  <a:gd name="T32" fmla="*/ 3339 w 3936"/>
                  <a:gd name="T33" fmla="*/ 2227 h 3716"/>
                  <a:gd name="T34" fmla="*/ 3599 w 3936"/>
                  <a:gd name="T35" fmla="*/ 1742 h 3716"/>
                  <a:gd name="T36" fmla="*/ 3712 w 3936"/>
                  <a:gd name="T37" fmla="*/ 1302 h 3716"/>
                  <a:gd name="T38" fmla="*/ 3666 w 3936"/>
                  <a:gd name="T39" fmla="*/ 891 h 3716"/>
                  <a:gd name="T40" fmla="*/ 3463 w 3936"/>
                  <a:gd name="T41" fmla="*/ 544 h 3716"/>
                  <a:gd name="T42" fmla="*/ 3140 w 3936"/>
                  <a:gd name="T43" fmla="*/ 307 h 3716"/>
                  <a:gd name="T44" fmla="*/ 2733 w 3936"/>
                  <a:gd name="T45" fmla="*/ 219 h 3716"/>
                  <a:gd name="T46" fmla="*/ 2338 w 3936"/>
                  <a:gd name="T47" fmla="*/ 303 h 3716"/>
                  <a:gd name="T48" fmla="*/ 2011 w 3936"/>
                  <a:gd name="T49" fmla="*/ 534 h 3716"/>
                  <a:gd name="T50" fmla="*/ 1825 w 3936"/>
                  <a:gd name="T51" fmla="*/ 811 h 3716"/>
                  <a:gd name="T52" fmla="*/ 1724 w 3936"/>
                  <a:gd name="T53" fmla="*/ 849 h 3716"/>
                  <a:gd name="T54" fmla="*/ 1640 w 3936"/>
                  <a:gd name="T55" fmla="*/ 779 h 3716"/>
                  <a:gd name="T56" fmla="*/ 1696 w 3936"/>
                  <a:gd name="T57" fmla="*/ 592 h 3716"/>
                  <a:gd name="T58" fmla="*/ 1995 w 3936"/>
                  <a:gd name="T59" fmla="*/ 255 h 3716"/>
                  <a:gd name="T60" fmla="*/ 2394 w 3936"/>
                  <a:gd name="T61" fmla="*/ 50 h 3716"/>
                  <a:gd name="T62" fmla="*/ 2857 w 3936"/>
                  <a:gd name="T63" fmla="*/ 6 h 3716"/>
                  <a:gd name="T64" fmla="*/ 3305 w 3936"/>
                  <a:gd name="T65" fmla="*/ 145 h 3716"/>
                  <a:gd name="T66" fmla="*/ 3660 w 3936"/>
                  <a:gd name="T67" fmla="*/ 439 h 3716"/>
                  <a:gd name="T68" fmla="*/ 3882 w 3936"/>
                  <a:gd name="T69" fmla="*/ 845 h 3716"/>
                  <a:gd name="T70" fmla="*/ 3932 w 3936"/>
                  <a:gd name="T71" fmla="*/ 1306 h 3716"/>
                  <a:gd name="T72" fmla="*/ 3824 w 3936"/>
                  <a:gd name="T73" fmla="*/ 1764 h 3716"/>
                  <a:gd name="T74" fmla="*/ 3575 w 3936"/>
                  <a:gd name="T75" fmla="*/ 2268 h 3716"/>
                  <a:gd name="T76" fmla="*/ 3188 w 3936"/>
                  <a:gd name="T77" fmla="*/ 2783 h 3716"/>
                  <a:gd name="T78" fmla="*/ 2669 w 3936"/>
                  <a:gd name="T79" fmla="*/ 3273 h 3716"/>
                  <a:gd name="T80" fmla="*/ 2021 w 3936"/>
                  <a:gd name="T81" fmla="*/ 3702 h 3716"/>
                  <a:gd name="T82" fmla="*/ 1915 w 3936"/>
                  <a:gd name="T83" fmla="*/ 3702 h 3716"/>
                  <a:gd name="T84" fmla="*/ 1267 w 3936"/>
                  <a:gd name="T85" fmla="*/ 3273 h 3716"/>
                  <a:gd name="T86" fmla="*/ 748 w 3936"/>
                  <a:gd name="T87" fmla="*/ 2783 h 3716"/>
                  <a:gd name="T88" fmla="*/ 361 w 3936"/>
                  <a:gd name="T89" fmla="*/ 2268 h 3716"/>
                  <a:gd name="T90" fmla="*/ 112 w 3936"/>
                  <a:gd name="T91" fmla="*/ 1764 h 3716"/>
                  <a:gd name="T92" fmla="*/ 4 w 3936"/>
                  <a:gd name="T93" fmla="*/ 1306 h 3716"/>
                  <a:gd name="T94" fmla="*/ 54 w 3936"/>
                  <a:gd name="T95" fmla="*/ 845 h 3716"/>
                  <a:gd name="T96" fmla="*/ 276 w 3936"/>
                  <a:gd name="T97" fmla="*/ 439 h 3716"/>
                  <a:gd name="T98" fmla="*/ 631 w 3936"/>
                  <a:gd name="T99" fmla="*/ 145 h 3716"/>
                  <a:gd name="T100" fmla="*/ 1079 w 3936"/>
                  <a:gd name="T101" fmla="*/ 6 h 3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36" h="3716">
                    <a:moveTo>
                      <a:pt x="1203" y="0"/>
                    </a:moveTo>
                    <a:lnTo>
                      <a:pt x="1303" y="4"/>
                    </a:lnTo>
                    <a:lnTo>
                      <a:pt x="1401" y="16"/>
                    </a:lnTo>
                    <a:lnTo>
                      <a:pt x="1496" y="36"/>
                    </a:lnTo>
                    <a:lnTo>
                      <a:pt x="1592" y="64"/>
                    </a:lnTo>
                    <a:lnTo>
                      <a:pt x="1684" y="100"/>
                    </a:lnTo>
                    <a:lnTo>
                      <a:pt x="1710" y="116"/>
                    </a:lnTo>
                    <a:lnTo>
                      <a:pt x="1730" y="136"/>
                    </a:lnTo>
                    <a:lnTo>
                      <a:pt x="1742" y="161"/>
                    </a:lnTo>
                    <a:lnTo>
                      <a:pt x="1750" y="187"/>
                    </a:lnTo>
                    <a:lnTo>
                      <a:pt x="1750" y="217"/>
                    </a:lnTo>
                    <a:lnTo>
                      <a:pt x="1742" y="245"/>
                    </a:lnTo>
                    <a:lnTo>
                      <a:pt x="1726" y="269"/>
                    </a:lnTo>
                    <a:lnTo>
                      <a:pt x="1706" y="289"/>
                    </a:lnTo>
                    <a:lnTo>
                      <a:pt x="1680" y="303"/>
                    </a:lnTo>
                    <a:lnTo>
                      <a:pt x="1654" y="309"/>
                    </a:lnTo>
                    <a:lnTo>
                      <a:pt x="1626" y="309"/>
                    </a:lnTo>
                    <a:lnTo>
                      <a:pt x="1596" y="301"/>
                    </a:lnTo>
                    <a:lnTo>
                      <a:pt x="1502" y="265"/>
                    </a:lnTo>
                    <a:lnTo>
                      <a:pt x="1405" y="239"/>
                    </a:lnTo>
                    <a:lnTo>
                      <a:pt x="1305" y="223"/>
                    </a:lnTo>
                    <a:lnTo>
                      <a:pt x="1203" y="219"/>
                    </a:lnTo>
                    <a:lnTo>
                      <a:pt x="1095" y="225"/>
                    </a:lnTo>
                    <a:lnTo>
                      <a:pt x="992" y="241"/>
                    </a:lnTo>
                    <a:lnTo>
                      <a:pt x="892" y="269"/>
                    </a:lnTo>
                    <a:lnTo>
                      <a:pt x="796" y="307"/>
                    </a:lnTo>
                    <a:lnTo>
                      <a:pt x="706" y="353"/>
                    </a:lnTo>
                    <a:lnTo>
                      <a:pt x="623" y="409"/>
                    </a:lnTo>
                    <a:lnTo>
                      <a:pt x="543" y="472"/>
                    </a:lnTo>
                    <a:lnTo>
                      <a:pt x="473" y="544"/>
                    </a:lnTo>
                    <a:lnTo>
                      <a:pt x="409" y="622"/>
                    </a:lnTo>
                    <a:lnTo>
                      <a:pt x="353" y="706"/>
                    </a:lnTo>
                    <a:lnTo>
                      <a:pt x="306" y="797"/>
                    </a:lnTo>
                    <a:lnTo>
                      <a:pt x="270" y="891"/>
                    </a:lnTo>
                    <a:lnTo>
                      <a:pt x="242" y="991"/>
                    </a:lnTo>
                    <a:lnTo>
                      <a:pt x="224" y="1094"/>
                    </a:lnTo>
                    <a:lnTo>
                      <a:pt x="220" y="1202"/>
                    </a:lnTo>
                    <a:lnTo>
                      <a:pt x="224" y="1302"/>
                    </a:lnTo>
                    <a:lnTo>
                      <a:pt x="238" y="1405"/>
                    </a:lnTo>
                    <a:lnTo>
                      <a:pt x="262" y="1513"/>
                    </a:lnTo>
                    <a:lnTo>
                      <a:pt x="296" y="1627"/>
                    </a:lnTo>
                    <a:lnTo>
                      <a:pt x="337" y="1742"/>
                    </a:lnTo>
                    <a:lnTo>
                      <a:pt x="389" y="1860"/>
                    </a:lnTo>
                    <a:lnTo>
                      <a:pt x="449" y="1981"/>
                    </a:lnTo>
                    <a:lnTo>
                      <a:pt x="519" y="2103"/>
                    </a:lnTo>
                    <a:lnTo>
                      <a:pt x="597" y="2227"/>
                    </a:lnTo>
                    <a:lnTo>
                      <a:pt x="683" y="2350"/>
                    </a:lnTo>
                    <a:lnTo>
                      <a:pt x="776" y="2474"/>
                    </a:lnTo>
                    <a:lnTo>
                      <a:pt x="878" y="2597"/>
                    </a:lnTo>
                    <a:lnTo>
                      <a:pt x="990" y="2719"/>
                    </a:lnTo>
                    <a:lnTo>
                      <a:pt x="1107" y="2836"/>
                    </a:lnTo>
                    <a:lnTo>
                      <a:pt x="1233" y="2954"/>
                    </a:lnTo>
                    <a:lnTo>
                      <a:pt x="1365" y="3068"/>
                    </a:lnTo>
                    <a:lnTo>
                      <a:pt x="1506" y="3177"/>
                    </a:lnTo>
                    <a:lnTo>
                      <a:pt x="1652" y="3285"/>
                    </a:lnTo>
                    <a:lnTo>
                      <a:pt x="1807" y="3385"/>
                    </a:lnTo>
                    <a:lnTo>
                      <a:pt x="1969" y="3480"/>
                    </a:lnTo>
                    <a:lnTo>
                      <a:pt x="2129" y="3385"/>
                    </a:lnTo>
                    <a:lnTo>
                      <a:pt x="2284" y="3285"/>
                    </a:lnTo>
                    <a:lnTo>
                      <a:pt x="2430" y="3177"/>
                    </a:lnTo>
                    <a:lnTo>
                      <a:pt x="2571" y="3068"/>
                    </a:lnTo>
                    <a:lnTo>
                      <a:pt x="2703" y="2954"/>
                    </a:lnTo>
                    <a:lnTo>
                      <a:pt x="2829" y="2836"/>
                    </a:lnTo>
                    <a:lnTo>
                      <a:pt x="2946" y="2719"/>
                    </a:lnTo>
                    <a:lnTo>
                      <a:pt x="3058" y="2597"/>
                    </a:lnTo>
                    <a:lnTo>
                      <a:pt x="3160" y="2474"/>
                    </a:lnTo>
                    <a:lnTo>
                      <a:pt x="3253" y="2350"/>
                    </a:lnTo>
                    <a:lnTo>
                      <a:pt x="3339" y="2227"/>
                    </a:lnTo>
                    <a:lnTo>
                      <a:pt x="3417" y="2103"/>
                    </a:lnTo>
                    <a:lnTo>
                      <a:pt x="3487" y="1981"/>
                    </a:lnTo>
                    <a:lnTo>
                      <a:pt x="3547" y="1860"/>
                    </a:lnTo>
                    <a:lnTo>
                      <a:pt x="3599" y="1742"/>
                    </a:lnTo>
                    <a:lnTo>
                      <a:pt x="3640" y="1627"/>
                    </a:lnTo>
                    <a:lnTo>
                      <a:pt x="3674" y="1513"/>
                    </a:lnTo>
                    <a:lnTo>
                      <a:pt x="3698" y="1405"/>
                    </a:lnTo>
                    <a:lnTo>
                      <a:pt x="3712" y="1302"/>
                    </a:lnTo>
                    <a:lnTo>
                      <a:pt x="3718" y="1202"/>
                    </a:lnTo>
                    <a:lnTo>
                      <a:pt x="3712" y="1094"/>
                    </a:lnTo>
                    <a:lnTo>
                      <a:pt x="3694" y="991"/>
                    </a:lnTo>
                    <a:lnTo>
                      <a:pt x="3666" y="891"/>
                    </a:lnTo>
                    <a:lnTo>
                      <a:pt x="3630" y="797"/>
                    </a:lnTo>
                    <a:lnTo>
                      <a:pt x="3583" y="706"/>
                    </a:lnTo>
                    <a:lnTo>
                      <a:pt x="3527" y="622"/>
                    </a:lnTo>
                    <a:lnTo>
                      <a:pt x="3463" y="544"/>
                    </a:lnTo>
                    <a:lnTo>
                      <a:pt x="3393" y="472"/>
                    </a:lnTo>
                    <a:lnTo>
                      <a:pt x="3313" y="409"/>
                    </a:lnTo>
                    <a:lnTo>
                      <a:pt x="3230" y="353"/>
                    </a:lnTo>
                    <a:lnTo>
                      <a:pt x="3140" y="307"/>
                    </a:lnTo>
                    <a:lnTo>
                      <a:pt x="3044" y="269"/>
                    </a:lnTo>
                    <a:lnTo>
                      <a:pt x="2944" y="241"/>
                    </a:lnTo>
                    <a:lnTo>
                      <a:pt x="2841" y="225"/>
                    </a:lnTo>
                    <a:lnTo>
                      <a:pt x="2733" y="219"/>
                    </a:lnTo>
                    <a:lnTo>
                      <a:pt x="2631" y="225"/>
                    </a:lnTo>
                    <a:lnTo>
                      <a:pt x="2529" y="241"/>
                    </a:lnTo>
                    <a:lnTo>
                      <a:pt x="2432" y="267"/>
                    </a:lnTo>
                    <a:lnTo>
                      <a:pt x="2338" y="303"/>
                    </a:lnTo>
                    <a:lnTo>
                      <a:pt x="2248" y="347"/>
                    </a:lnTo>
                    <a:lnTo>
                      <a:pt x="2162" y="401"/>
                    </a:lnTo>
                    <a:lnTo>
                      <a:pt x="2085" y="464"/>
                    </a:lnTo>
                    <a:lnTo>
                      <a:pt x="2011" y="534"/>
                    </a:lnTo>
                    <a:lnTo>
                      <a:pt x="1947" y="612"/>
                    </a:lnTo>
                    <a:lnTo>
                      <a:pt x="1889" y="696"/>
                    </a:lnTo>
                    <a:lnTo>
                      <a:pt x="1841" y="787"/>
                    </a:lnTo>
                    <a:lnTo>
                      <a:pt x="1825" y="811"/>
                    </a:lnTo>
                    <a:lnTo>
                      <a:pt x="1803" y="831"/>
                    </a:lnTo>
                    <a:lnTo>
                      <a:pt x="1780" y="843"/>
                    </a:lnTo>
                    <a:lnTo>
                      <a:pt x="1752" y="849"/>
                    </a:lnTo>
                    <a:lnTo>
                      <a:pt x="1724" y="849"/>
                    </a:lnTo>
                    <a:lnTo>
                      <a:pt x="1696" y="841"/>
                    </a:lnTo>
                    <a:lnTo>
                      <a:pt x="1672" y="825"/>
                    </a:lnTo>
                    <a:lnTo>
                      <a:pt x="1652" y="803"/>
                    </a:lnTo>
                    <a:lnTo>
                      <a:pt x="1640" y="779"/>
                    </a:lnTo>
                    <a:lnTo>
                      <a:pt x="1634" y="751"/>
                    </a:lnTo>
                    <a:lnTo>
                      <a:pt x="1634" y="724"/>
                    </a:lnTo>
                    <a:lnTo>
                      <a:pt x="1642" y="696"/>
                    </a:lnTo>
                    <a:lnTo>
                      <a:pt x="1696" y="592"/>
                    </a:lnTo>
                    <a:lnTo>
                      <a:pt x="1760" y="496"/>
                    </a:lnTo>
                    <a:lnTo>
                      <a:pt x="1831" y="409"/>
                    </a:lnTo>
                    <a:lnTo>
                      <a:pt x="1909" y="327"/>
                    </a:lnTo>
                    <a:lnTo>
                      <a:pt x="1995" y="255"/>
                    </a:lnTo>
                    <a:lnTo>
                      <a:pt x="2087" y="189"/>
                    </a:lnTo>
                    <a:lnTo>
                      <a:pt x="2184" y="134"/>
                    </a:lnTo>
                    <a:lnTo>
                      <a:pt x="2288" y="86"/>
                    </a:lnTo>
                    <a:lnTo>
                      <a:pt x="2394" y="50"/>
                    </a:lnTo>
                    <a:lnTo>
                      <a:pt x="2504" y="22"/>
                    </a:lnTo>
                    <a:lnTo>
                      <a:pt x="2617" y="6"/>
                    </a:lnTo>
                    <a:lnTo>
                      <a:pt x="2733" y="0"/>
                    </a:lnTo>
                    <a:lnTo>
                      <a:pt x="2857" y="6"/>
                    </a:lnTo>
                    <a:lnTo>
                      <a:pt x="2976" y="24"/>
                    </a:lnTo>
                    <a:lnTo>
                      <a:pt x="3090" y="54"/>
                    </a:lnTo>
                    <a:lnTo>
                      <a:pt x="3202" y="96"/>
                    </a:lnTo>
                    <a:lnTo>
                      <a:pt x="3305" y="145"/>
                    </a:lnTo>
                    <a:lnTo>
                      <a:pt x="3405" y="205"/>
                    </a:lnTo>
                    <a:lnTo>
                      <a:pt x="3499" y="275"/>
                    </a:lnTo>
                    <a:lnTo>
                      <a:pt x="3583" y="353"/>
                    </a:lnTo>
                    <a:lnTo>
                      <a:pt x="3660" y="439"/>
                    </a:lnTo>
                    <a:lnTo>
                      <a:pt x="3730" y="530"/>
                    </a:lnTo>
                    <a:lnTo>
                      <a:pt x="3790" y="630"/>
                    </a:lnTo>
                    <a:lnTo>
                      <a:pt x="3842" y="736"/>
                    </a:lnTo>
                    <a:lnTo>
                      <a:pt x="3882" y="845"/>
                    </a:lnTo>
                    <a:lnTo>
                      <a:pt x="3912" y="961"/>
                    </a:lnTo>
                    <a:lnTo>
                      <a:pt x="3930" y="1080"/>
                    </a:lnTo>
                    <a:lnTo>
                      <a:pt x="3936" y="1202"/>
                    </a:lnTo>
                    <a:lnTo>
                      <a:pt x="3932" y="1306"/>
                    </a:lnTo>
                    <a:lnTo>
                      <a:pt x="3918" y="1413"/>
                    </a:lnTo>
                    <a:lnTo>
                      <a:pt x="3896" y="1527"/>
                    </a:lnTo>
                    <a:lnTo>
                      <a:pt x="3864" y="1644"/>
                    </a:lnTo>
                    <a:lnTo>
                      <a:pt x="3824" y="1764"/>
                    </a:lnTo>
                    <a:lnTo>
                      <a:pt x="3774" y="1888"/>
                    </a:lnTo>
                    <a:lnTo>
                      <a:pt x="3716" y="2013"/>
                    </a:lnTo>
                    <a:lnTo>
                      <a:pt x="3648" y="2141"/>
                    </a:lnTo>
                    <a:lnTo>
                      <a:pt x="3575" y="2268"/>
                    </a:lnTo>
                    <a:lnTo>
                      <a:pt x="3491" y="2398"/>
                    </a:lnTo>
                    <a:lnTo>
                      <a:pt x="3397" y="2528"/>
                    </a:lnTo>
                    <a:lnTo>
                      <a:pt x="3297" y="2655"/>
                    </a:lnTo>
                    <a:lnTo>
                      <a:pt x="3188" y="2783"/>
                    </a:lnTo>
                    <a:lnTo>
                      <a:pt x="3070" y="2908"/>
                    </a:lnTo>
                    <a:lnTo>
                      <a:pt x="2944" y="3034"/>
                    </a:lnTo>
                    <a:lnTo>
                      <a:pt x="2811" y="3153"/>
                    </a:lnTo>
                    <a:lnTo>
                      <a:pt x="2669" y="3273"/>
                    </a:lnTo>
                    <a:lnTo>
                      <a:pt x="2518" y="3387"/>
                    </a:lnTo>
                    <a:lnTo>
                      <a:pt x="2360" y="3496"/>
                    </a:lnTo>
                    <a:lnTo>
                      <a:pt x="2194" y="3602"/>
                    </a:lnTo>
                    <a:lnTo>
                      <a:pt x="2021" y="3702"/>
                    </a:lnTo>
                    <a:lnTo>
                      <a:pt x="1995" y="3712"/>
                    </a:lnTo>
                    <a:lnTo>
                      <a:pt x="1969" y="3716"/>
                    </a:lnTo>
                    <a:lnTo>
                      <a:pt x="1941" y="3712"/>
                    </a:lnTo>
                    <a:lnTo>
                      <a:pt x="1915" y="3702"/>
                    </a:lnTo>
                    <a:lnTo>
                      <a:pt x="1742" y="3602"/>
                    </a:lnTo>
                    <a:lnTo>
                      <a:pt x="1576" y="3496"/>
                    </a:lnTo>
                    <a:lnTo>
                      <a:pt x="1419" y="3387"/>
                    </a:lnTo>
                    <a:lnTo>
                      <a:pt x="1267" y="3273"/>
                    </a:lnTo>
                    <a:lnTo>
                      <a:pt x="1125" y="3153"/>
                    </a:lnTo>
                    <a:lnTo>
                      <a:pt x="992" y="3034"/>
                    </a:lnTo>
                    <a:lnTo>
                      <a:pt x="866" y="2908"/>
                    </a:lnTo>
                    <a:lnTo>
                      <a:pt x="748" y="2783"/>
                    </a:lnTo>
                    <a:lnTo>
                      <a:pt x="639" y="2655"/>
                    </a:lnTo>
                    <a:lnTo>
                      <a:pt x="539" y="2528"/>
                    </a:lnTo>
                    <a:lnTo>
                      <a:pt x="447" y="2398"/>
                    </a:lnTo>
                    <a:lnTo>
                      <a:pt x="361" y="2268"/>
                    </a:lnTo>
                    <a:lnTo>
                      <a:pt x="288" y="2141"/>
                    </a:lnTo>
                    <a:lnTo>
                      <a:pt x="220" y="2013"/>
                    </a:lnTo>
                    <a:lnTo>
                      <a:pt x="162" y="1888"/>
                    </a:lnTo>
                    <a:lnTo>
                      <a:pt x="112" y="1764"/>
                    </a:lnTo>
                    <a:lnTo>
                      <a:pt x="72" y="1644"/>
                    </a:lnTo>
                    <a:lnTo>
                      <a:pt x="40" y="1527"/>
                    </a:lnTo>
                    <a:lnTo>
                      <a:pt x="18" y="1413"/>
                    </a:lnTo>
                    <a:lnTo>
                      <a:pt x="4" y="1306"/>
                    </a:lnTo>
                    <a:lnTo>
                      <a:pt x="0" y="1202"/>
                    </a:lnTo>
                    <a:lnTo>
                      <a:pt x="6" y="1080"/>
                    </a:lnTo>
                    <a:lnTo>
                      <a:pt x="24" y="961"/>
                    </a:lnTo>
                    <a:lnTo>
                      <a:pt x="54" y="845"/>
                    </a:lnTo>
                    <a:lnTo>
                      <a:pt x="94" y="736"/>
                    </a:lnTo>
                    <a:lnTo>
                      <a:pt x="146" y="630"/>
                    </a:lnTo>
                    <a:lnTo>
                      <a:pt x="206" y="530"/>
                    </a:lnTo>
                    <a:lnTo>
                      <a:pt x="276" y="439"/>
                    </a:lnTo>
                    <a:lnTo>
                      <a:pt x="353" y="353"/>
                    </a:lnTo>
                    <a:lnTo>
                      <a:pt x="439" y="275"/>
                    </a:lnTo>
                    <a:lnTo>
                      <a:pt x="531" y="205"/>
                    </a:lnTo>
                    <a:lnTo>
                      <a:pt x="631" y="145"/>
                    </a:lnTo>
                    <a:lnTo>
                      <a:pt x="734" y="96"/>
                    </a:lnTo>
                    <a:lnTo>
                      <a:pt x="846" y="54"/>
                    </a:lnTo>
                    <a:lnTo>
                      <a:pt x="960" y="24"/>
                    </a:lnTo>
                    <a:lnTo>
                      <a:pt x="1079" y="6"/>
                    </a:lnTo>
                    <a:lnTo>
                      <a:pt x="1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13">
                <a:extLst>
                  <a:ext uri="{FF2B5EF4-FFF2-40B4-BE49-F238E27FC236}">
                    <a16:creationId xmlns:a16="http://schemas.microsoft.com/office/drawing/2014/main" id="{BCA13C44-C9C9-4F47-B025-FBB29915BDCD}"/>
                  </a:ext>
                </a:extLst>
              </p:cNvPr>
              <p:cNvSpPr>
                <a:spLocks/>
              </p:cNvSpPr>
              <p:nvPr/>
            </p:nvSpPr>
            <p:spPr bwMode="auto">
              <a:xfrm>
                <a:off x="-6259513" y="2971800"/>
                <a:ext cx="2603500" cy="782638"/>
              </a:xfrm>
              <a:custGeom>
                <a:avLst/>
                <a:gdLst>
                  <a:gd name="T0" fmla="*/ 984 w 3279"/>
                  <a:gd name="T1" fmla="*/ 0 h 985"/>
                  <a:gd name="T2" fmla="*/ 1121 w 3279"/>
                  <a:gd name="T3" fmla="*/ 24 h 985"/>
                  <a:gd name="T4" fmla="*/ 1265 w 3279"/>
                  <a:gd name="T5" fmla="*/ 88 h 985"/>
                  <a:gd name="T6" fmla="*/ 1417 w 3279"/>
                  <a:gd name="T7" fmla="*/ 179 h 985"/>
                  <a:gd name="T8" fmla="*/ 1572 w 3279"/>
                  <a:gd name="T9" fmla="*/ 291 h 985"/>
                  <a:gd name="T10" fmla="*/ 1710 w 3279"/>
                  <a:gd name="T11" fmla="*/ 395 h 985"/>
                  <a:gd name="T12" fmla="*/ 1827 w 3279"/>
                  <a:gd name="T13" fmla="*/ 480 h 985"/>
                  <a:gd name="T14" fmla="*/ 1943 w 3279"/>
                  <a:gd name="T15" fmla="*/ 558 h 985"/>
                  <a:gd name="T16" fmla="*/ 2051 w 3279"/>
                  <a:gd name="T17" fmla="*/ 618 h 985"/>
                  <a:gd name="T18" fmla="*/ 2147 w 3279"/>
                  <a:gd name="T19" fmla="*/ 652 h 985"/>
                  <a:gd name="T20" fmla="*/ 2843 w 3279"/>
                  <a:gd name="T21" fmla="*/ 656 h 985"/>
                  <a:gd name="T22" fmla="*/ 2982 w 3279"/>
                  <a:gd name="T23" fmla="*/ 670 h 985"/>
                  <a:gd name="T24" fmla="*/ 3092 w 3279"/>
                  <a:gd name="T25" fmla="*/ 701 h 985"/>
                  <a:gd name="T26" fmla="*/ 3172 w 3279"/>
                  <a:gd name="T27" fmla="*/ 741 h 985"/>
                  <a:gd name="T28" fmla="*/ 3224 w 3279"/>
                  <a:gd name="T29" fmla="*/ 777 h 985"/>
                  <a:gd name="T30" fmla="*/ 3248 w 3279"/>
                  <a:gd name="T31" fmla="*/ 797 h 985"/>
                  <a:gd name="T32" fmla="*/ 3275 w 3279"/>
                  <a:gd name="T33" fmla="*/ 847 h 985"/>
                  <a:gd name="T34" fmla="*/ 3275 w 3279"/>
                  <a:gd name="T35" fmla="*/ 903 h 985"/>
                  <a:gd name="T36" fmla="*/ 3248 w 3279"/>
                  <a:gd name="T37" fmla="*/ 953 h 985"/>
                  <a:gd name="T38" fmla="*/ 3198 w 3279"/>
                  <a:gd name="T39" fmla="*/ 981 h 985"/>
                  <a:gd name="T40" fmla="*/ 3142 w 3279"/>
                  <a:gd name="T41" fmla="*/ 981 h 985"/>
                  <a:gd name="T42" fmla="*/ 3094 w 3279"/>
                  <a:gd name="T43" fmla="*/ 953 h 985"/>
                  <a:gd name="T44" fmla="*/ 3076 w 3279"/>
                  <a:gd name="T45" fmla="*/ 939 h 985"/>
                  <a:gd name="T46" fmla="*/ 3030 w 3279"/>
                  <a:gd name="T47" fmla="*/ 913 h 985"/>
                  <a:gd name="T48" fmla="*/ 2950 w 3279"/>
                  <a:gd name="T49" fmla="*/ 887 h 985"/>
                  <a:gd name="T50" fmla="*/ 2843 w 3279"/>
                  <a:gd name="T51" fmla="*/ 875 h 985"/>
                  <a:gd name="T52" fmla="*/ 2119 w 3279"/>
                  <a:gd name="T53" fmla="*/ 869 h 985"/>
                  <a:gd name="T54" fmla="*/ 1977 w 3279"/>
                  <a:gd name="T55" fmla="*/ 825 h 985"/>
                  <a:gd name="T56" fmla="*/ 1829 w 3279"/>
                  <a:gd name="T57" fmla="*/ 745 h 985"/>
                  <a:gd name="T58" fmla="*/ 1678 w 3279"/>
                  <a:gd name="T59" fmla="*/ 642 h 985"/>
                  <a:gd name="T60" fmla="*/ 1520 w 3279"/>
                  <a:gd name="T61" fmla="*/ 526 h 985"/>
                  <a:gd name="T62" fmla="*/ 1403 w 3279"/>
                  <a:gd name="T63" fmla="*/ 438 h 985"/>
                  <a:gd name="T64" fmla="*/ 1285 w 3279"/>
                  <a:gd name="T65" fmla="*/ 355 h 985"/>
                  <a:gd name="T66" fmla="*/ 1173 w 3279"/>
                  <a:gd name="T67" fmla="*/ 285 h 985"/>
                  <a:gd name="T68" fmla="*/ 1069 w 3279"/>
                  <a:gd name="T69" fmla="*/ 237 h 985"/>
                  <a:gd name="T70" fmla="*/ 984 w 3279"/>
                  <a:gd name="T71" fmla="*/ 219 h 985"/>
                  <a:gd name="T72" fmla="*/ 74 w 3279"/>
                  <a:gd name="T73" fmla="*/ 213 h 985"/>
                  <a:gd name="T74" fmla="*/ 20 w 3279"/>
                  <a:gd name="T75" fmla="*/ 175 h 985"/>
                  <a:gd name="T76" fmla="*/ 0 w 3279"/>
                  <a:gd name="T77" fmla="*/ 109 h 985"/>
                  <a:gd name="T78" fmla="*/ 20 w 3279"/>
                  <a:gd name="T79" fmla="*/ 46 h 985"/>
                  <a:gd name="T80" fmla="*/ 74 w 3279"/>
                  <a:gd name="T81" fmla="*/ 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9" h="985">
                    <a:moveTo>
                      <a:pt x="110" y="0"/>
                    </a:moveTo>
                    <a:lnTo>
                      <a:pt x="984" y="0"/>
                    </a:lnTo>
                    <a:lnTo>
                      <a:pt x="1052" y="6"/>
                    </a:lnTo>
                    <a:lnTo>
                      <a:pt x="1121" y="24"/>
                    </a:lnTo>
                    <a:lnTo>
                      <a:pt x="1193" y="52"/>
                    </a:lnTo>
                    <a:lnTo>
                      <a:pt x="1265" y="88"/>
                    </a:lnTo>
                    <a:lnTo>
                      <a:pt x="1341" y="131"/>
                    </a:lnTo>
                    <a:lnTo>
                      <a:pt x="1417" y="179"/>
                    </a:lnTo>
                    <a:lnTo>
                      <a:pt x="1492" y="233"/>
                    </a:lnTo>
                    <a:lnTo>
                      <a:pt x="1572" y="291"/>
                    </a:lnTo>
                    <a:lnTo>
                      <a:pt x="1650" y="351"/>
                    </a:lnTo>
                    <a:lnTo>
                      <a:pt x="1710" y="395"/>
                    </a:lnTo>
                    <a:lnTo>
                      <a:pt x="1768" y="436"/>
                    </a:lnTo>
                    <a:lnTo>
                      <a:pt x="1827" y="480"/>
                    </a:lnTo>
                    <a:lnTo>
                      <a:pt x="1885" y="520"/>
                    </a:lnTo>
                    <a:lnTo>
                      <a:pt x="1943" y="558"/>
                    </a:lnTo>
                    <a:lnTo>
                      <a:pt x="1997" y="590"/>
                    </a:lnTo>
                    <a:lnTo>
                      <a:pt x="2051" y="618"/>
                    </a:lnTo>
                    <a:lnTo>
                      <a:pt x="2101" y="638"/>
                    </a:lnTo>
                    <a:lnTo>
                      <a:pt x="2147" y="652"/>
                    </a:lnTo>
                    <a:lnTo>
                      <a:pt x="2186" y="656"/>
                    </a:lnTo>
                    <a:lnTo>
                      <a:pt x="2843" y="656"/>
                    </a:lnTo>
                    <a:lnTo>
                      <a:pt x="2916" y="660"/>
                    </a:lnTo>
                    <a:lnTo>
                      <a:pt x="2982" y="670"/>
                    </a:lnTo>
                    <a:lnTo>
                      <a:pt x="3040" y="684"/>
                    </a:lnTo>
                    <a:lnTo>
                      <a:pt x="3092" y="701"/>
                    </a:lnTo>
                    <a:lnTo>
                      <a:pt x="3136" y="721"/>
                    </a:lnTo>
                    <a:lnTo>
                      <a:pt x="3172" y="741"/>
                    </a:lnTo>
                    <a:lnTo>
                      <a:pt x="3202" y="761"/>
                    </a:lnTo>
                    <a:lnTo>
                      <a:pt x="3224" y="777"/>
                    </a:lnTo>
                    <a:lnTo>
                      <a:pt x="3240" y="789"/>
                    </a:lnTo>
                    <a:lnTo>
                      <a:pt x="3248" y="797"/>
                    </a:lnTo>
                    <a:lnTo>
                      <a:pt x="3265" y="821"/>
                    </a:lnTo>
                    <a:lnTo>
                      <a:pt x="3275" y="847"/>
                    </a:lnTo>
                    <a:lnTo>
                      <a:pt x="3279" y="875"/>
                    </a:lnTo>
                    <a:lnTo>
                      <a:pt x="3275" y="903"/>
                    </a:lnTo>
                    <a:lnTo>
                      <a:pt x="3265" y="929"/>
                    </a:lnTo>
                    <a:lnTo>
                      <a:pt x="3248" y="953"/>
                    </a:lnTo>
                    <a:lnTo>
                      <a:pt x="3224" y="971"/>
                    </a:lnTo>
                    <a:lnTo>
                      <a:pt x="3198" y="981"/>
                    </a:lnTo>
                    <a:lnTo>
                      <a:pt x="3170" y="985"/>
                    </a:lnTo>
                    <a:lnTo>
                      <a:pt x="3142" y="981"/>
                    </a:lnTo>
                    <a:lnTo>
                      <a:pt x="3116" y="971"/>
                    </a:lnTo>
                    <a:lnTo>
                      <a:pt x="3094" y="953"/>
                    </a:lnTo>
                    <a:lnTo>
                      <a:pt x="3088" y="949"/>
                    </a:lnTo>
                    <a:lnTo>
                      <a:pt x="3076" y="939"/>
                    </a:lnTo>
                    <a:lnTo>
                      <a:pt x="3056" y="927"/>
                    </a:lnTo>
                    <a:lnTo>
                      <a:pt x="3030" y="913"/>
                    </a:lnTo>
                    <a:lnTo>
                      <a:pt x="2994" y="899"/>
                    </a:lnTo>
                    <a:lnTo>
                      <a:pt x="2950" y="887"/>
                    </a:lnTo>
                    <a:lnTo>
                      <a:pt x="2900" y="879"/>
                    </a:lnTo>
                    <a:lnTo>
                      <a:pt x="2843" y="875"/>
                    </a:lnTo>
                    <a:lnTo>
                      <a:pt x="2186" y="875"/>
                    </a:lnTo>
                    <a:lnTo>
                      <a:pt x="2119" y="869"/>
                    </a:lnTo>
                    <a:lnTo>
                      <a:pt x="2049" y="851"/>
                    </a:lnTo>
                    <a:lnTo>
                      <a:pt x="1977" y="825"/>
                    </a:lnTo>
                    <a:lnTo>
                      <a:pt x="1905" y="787"/>
                    </a:lnTo>
                    <a:lnTo>
                      <a:pt x="1829" y="745"/>
                    </a:lnTo>
                    <a:lnTo>
                      <a:pt x="1754" y="696"/>
                    </a:lnTo>
                    <a:lnTo>
                      <a:pt x="1678" y="642"/>
                    </a:lnTo>
                    <a:lnTo>
                      <a:pt x="1598" y="584"/>
                    </a:lnTo>
                    <a:lnTo>
                      <a:pt x="1520" y="526"/>
                    </a:lnTo>
                    <a:lnTo>
                      <a:pt x="1462" y="482"/>
                    </a:lnTo>
                    <a:lnTo>
                      <a:pt x="1403" y="438"/>
                    </a:lnTo>
                    <a:lnTo>
                      <a:pt x="1343" y="397"/>
                    </a:lnTo>
                    <a:lnTo>
                      <a:pt x="1285" y="355"/>
                    </a:lnTo>
                    <a:lnTo>
                      <a:pt x="1227" y="319"/>
                    </a:lnTo>
                    <a:lnTo>
                      <a:pt x="1173" y="285"/>
                    </a:lnTo>
                    <a:lnTo>
                      <a:pt x="1119" y="259"/>
                    </a:lnTo>
                    <a:lnTo>
                      <a:pt x="1069" y="237"/>
                    </a:lnTo>
                    <a:lnTo>
                      <a:pt x="1026" y="223"/>
                    </a:lnTo>
                    <a:lnTo>
                      <a:pt x="984" y="219"/>
                    </a:lnTo>
                    <a:lnTo>
                      <a:pt x="110" y="219"/>
                    </a:lnTo>
                    <a:lnTo>
                      <a:pt x="74" y="213"/>
                    </a:lnTo>
                    <a:lnTo>
                      <a:pt x="44" y="197"/>
                    </a:lnTo>
                    <a:lnTo>
                      <a:pt x="20" y="175"/>
                    </a:lnTo>
                    <a:lnTo>
                      <a:pt x="6" y="145"/>
                    </a:lnTo>
                    <a:lnTo>
                      <a:pt x="0" y="109"/>
                    </a:lnTo>
                    <a:lnTo>
                      <a:pt x="6" y="76"/>
                    </a:lnTo>
                    <a:lnTo>
                      <a:pt x="20" y="46"/>
                    </a:lnTo>
                    <a:lnTo>
                      <a:pt x="44" y="22"/>
                    </a:lnTo>
                    <a:lnTo>
                      <a:pt x="74" y="6"/>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14">
                <a:extLst>
                  <a:ext uri="{FF2B5EF4-FFF2-40B4-BE49-F238E27FC236}">
                    <a16:creationId xmlns:a16="http://schemas.microsoft.com/office/drawing/2014/main" id="{80064FCB-6535-4ED7-BD2C-FFB12E2C9A01}"/>
                  </a:ext>
                </a:extLst>
              </p:cNvPr>
              <p:cNvSpPr>
                <a:spLocks/>
              </p:cNvSpPr>
              <p:nvPr/>
            </p:nvSpPr>
            <p:spPr bwMode="auto">
              <a:xfrm>
                <a:off x="-7126288" y="4359275"/>
                <a:ext cx="258763" cy="261938"/>
              </a:xfrm>
              <a:custGeom>
                <a:avLst/>
                <a:gdLst>
                  <a:gd name="T0" fmla="*/ 164 w 328"/>
                  <a:gd name="T1" fmla="*/ 0 h 329"/>
                  <a:gd name="T2" fmla="*/ 208 w 328"/>
                  <a:gd name="T3" fmla="*/ 6 h 329"/>
                  <a:gd name="T4" fmla="*/ 246 w 328"/>
                  <a:gd name="T5" fmla="*/ 24 h 329"/>
                  <a:gd name="T6" fmla="*/ 280 w 328"/>
                  <a:gd name="T7" fmla="*/ 50 h 329"/>
                  <a:gd name="T8" fmla="*/ 306 w 328"/>
                  <a:gd name="T9" fmla="*/ 82 h 329"/>
                  <a:gd name="T10" fmla="*/ 322 w 328"/>
                  <a:gd name="T11" fmla="*/ 122 h 329"/>
                  <a:gd name="T12" fmla="*/ 328 w 328"/>
                  <a:gd name="T13" fmla="*/ 165 h 329"/>
                  <a:gd name="T14" fmla="*/ 322 w 328"/>
                  <a:gd name="T15" fmla="*/ 207 h 329"/>
                  <a:gd name="T16" fmla="*/ 306 w 328"/>
                  <a:gd name="T17" fmla="*/ 247 h 329"/>
                  <a:gd name="T18" fmla="*/ 280 w 328"/>
                  <a:gd name="T19" fmla="*/ 281 h 329"/>
                  <a:gd name="T20" fmla="*/ 246 w 328"/>
                  <a:gd name="T21" fmla="*/ 307 h 329"/>
                  <a:gd name="T22" fmla="*/ 208 w 328"/>
                  <a:gd name="T23" fmla="*/ 323 h 329"/>
                  <a:gd name="T24" fmla="*/ 164 w 328"/>
                  <a:gd name="T25" fmla="*/ 329 h 329"/>
                  <a:gd name="T26" fmla="*/ 120 w 328"/>
                  <a:gd name="T27" fmla="*/ 323 h 329"/>
                  <a:gd name="T28" fmla="*/ 80 w 328"/>
                  <a:gd name="T29" fmla="*/ 307 h 329"/>
                  <a:gd name="T30" fmla="*/ 48 w 328"/>
                  <a:gd name="T31" fmla="*/ 281 h 329"/>
                  <a:gd name="T32" fmla="*/ 22 w 328"/>
                  <a:gd name="T33" fmla="*/ 247 h 329"/>
                  <a:gd name="T34" fmla="*/ 6 w 328"/>
                  <a:gd name="T35" fmla="*/ 207 h 329"/>
                  <a:gd name="T36" fmla="*/ 0 w 328"/>
                  <a:gd name="T37" fmla="*/ 165 h 329"/>
                  <a:gd name="T38" fmla="*/ 6 w 328"/>
                  <a:gd name="T39" fmla="*/ 122 h 329"/>
                  <a:gd name="T40" fmla="*/ 22 w 328"/>
                  <a:gd name="T41" fmla="*/ 82 h 329"/>
                  <a:gd name="T42" fmla="*/ 48 w 328"/>
                  <a:gd name="T43" fmla="*/ 50 h 329"/>
                  <a:gd name="T44" fmla="*/ 80 w 328"/>
                  <a:gd name="T45" fmla="*/ 24 h 329"/>
                  <a:gd name="T46" fmla="*/ 120 w 328"/>
                  <a:gd name="T47" fmla="*/ 6 h 329"/>
                  <a:gd name="T48" fmla="*/ 164 w 328"/>
                  <a:gd name="T4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8" h="329">
                    <a:moveTo>
                      <a:pt x="164" y="0"/>
                    </a:moveTo>
                    <a:lnTo>
                      <a:pt x="208" y="6"/>
                    </a:lnTo>
                    <a:lnTo>
                      <a:pt x="246" y="24"/>
                    </a:lnTo>
                    <a:lnTo>
                      <a:pt x="280" y="50"/>
                    </a:lnTo>
                    <a:lnTo>
                      <a:pt x="306" y="82"/>
                    </a:lnTo>
                    <a:lnTo>
                      <a:pt x="322" y="122"/>
                    </a:lnTo>
                    <a:lnTo>
                      <a:pt x="328" y="165"/>
                    </a:lnTo>
                    <a:lnTo>
                      <a:pt x="322" y="207"/>
                    </a:lnTo>
                    <a:lnTo>
                      <a:pt x="306" y="247"/>
                    </a:lnTo>
                    <a:lnTo>
                      <a:pt x="280" y="281"/>
                    </a:lnTo>
                    <a:lnTo>
                      <a:pt x="246" y="307"/>
                    </a:lnTo>
                    <a:lnTo>
                      <a:pt x="208" y="323"/>
                    </a:lnTo>
                    <a:lnTo>
                      <a:pt x="164" y="329"/>
                    </a:lnTo>
                    <a:lnTo>
                      <a:pt x="120" y="323"/>
                    </a:lnTo>
                    <a:lnTo>
                      <a:pt x="80" y="307"/>
                    </a:lnTo>
                    <a:lnTo>
                      <a:pt x="48" y="281"/>
                    </a:lnTo>
                    <a:lnTo>
                      <a:pt x="22" y="247"/>
                    </a:lnTo>
                    <a:lnTo>
                      <a:pt x="6" y="207"/>
                    </a:lnTo>
                    <a:lnTo>
                      <a:pt x="0" y="165"/>
                    </a:lnTo>
                    <a:lnTo>
                      <a:pt x="6" y="122"/>
                    </a:lnTo>
                    <a:lnTo>
                      <a:pt x="22" y="82"/>
                    </a:lnTo>
                    <a:lnTo>
                      <a:pt x="48" y="50"/>
                    </a:lnTo>
                    <a:lnTo>
                      <a:pt x="80" y="24"/>
                    </a:lnTo>
                    <a:lnTo>
                      <a:pt x="120" y="6"/>
                    </a:lnTo>
                    <a:lnTo>
                      <a:pt x="1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15">
                <a:extLst>
                  <a:ext uri="{FF2B5EF4-FFF2-40B4-BE49-F238E27FC236}">
                    <a16:creationId xmlns:a16="http://schemas.microsoft.com/office/drawing/2014/main" id="{731D3F0F-D53E-40EA-8AA6-D8FBC376D2BF}"/>
                  </a:ext>
                </a:extLst>
              </p:cNvPr>
              <p:cNvSpPr>
                <a:spLocks/>
              </p:cNvSpPr>
              <p:nvPr/>
            </p:nvSpPr>
            <p:spPr bwMode="auto">
              <a:xfrm>
                <a:off x="-6259513" y="3321050"/>
                <a:ext cx="4165600" cy="1558925"/>
              </a:xfrm>
              <a:custGeom>
                <a:avLst/>
                <a:gdLst>
                  <a:gd name="T0" fmla="*/ 4989 w 5248"/>
                  <a:gd name="T1" fmla="*/ 38 h 1966"/>
                  <a:gd name="T2" fmla="*/ 5188 w 5248"/>
                  <a:gd name="T3" fmla="*/ 218 h 1966"/>
                  <a:gd name="T4" fmla="*/ 5246 w 5248"/>
                  <a:gd name="T5" fmla="*/ 483 h 1966"/>
                  <a:gd name="T6" fmla="*/ 5136 w 5248"/>
                  <a:gd name="T7" fmla="*/ 730 h 1966"/>
                  <a:gd name="T8" fmla="*/ 3551 w 5248"/>
                  <a:gd name="T9" fmla="*/ 1735 h 1966"/>
                  <a:gd name="T10" fmla="*/ 3443 w 5248"/>
                  <a:gd name="T11" fmla="*/ 1788 h 1966"/>
                  <a:gd name="T12" fmla="*/ 3198 w 5248"/>
                  <a:gd name="T13" fmla="*/ 1874 h 1966"/>
                  <a:gd name="T14" fmla="*/ 2803 w 5248"/>
                  <a:gd name="T15" fmla="*/ 1946 h 1966"/>
                  <a:gd name="T16" fmla="*/ 2318 w 5248"/>
                  <a:gd name="T17" fmla="*/ 1964 h 1966"/>
                  <a:gd name="T18" fmla="*/ 1955 w 5248"/>
                  <a:gd name="T19" fmla="*/ 1906 h 1966"/>
                  <a:gd name="T20" fmla="*/ 1582 w 5248"/>
                  <a:gd name="T21" fmla="*/ 1794 h 1966"/>
                  <a:gd name="T22" fmla="*/ 1239 w 5248"/>
                  <a:gd name="T23" fmla="*/ 1661 h 1966"/>
                  <a:gd name="T24" fmla="*/ 956 w 5248"/>
                  <a:gd name="T25" fmla="*/ 1531 h 1966"/>
                  <a:gd name="T26" fmla="*/ 768 w 5248"/>
                  <a:gd name="T27" fmla="*/ 1438 h 1966"/>
                  <a:gd name="T28" fmla="*/ 706 w 5248"/>
                  <a:gd name="T29" fmla="*/ 1404 h 1966"/>
                  <a:gd name="T30" fmla="*/ 587 w 5248"/>
                  <a:gd name="T31" fmla="*/ 1366 h 1966"/>
                  <a:gd name="T32" fmla="*/ 308 w 5248"/>
                  <a:gd name="T33" fmla="*/ 1320 h 1966"/>
                  <a:gd name="T34" fmla="*/ 44 w 5248"/>
                  <a:gd name="T35" fmla="*/ 1290 h 1966"/>
                  <a:gd name="T36" fmla="*/ 6 w 5248"/>
                  <a:gd name="T37" fmla="*/ 1166 h 1966"/>
                  <a:gd name="T38" fmla="*/ 110 w 5248"/>
                  <a:gd name="T39" fmla="*/ 1093 h 1966"/>
                  <a:gd name="T40" fmla="*/ 493 w 5248"/>
                  <a:gd name="T41" fmla="*/ 1123 h 1966"/>
                  <a:gd name="T42" fmla="*/ 728 w 5248"/>
                  <a:gd name="T43" fmla="*/ 1180 h 1966"/>
                  <a:gd name="T44" fmla="*/ 814 w 5248"/>
                  <a:gd name="T45" fmla="*/ 1212 h 1966"/>
                  <a:gd name="T46" fmla="*/ 894 w 5248"/>
                  <a:gd name="T47" fmla="*/ 1256 h 1966"/>
                  <a:gd name="T48" fmla="*/ 1095 w 5248"/>
                  <a:gd name="T49" fmla="*/ 1356 h 1966"/>
                  <a:gd name="T50" fmla="*/ 1383 w 5248"/>
                  <a:gd name="T51" fmla="*/ 1483 h 1966"/>
                  <a:gd name="T52" fmla="*/ 1720 w 5248"/>
                  <a:gd name="T53" fmla="*/ 1611 h 1966"/>
                  <a:gd name="T54" fmla="*/ 2073 w 5248"/>
                  <a:gd name="T55" fmla="*/ 1709 h 1966"/>
                  <a:gd name="T56" fmla="*/ 2406 w 5248"/>
                  <a:gd name="T57" fmla="*/ 1749 h 1966"/>
                  <a:gd name="T58" fmla="*/ 2892 w 5248"/>
                  <a:gd name="T59" fmla="*/ 1713 h 1966"/>
                  <a:gd name="T60" fmla="*/ 3222 w 5248"/>
                  <a:gd name="T61" fmla="*/ 1639 h 1966"/>
                  <a:gd name="T62" fmla="*/ 3399 w 5248"/>
                  <a:gd name="T63" fmla="*/ 1569 h 1966"/>
                  <a:gd name="T64" fmla="*/ 4917 w 5248"/>
                  <a:gd name="T65" fmla="*/ 628 h 1966"/>
                  <a:gd name="T66" fmla="*/ 5021 w 5248"/>
                  <a:gd name="T67" fmla="*/ 493 h 1966"/>
                  <a:gd name="T68" fmla="*/ 4999 w 5248"/>
                  <a:gd name="T69" fmla="*/ 327 h 1966"/>
                  <a:gd name="T70" fmla="*/ 4867 w 5248"/>
                  <a:gd name="T71" fmla="*/ 226 h 1966"/>
                  <a:gd name="T72" fmla="*/ 4702 w 5248"/>
                  <a:gd name="T73" fmla="*/ 248 h 1966"/>
                  <a:gd name="T74" fmla="*/ 3218 w 5248"/>
                  <a:gd name="T75" fmla="*/ 941 h 1966"/>
                  <a:gd name="T76" fmla="*/ 2869 w 5248"/>
                  <a:gd name="T77" fmla="*/ 979 h 1966"/>
                  <a:gd name="T78" fmla="*/ 2434 w 5248"/>
                  <a:gd name="T79" fmla="*/ 981 h 1966"/>
                  <a:gd name="T80" fmla="*/ 2093 w 5248"/>
                  <a:gd name="T81" fmla="*/ 961 h 1966"/>
                  <a:gd name="T82" fmla="*/ 1766 w 5248"/>
                  <a:gd name="T83" fmla="*/ 925 h 1966"/>
                  <a:gd name="T84" fmla="*/ 1514 w 5248"/>
                  <a:gd name="T85" fmla="*/ 889 h 1966"/>
                  <a:gd name="T86" fmla="*/ 1403 w 5248"/>
                  <a:gd name="T87" fmla="*/ 871 h 1966"/>
                  <a:gd name="T88" fmla="*/ 1313 w 5248"/>
                  <a:gd name="T89" fmla="*/ 782 h 1966"/>
                  <a:gd name="T90" fmla="*/ 1373 w 5248"/>
                  <a:gd name="T91" fmla="*/ 666 h 1966"/>
                  <a:gd name="T92" fmla="*/ 1466 w 5248"/>
                  <a:gd name="T93" fmla="*/ 662 h 1966"/>
                  <a:gd name="T94" fmla="*/ 1648 w 5248"/>
                  <a:gd name="T95" fmla="*/ 688 h 1966"/>
                  <a:gd name="T96" fmla="*/ 1939 w 5248"/>
                  <a:gd name="T97" fmla="*/ 726 h 1966"/>
                  <a:gd name="T98" fmla="*/ 2274 w 5248"/>
                  <a:gd name="T99" fmla="*/ 756 h 1966"/>
                  <a:gd name="T100" fmla="*/ 2637 w 5248"/>
                  <a:gd name="T101" fmla="*/ 764 h 1966"/>
                  <a:gd name="T102" fmla="*/ 3016 w 5248"/>
                  <a:gd name="T103" fmla="*/ 752 h 1966"/>
                  <a:gd name="T104" fmla="*/ 3281 w 5248"/>
                  <a:gd name="T105" fmla="*/ 694 h 1966"/>
                  <a:gd name="T106" fmla="*/ 4721 w 5248"/>
                  <a:gd name="T107" fmla="*/ 8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48" h="1966">
                    <a:moveTo>
                      <a:pt x="4787" y="0"/>
                    </a:moveTo>
                    <a:lnTo>
                      <a:pt x="4855" y="2"/>
                    </a:lnTo>
                    <a:lnTo>
                      <a:pt x="4923" y="14"/>
                    </a:lnTo>
                    <a:lnTo>
                      <a:pt x="4989" y="38"/>
                    </a:lnTo>
                    <a:lnTo>
                      <a:pt x="5049" y="70"/>
                    </a:lnTo>
                    <a:lnTo>
                      <a:pt x="5102" y="112"/>
                    </a:lnTo>
                    <a:lnTo>
                      <a:pt x="5150" y="162"/>
                    </a:lnTo>
                    <a:lnTo>
                      <a:pt x="5188" y="218"/>
                    </a:lnTo>
                    <a:lnTo>
                      <a:pt x="5218" y="281"/>
                    </a:lnTo>
                    <a:lnTo>
                      <a:pt x="5238" y="345"/>
                    </a:lnTo>
                    <a:lnTo>
                      <a:pt x="5248" y="413"/>
                    </a:lnTo>
                    <a:lnTo>
                      <a:pt x="5246" y="483"/>
                    </a:lnTo>
                    <a:lnTo>
                      <a:pt x="5232" y="551"/>
                    </a:lnTo>
                    <a:lnTo>
                      <a:pt x="5210" y="614"/>
                    </a:lnTo>
                    <a:lnTo>
                      <a:pt x="5176" y="676"/>
                    </a:lnTo>
                    <a:lnTo>
                      <a:pt x="5136" y="730"/>
                    </a:lnTo>
                    <a:lnTo>
                      <a:pt x="5086" y="776"/>
                    </a:lnTo>
                    <a:lnTo>
                      <a:pt x="5029" y="816"/>
                    </a:lnTo>
                    <a:lnTo>
                      <a:pt x="3557" y="1731"/>
                    </a:lnTo>
                    <a:lnTo>
                      <a:pt x="3551" y="1735"/>
                    </a:lnTo>
                    <a:lnTo>
                      <a:pt x="3535" y="1745"/>
                    </a:lnTo>
                    <a:lnTo>
                      <a:pt x="3513" y="1756"/>
                    </a:lnTo>
                    <a:lnTo>
                      <a:pt x="3483" y="1770"/>
                    </a:lnTo>
                    <a:lnTo>
                      <a:pt x="3443" y="1788"/>
                    </a:lnTo>
                    <a:lnTo>
                      <a:pt x="3395" y="1808"/>
                    </a:lnTo>
                    <a:lnTo>
                      <a:pt x="3337" y="1830"/>
                    </a:lnTo>
                    <a:lnTo>
                      <a:pt x="3271" y="1852"/>
                    </a:lnTo>
                    <a:lnTo>
                      <a:pt x="3198" y="1874"/>
                    </a:lnTo>
                    <a:lnTo>
                      <a:pt x="3114" y="1894"/>
                    </a:lnTo>
                    <a:lnTo>
                      <a:pt x="3020" y="1914"/>
                    </a:lnTo>
                    <a:lnTo>
                      <a:pt x="2916" y="1930"/>
                    </a:lnTo>
                    <a:lnTo>
                      <a:pt x="2803" y="1946"/>
                    </a:lnTo>
                    <a:lnTo>
                      <a:pt x="2681" y="1956"/>
                    </a:lnTo>
                    <a:lnTo>
                      <a:pt x="2547" y="1964"/>
                    </a:lnTo>
                    <a:lnTo>
                      <a:pt x="2406" y="1966"/>
                    </a:lnTo>
                    <a:lnTo>
                      <a:pt x="2318" y="1964"/>
                    </a:lnTo>
                    <a:lnTo>
                      <a:pt x="2230" y="1956"/>
                    </a:lnTo>
                    <a:lnTo>
                      <a:pt x="2141" y="1944"/>
                    </a:lnTo>
                    <a:lnTo>
                      <a:pt x="2047" y="1926"/>
                    </a:lnTo>
                    <a:lnTo>
                      <a:pt x="1955" y="1906"/>
                    </a:lnTo>
                    <a:lnTo>
                      <a:pt x="1861" y="1882"/>
                    </a:lnTo>
                    <a:lnTo>
                      <a:pt x="1768" y="1856"/>
                    </a:lnTo>
                    <a:lnTo>
                      <a:pt x="1674" y="1826"/>
                    </a:lnTo>
                    <a:lnTo>
                      <a:pt x="1582" y="1794"/>
                    </a:lnTo>
                    <a:lnTo>
                      <a:pt x="1492" y="1762"/>
                    </a:lnTo>
                    <a:lnTo>
                      <a:pt x="1405" y="1729"/>
                    </a:lnTo>
                    <a:lnTo>
                      <a:pt x="1321" y="1695"/>
                    </a:lnTo>
                    <a:lnTo>
                      <a:pt x="1239" y="1661"/>
                    </a:lnTo>
                    <a:lnTo>
                      <a:pt x="1161" y="1627"/>
                    </a:lnTo>
                    <a:lnTo>
                      <a:pt x="1087" y="1593"/>
                    </a:lnTo>
                    <a:lnTo>
                      <a:pt x="1020" y="1561"/>
                    </a:lnTo>
                    <a:lnTo>
                      <a:pt x="956" y="1531"/>
                    </a:lnTo>
                    <a:lnTo>
                      <a:pt x="898" y="1503"/>
                    </a:lnTo>
                    <a:lnTo>
                      <a:pt x="848" y="1477"/>
                    </a:lnTo>
                    <a:lnTo>
                      <a:pt x="804" y="1455"/>
                    </a:lnTo>
                    <a:lnTo>
                      <a:pt x="768" y="1438"/>
                    </a:lnTo>
                    <a:lnTo>
                      <a:pt x="740" y="1422"/>
                    </a:lnTo>
                    <a:lnTo>
                      <a:pt x="722" y="1412"/>
                    </a:lnTo>
                    <a:lnTo>
                      <a:pt x="712" y="1406"/>
                    </a:lnTo>
                    <a:lnTo>
                      <a:pt x="706" y="1404"/>
                    </a:lnTo>
                    <a:lnTo>
                      <a:pt x="693" y="1398"/>
                    </a:lnTo>
                    <a:lnTo>
                      <a:pt x="667" y="1390"/>
                    </a:lnTo>
                    <a:lnTo>
                      <a:pt x="631" y="1378"/>
                    </a:lnTo>
                    <a:lnTo>
                      <a:pt x="587" y="1366"/>
                    </a:lnTo>
                    <a:lnTo>
                      <a:pt x="531" y="1352"/>
                    </a:lnTo>
                    <a:lnTo>
                      <a:pt x="465" y="1340"/>
                    </a:lnTo>
                    <a:lnTo>
                      <a:pt x="391" y="1328"/>
                    </a:lnTo>
                    <a:lnTo>
                      <a:pt x="308" y="1320"/>
                    </a:lnTo>
                    <a:lnTo>
                      <a:pt x="214" y="1314"/>
                    </a:lnTo>
                    <a:lnTo>
                      <a:pt x="110" y="1310"/>
                    </a:lnTo>
                    <a:lnTo>
                      <a:pt x="74" y="1306"/>
                    </a:lnTo>
                    <a:lnTo>
                      <a:pt x="44" y="1290"/>
                    </a:lnTo>
                    <a:lnTo>
                      <a:pt x="20" y="1266"/>
                    </a:lnTo>
                    <a:lnTo>
                      <a:pt x="6" y="1236"/>
                    </a:lnTo>
                    <a:lnTo>
                      <a:pt x="0" y="1202"/>
                    </a:lnTo>
                    <a:lnTo>
                      <a:pt x="6" y="1166"/>
                    </a:lnTo>
                    <a:lnTo>
                      <a:pt x="20" y="1137"/>
                    </a:lnTo>
                    <a:lnTo>
                      <a:pt x="44" y="1113"/>
                    </a:lnTo>
                    <a:lnTo>
                      <a:pt x="74" y="1099"/>
                    </a:lnTo>
                    <a:lnTo>
                      <a:pt x="110" y="1093"/>
                    </a:lnTo>
                    <a:lnTo>
                      <a:pt x="220" y="1095"/>
                    </a:lnTo>
                    <a:lnTo>
                      <a:pt x="320" y="1101"/>
                    </a:lnTo>
                    <a:lnTo>
                      <a:pt x="411" y="1111"/>
                    </a:lnTo>
                    <a:lnTo>
                      <a:pt x="493" y="1123"/>
                    </a:lnTo>
                    <a:lnTo>
                      <a:pt x="567" y="1137"/>
                    </a:lnTo>
                    <a:lnTo>
                      <a:pt x="629" y="1151"/>
                    </a:lnTo>
                    <a:lnTo>
                      <a:pt x="685" y="1166"/>
                    </a:lnTo>
                    <a:lnTo>
                      <a:pt x="728" y="1180"/>
                    </a:lnTo>
                    <a:lnTo>
                      <a:pt x="764" y="1192"/>
                    </a:lnTo>
                    <a:lnTo>
                      <a:pt x="790" y="1202"/>
                    </a:lnTo>
                    <a:lnTo>
                      <a:pt x="806" y="1210"/>
                    </a:lnTo>
                    <a:lnTo>
                      <a:pt x="814" y="1212"/>
                    </a:lnTo>
                    <a:lnTo>
                      <a:pt x="820" y="1216"/>
                    </a:lnTo>
                    <a:lnTo>
                      <a:pt x="836" y="1224"/>
                    </a:lnTo>
                    <a:lnTo>
                      <a:pt x="860" y="1238"/>
                    </a:lnTo>
                    <a:lnTo>
                      <a:pt x="894" y="1256"/>
                    </a:lnTo>
                    <a:lnTo>
                      <a:pt x="934" y="1276"/>
                    </a:lnTo>
                    <a:lnTo>
                      <a:pt x="982" y="1300"/>
                    </a:lnTo>
                    <a:lnTo>
                      <a:pt x="1036" y="1326"/>
                    </a:lnTo>
                    <a:lnTo>
                      <a:pt x="1095" y="1356"/>
                    </a:lnTo>
                    <a:lnTo>
                      <a:pt x="1159" y="1386"/>
                    </a:lnTo>
                    <a:lnTo>
                      <a:pt x="1231" y="1418"/>
                    </a:lnTo>
                    <a:lnTo>
                      <a:pt x="1305" y="1450"/>
                    </a:lnTo>
                    <a:lnTo>
                      <a:pt x="1383" y="1483"/>
                    </a:lnTo>
                    <a:lnTo>
                      <a:pt x="1464" y="1517"/>
                    </a:lnTo>
                    <a:lnTo>
                      <a:pt x="1548" y="1549"/>
                    </a:lnTo>
                    <a:lnTo>
                      <a:pt x="1634" y="1581"/>
                    </a:lnTo>
                    <a:lnTo>
                      <a:pt x="1720" y="1611"/>
                    </a:lnTo>
                    <a:lnTo>
                      <a:pt x="1807" y="1639"/>
                    </a:lnTo>
                    <a:lnTo>
                      <a:pt x="1897" y="1665"/>
                    </a:lnTo>
                    <a:lnTo>
                      <a:pt x="1985" y="1689"/>
                    </a:lnTo>
                    <a:lnTo>
                      <a:pt x="2073" y="1709"/>
                    </a:lnTo>
                    <a:lnTo>
                      <a:pt x="2158" y="1725"/>
                    </a:lnTo>
                    <a:lnTo>
                      <a:pt x="2244" y="1737"/>
                    </a:lnTo>
                    <a:lnTo>
                      <a:pt x="2326" y="1745"/>
                    </a:lnTo>
                    <a:lnTo>
                      <a:pt x="2406" y="1749"/>
                    </a:lnTo>
                    <a:lnTo>
                      <a:pt x="2543" y="1745"/>
                    </a:lnTo>
                    <a:lnTo>
                      <a:pt x="2669" y="1739"/>
                    </a:lnTo>
                    <a:lnTo>
                      <a:pt x="2787" y="1727"/>
                    </a:lnTo>
                    <a:lnTo>
                      <a:pt x="2892" y="1713"/>
                    </a:lnTo>
                    <a:lnTo>
                      <a:pt x="2990" y="1697"/>
                    </a:lnTo>
                    <a:lnTo>
                      <a:pt x="3076" y="1679"/>
                    </a:lnTo>
                    <a:lnTo>
                      <a:pt x="3154" y="1659"/>
                    </a:lnTo>
                    <a:lnTo>
                      <a:pt x="3222" y="1639"/>
                    </a:lnTo>
                    <a:lnTo>
                      <a:pt x="3279" y="1619"/>
                    </a:lnTo>
                    <a:lnTo>
                      <a:pt x="3327" y="1601"/>
                    </a:lnTo>
                    <a:lnTo>
                      <a:pt x="3367" y="1583"/>
                    </a:lnTo>
                    <a:lnTo>
                      <a:pt x="3399" y="1569"/>
                    </a:lnTo>
                    <a:lnTo>
                      <a:pt x="3421" y="1557"/>
                    </a:lnTo>
                    <a:lnTo>
                      <a:pt x="3433" y="1551"/>
                    </a:lnTo>
                    <a:lnTo>
                      <a:pt x="3439" y="1547"/>
                    </a:lnTo>
                    <a:lnTo>
                      <a:pt x="4917" y="628"/>
                    </a:lnTo>
                    <a:lnTo>
                      <a:pt x="4953" y="602"/>
                    </a:lnTo>
                    <a:lnTo>
                      <a:pt x="4983" y="570"/>
                    </a:lnTo>
                    <a:lnTo>
                      <a:pt x="5007" y="535"/>
                    </a:lnTo>
                    <a:lnTo>
                      <a:pt x="5021" y="493"/>
                    </a:lnTo>
                    <a:lnTo>
                      <a:pt x="5029" y="451"/>
                    </a:lnTo>
                    <a:lnTo>
                      <a:pt x="5027" y="409"/>
                    </a:lnTo>
                    <a:lnTo>
                      <a:pt x="5017" y="367"/>
                    </a:lnTo>
                    <a:lnTo>
                      <a:pt x="4999" y="327"/>
                    </a:lnTo>
                    <a:lnTo>
                      <a:pt x="4973" y="291"/>
                    </a:lnTo>
                    <a:lnTo>
                      <a:pt x="4943" y="261"/>
                    </a:lnTo>
                    <a:lnTo>
                      <a:pt x="4907" y="240"/>
                    </a:lnTo>
                    <a:lnTo>
                      <a:pt x="4867" y="226"/>
                    </a:lnTo>
                    <a:lnTo>
                      <a:pt x="4825" y="220"/>
                    </a:lnTo>
                    <a:lnTo>
                      <a:pt x="4783" y="220"/>
                    </a:lnTo>
                    <a:lnTo>
                      <a:pt x="4741" y="230"/>
                    </a:lnTo>
                    <a:lnTo>
                      <a:pt x="4702" y="248"/>
                    </a:lnTo>
                    <a:lnTo>
                      <a:pt x="3437" y="863"/>
                    </a:lnTo>
                    <a:lnTo>
                      <a:pt x="3365" y="895"/>
                    </a:lnTo>
                    <a:lnTo>
                      <a:pt x="3291" y="921"/>
                    </a:lnTo>
                    <a:lnTo>
                      <a:pt x="3218" y="941"/>
                    </a:lnTo>
                    <a:lnTo>
                      <a:pt x="3140" y="957"/>
                    </a:lnTo>
                    <a:lnTo>
                      <a:pt x="3056" y="967"/>
                    </a:lnTo>
                    <a:lnTo>
                      <a:pt x="2966" y="975"/>
                    </a:lnTo>
                    <a:lnTo>
                      <a:pt x="2869" y="979"/>
                    </a:lnTo>
                    <a:lnTo>
                      <a:pt x="2761" y="983"/>
                    </a:lnTo>
                    <a:lnTo>
                      <a:pt x="2643" y="983"/>
                    </a:lnTo>
                    <a:lnTo>
                      <a:pt x="2514" y="983"/>
                    </a:lnTo>
                    <a:lnTo>
                      <a:pt x="2434" y="981"/>
                    </a:lnTo>
                    <a:lnTo>
                      <a:pt x="2352" y="979"/>
                    </a:lnTo>
                    <a:lnTo>
                      <a:pt x="2266" y="975"/>
                    </a:lnTo>
                    <a:lnTo>
                      <a:pt x="2180" y="969"/>
                    </a:lnTo>
                    <a:lnTo>
                      <a:pt x="2093" y="961"/>
                    </a:lnTo>
                    <a:lnTo>
                      <a:pt x="2007" y="953"/>
                    </a:lnTo>
                    <a:lnTo>
                      <a:pt x="1923" y="943"/>
                    </a:lnTo>
                    <a:lnTo>
                      <a:pt x="1843" y="933"/>
                    </a:lnTo>
                    <a:lnTo>
                      <a:pt x="1766" y="925"/>
                    </a:lnTo>
                    <a:lnTo>
                      <a:pt x="1694" y="915"/>
                    </a:lnTo>
                    <a:lnTo>
                      <a:pt x="1626" y="905"/>
                    </a:lnTo>
                    <a:lnTo>
                      <a:pt x="1566" y="897"/>
                    </a:lnTo>
                    <a:lnTo>
                      <a:pt x="1514" y="889"/>
                    </a:lnTo>
                    <a:lnTo>
                      <a:pt x="1470" y="883"/>
                    </a:lnTo>
                    <a:lnTo>
                      <a:pt x="1436" y="877"/>
                    </a:lnTo>
                    <a:lnTo>
                      <a:pt x="1415" y="873"/>
                    </a:lnTo>
                    <a:lnTo>
                      <a:pt x="1403" y="871"/>
                    </a:lnTo>
                    <a:lnTo>
                      <a:pt x="1371" y="861"/>
                    </a:lnTo>
                    <a:lnTo>
                      <a:pt x="1343" y="842"/>
                    </a:lnTo>
                    <a:lnTo>
                      <a:pt x="1323" y="814"/>
                    </a:lnTo>
                    <a:lnTo>
                      <a:pt x="1313" y="782"/>
                    </a:lnTo>
                    <a:lnTo>
                      <a:pt x="1313" y="746"/>
                    </a:lnTo>
                    <a:lnTo>
                      <a:pt x="1325" y="714"/>
                    </a:lnTo>
                    <a:lnTo>
                      <a:pt x="1345" y="686"/>
                    </a:lnTo>
                    <a:lnTo>
                      <a:pt x="1373" y="666"/>
                    </a:lnTo>
                    <a:lnTo>
                      <a:pt x="1405" y="656"/>
                    </a:lnTo>
                    <a:lnTo>
                      <a:pt x="1438" y="656"/>
                    </a:lnTo>
                    <a:lnTo>
                      <a:pt x="1446" y="658"/>
                    </a:lnTo>
                    <a:lnTo>
                      <a:pt x="1466" y="662"/>
                    </a:lnTo>
                    <a:lnTo>
                      <a:pt x="1498" y="666"/>
                    </a:lnTo>
                    <a:lnTo>
                      <a:pt x="1538" y="672"/>
                    </a:lnTo>
                    <a:lnTo>
                      <a:pt x="1588" y="680"/>
                    </a:lnTo>
                    <a:lnTo>
                      <a:pt x="1648" y="688"/>
                    </a:lnTo>
                    <a:lnTo>
                      <a:pt x="1712" y="696"/>
                    </a:lnTo>
                    <a:lnTo>
                      <a:pt x="1784" y="706"/>
                    </a:lnTo>
                    <a:lnTo>
                      <a:pt x="1859" y="716"/>
                    </a:lnTo>
                    <a:lnTo>
                      <a:pt x="1939" y="726"/>
                    </a:lnTo>
                    <a:lnTo>
                      <a:pt x="2021" y="734"/>
                    </a:lnTo>
                    <a:lnTo>
                      <a:pt x="2105" y="742"/>
                    </a:lnTo>
                    <a:lnTo>
                      <a:pt x="2190" y="750"/>
                    </a:lnTo>
                    <a:lnTo>
                      <a:pt x="2274" y="756"/>
                    </a:lnTo>
                    <a:lnTo>
                      <a:pt x="2358" y="760"/>
                    </a:lnTo>
                    <a:lnTo>
                      <a:pt x="2438" y="764"/>
                    </a:lnTo>
                    <a:lnTo>
                      <a:pt x="2514" y="764"/>
                    </a:lnTo>
                    <a:lnTo>
                      <a:pt x="2637" y="764"/>
                    </a:lnTo>
                    <a:lnTo>
                      <a:pt x="2747" y="764"/>
                    </a:lnTo>
                    <a:lnTo>
                      <a:pt x="2847" y="762"/>
                    </a:lnTo>
                    <a:lnTo>
                      <a:pt x="2936" y="758"/>
                    </a:lnTo>
                    <a:lnTo>
                      <a:pt x="3016" y="752"/>
                    </a:lnTo>
                    <a:lnTo>
                      <a:pt x="3090" y="744"/>
                    </a:lnTo>
                    <a:lnTo>
                      <a:pt x="3158" y="732"/>
                    </a:lnTo>
                    <a:lnTo>
                      <a:pt x="3222" y="714"/>
                    </a:lnTo>
                    <a:lnTo>
                      <a:pt x="3281" y="694"/>
                    </a:lnTo>
                    <a:lnTo>
                      <a:pt x="3339" y="666"/>
                    </a:lnTo>
                    <a:lnTo>
                      <a:pt x="4598" y="54"/>
                    </a:lnTo>
                    <a:lnTo>
                      <a:pt x="4658" y="26"/>
                    </a:lnTo>
                    <a:lnTo>
                      <a:pt x="4721" y="8"/>
                    </a:lnTo>
                    <a:lnTo>
                      <a:pt x="47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16">
                <a:extLst>
                  <a:ext uri="{FF2B5EF4-FFF2-40B4-BE49-F238E27FC236}">
                    <a16:creationId xmlns:a16="http://schemas.microsoft.com/office/drawing/2014/main" id="{47C09C62-4906-4A7B-BB7B-C8A2427D265E}"/>
                  </a:ext>
                </a:extLst>
              </p:cNvPr>
              <p:cNvSpPr>
                <a:spLocks/>
              </p:cNvSpPr>
              <p:nvPr/>
            </p:nvSpPr>
            <p:spPr bwMode="auto">
              <a:xfrm>
                <a:off x="-7300913" y="2625725"/>
                <a:ext cx="868363" cy="2428875"/>
              </a:xfrm>
              <a:custGeom>
                <a:avLst/>
                <a:gdLst>
                  <a:gd name="T0" fmla="*/ 110 w 1093"/>
                  <a:gd name="T1" fmla="*/ 0 h 3060"/>
                  <a:gd name="T2" fmla="*/ 766 w 1093"/>
                  <a:gd name="T3" fmla="*/ 0 h 3060"/>
                  <a:gd name="T4" fmla="*/ 824 w 1093"/>
                  <a:gd name="T5" fmla="*/ 6 h 3060"/>
                  <a:gd name="T6" fmla="*/ 880 w 1093"/>
                  <a:gd name="T7" fmla="*/ 20 h 3060"/>
                  <a:gd name="T8" fmla="*/ 931 w 1093"/>
                  <a:gd name="T9" fmla="*/ 46 h 3060"/>
                  <a:gd name="T10" fmla="*/ 977 w 1093"/>
                  <a:gd name="T11" fmla="*/ 78 h 3060"/>
                  <a:gd name="T12" fmla="*/ 1015 w 1093"/>
                  <a:gd name="T13" fmla="*/ 118 h 3060"/>
                  <a:gd name="T14" fmla="*/ 1049 w 1093"/>
                  <a:gd name="T15" fmla="*/ 164 h 3060"/>
                  <a:gd name="T16" fmla="*/ 1073 w 1093"/>
                  <a:gd name="T17" fmla="*/ 214 h 3060"/>
                  <a:gd name="T18" fmla="*/ 1087 w 1093"/>
                  <a:gd name="T19" fmla="*/ 269 h 3060"/>
                  <a:gd name="T20" fmla="*/ 1093 w 1093"/>
                  <a:gd name="T21" fmla="*/ 329 h 3060"/>
                  <a:gd name="T22" fmla="*/ 1093 w 1093"/>
                  <a:gd name="T23" fmla="*/ 2731 h 3060"/>
                  <a:gd name="T24" fmla="*/ 1087 w 1093"/>
                  <a:gd name="T25" fmla="*/ 2791 h 3060"/>
                  <a:gd name="T26" fmla="*/ 1073 w 1093"/>
                  <a:gd name="T27" fmla="*/ 2847 h 3060"/>
                  <a:gd name="T28" fmla="*/ 1049 w 1093"/>
                  <a:gd name="T29" fmla="*/ 2897 h 3060"/>
                  <a:gd name="T30" fmla="*/ 1015 w 1093"/>
                  <a:gd name="T31" fmla="*/ 2942 h 3060"/>
                  <a:gd name="T32" fmla="*/ 977 w 1093"/>
                  <a:gd name="T33" fmla="*/ 2982 h 3060"/>
                  <a:gd name="T34" fmla="*/ 931 w 1093"/>
                  <a:gd name="T35" fmla="*/ 3014 h 3060"/>
                  <a:gd name="T36" fmla="*/ 880 w 1093"/>
                  <a:gd name="T37" fmla="*/ 3040 h 3060"/>
                  <a:gd name="T38" fmla="*/ 824 w 1093"/>
                  <a:gd name="T39" fmla="*/ 3054 h 3060"/>
                  <a:gd name="T40" fmla="*/ 766 w 1093"/>
                  <a:gd name="T41" fmla="*/ 3060 h 3060"/>
                  <a:gd name="T42" fmla="*/ 110 w 1093"/>
                  <a:gd name="T43" fmla="*/ 3060 h 3060"/>
                  <a:gd name="T44" fmla="*/ 74 w 1093"/>
                  <a:gd name="T45" fmla="*/ 3054 h 3060"/>
                  <a:gd name="T46" fmla="*/ 44 w 1093"/>
                  <a:gd name="T47" fmla="*/ 3038 h 3060"/>
                  <a:gd name="T48" fmla="*/ 22 w 1093"/>
                  <a:gd name="T49" fmla="*/ 3014 h 3060"/>
                  <a:gd name="T50" fmla="*/ 6 w 1093"/>
                  <a:gd name="T51" fmla="*/ 2984 h 3060"/>
                  <a:gd name="T52" fmla="*/ 0 w 1093"/>
                  <a:gd name="T53" fmla="*/ 2950 h 3060"/>
                  <a:gd name="T54" fmla="*/ 6 w 1093"/>
                  <a:gd name="T55" fmla="*/ 2917 h 3060"/>
                  <a:gd name="T56" fmla="*/ 22 w 1093"/>
                  <a:gd name="T57" fmla="*/ 2887 h 3060"/>
                  <a:gd name="T58" fmla="*/ 44 w 1093"/>
                  <a:gd name="T59" fmla="*/ 2863 h 3060"/>
                  <a:gd name="T60" fmla="*/ 74 w 1093"/>
                  <a:gd name="T61" fmla="*/ 2847 h 3060"/>
                  <a:gd name="T62" fmla="*/ 110 w 1093"/>
                  <a:gd name="T63" fmla="*/ 2841 h 3060"/>
                  <a:gd name="T64" fmla="*/ 766 w 1093"/>
                  <a:gd name="T65" fmla="*/ 2841 h 3060"/>
                  <a:gd name="T66" fmla="*/ 800 w 1093"/>
                  <a:gd name="T67" fmla="*/ 2835 h 3060"/>
                  <a:gd name="T68" fmla="*/ 830 w 1093"/>
                  <a:gd name="T69" fmla="*/ 2821 h 3060"/>
                  <a:gd name="T70" fmla="*/ 854 w 1093"/>
                  <a:gd name="T71" fmla="*/ 2797 h 3060"/>
                  <a:gd name="T72" fmla="*/ 870 w 1093"/>
                  <a:gd name="T73" fmla="*/ 2767 h 3060"/>
                  <a:gd name="T74" fmla="*/ 876 w 1093"/>
                  <a:gd name="T75" fmla="*/ 2733 h 3060"/>
                  <a:gd name="T76" fmla="*/ 876 w 1093"/>
                  <a:gd name="T77" fmla="*/ 329 h 3060"/>
                  <a:gd name="T78" fmla="*/ 870 w 1093"/>
                  <a:gd name="T79" fmla="*/ 293 h 3060"/>
                  <a:gd name="T80" fmla="*/ 854 w 1093"/>
                  <a:gd name="T81" fmla="*/ 263 h 3060"/>
                  <a:gd name="T82" fmla="*/ 830 w 1093"/>
                  <a:gd name="T83" fmla="*/ 239 h 3060"/>
                  <a:gd name="T84" fmla="*/ 800 w 1093"/>
                  <a:gd name="T85" fmla="*/ 226 h 3060"/>
                  <a:gd name="T86" fmla="*/ 766 w 1093"/>
                  <a:gd name="T87" fmla="*/ 220 h 3060"/>
                  <a:gd name="T88" fmla="*/ 110 w 1093"/>
                  <a:gd name="T89" fmla="*/ 220 h 3060"/>
                  <a:gd name="T90" fmla="*/ 74 w 1093"/>
                  <a:gd name="T91" fmla="*/ 214 h 3060"/>
                  <a:gd name="T92" fmla="*/ 44 w 1093"/>
                  <a:gd name="T93" fmla="*/ 198 h 3060"/>
                  <a:gd name="T94" fmla="*/ 22 w 1093"/>
                  <a:gd name="T95" fmla="*/ 174 h 3060"/>
                  <a:gd name="T96" fmla="*/ 6 w 1093"/>
                  <a:gd name="T97" fmla="*/ 144 h 3060"/>
                  <a:gd name="T98" fmla="*/ 0 w 1093"/>
                  <a:gd name="T99" fmla="*/ 110 h 3060"/>
                  <a:gd name="T100" fmla="*/ 6 w 1093"/>
                  <a:gd name="T101" fmla="*/ 76 h 3060"/>
                  <a:gd name="T102" fmla="*/ 22 w 1093"/>
                  <a:gd name="T103" fmla="*/ 46 h 3060"/>
                  <a:gd name="T104" fmla="*/ 44 w 1093"/>
                  <a:gd name="T105" fmla="*/ 22 h 3060"/>
                  <a:gd name="T106" fmla="*/ 74 w 1093"/>
                  <a:gd name="T107" fmla="*/ 6 h 3060"/>
                  <a:gd name="T108" fmla="*/ 110 w 1093"/>
                  <a:gd name="T109"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3" h="3060">
                    <a:moveTo>
                      <a:pt x="110" y="0"/>
                    </a:moveTo>
                    <a:lnTo>
                      <a:pt x="766" y="0"/>
                    </a:lnTo>
                    <a:lnTo>
                      <a:pt x="824" y="6"/>
                    </a:lnTo>
                    <a:lnTo>
                      <a:pt x="880" y="20"/>
                    </a:lnTo>
                    <a:lnTo>
                      <a:pt x="931" y="46"/>
                    </a:lnTo>
                    <a:lnTo>
                      <a:pt x="977" y="78"/>
                    </a:lnTo>
                    <a:lnTo>
                      <a:pt x="1015" y="118"/>
                    </a:lnTo>
                    <a:lnTo>
                      <a:pt x="1049" y="164"/>
                    </a:lnTo>
                    <a:lnTo>
                      <a:pt x="1073" y="214"/>
                    </a:lnTo>
                    <a:lnTo>
                      <a:pt x="1087" y="269"/>
                    </a:lnTo>
                    <a:lnTo>
                      <a:pt x="1093" y="329"/>
                    </a:lnTo>
                    <a:lnTo>
                      <a:pt x="1093" y="2731"/>
                    </a:lnTo>
                    <a:lnTo>
                      <a:pt x="1087" y="2791"/>
                    </a:lnTo>
                    <a:lnTo>
                      <a:pt x="1073" y="2847"/>
                    </a:lnTo>
                    <a:lnTo>
                      <a:pt x="1049" y="2897"/>
                    </a:lnTo>
                    <a:lnTo>
                      <a:pt x="1015" y="2942"/>
                    </a:lnTo>
                    <a:lnTo>
                      <a:pt x="977" y="2982"/>
                    </a:lnTo>
                    <a:lnTo>
                      <a:pt x="931" y="3014"/>
                    </a:lnTo>
                    <a:lnTo>
                      <a:pt x="880" y="3040"/>
                    </a:lnTo>
                    <a:lnTo>
                      <a:pt x="824" y="3054"/>
                    </a:lnTo>
                    <a:lnTo>
                      <a:pt x="766" y="3060"/>
                    </a:lnTo>
                    <a:lnTo>
                      <a:pt x="110" y="3060"/>
                    </a:lnTo>
                    <a:lnTo>
                      <a:pt x="74" y="3054"/>
                    </a:lnTo>
                    <a:lnTo>
                      <a:pt x="44" y="3038"/>
                    </a:lnTo>
                    <a:lnTo>
                      <a:pt x="22" y="3014"/>
                    </a:lnTo>
                    <a:lnTo>
                      <a:pt x="6" y="2984"/>
                    </a:lnTo>
                    <a:lnTo>
                      <a:pt x="0" y="2950"/>
                    </a:lnTo>
                    <a:lnTo>
                      <a:pt x="6" y="2917"/>
                    </a:lnTo>
                    <a:lnTo>
                      <a:pt x="22" y="2887"/>
                    </a:lnTo>
                    <a:lnTo>
                      <a:pt x="44" y="2863"/>
                    </a:lnTo>
                    <a:lnTo>
                      <a:pt x="74" y="2847"/>
                    </a:lnTo>
                    <a:lnTo>
                      <a:pt x="110" y="2841"/>
                    </a:lnTo>
                    <a:lnTo>
                      <a:pt x="766" y="2841"/>
                    </a:lnTo>
                    <a:lnTo>
                      <a:pt x="800" y="2835"/>
                    </a:lnTo>
                    <a:lnTo>
                      <a:pt x="830" y="2821"/>
                    </a:lnTo>
                    <a:lnTo>
                      <a:pt x="854" y="2797"/>
                    </a:lnTo>
                    <a:lnTo>
                      <a:pt x="870" y="2767"/>
                    </a:lnTo>
                    <a:lnTo>
                      <a:pt x="876" y="2733"/>
                    </a:lnTo>
                    <a:lnTo>
                      <a:pt x="876" y="329"/>
                    </a:lnTo>
                    <a:lnTo>
                      <a:pt x="870" y="293"/>
                    </a:lnTo>
                    <a:lnTo>
                      <a:pt x="854" y="263"/>
                    </a:lnTo>
                    <a:lnTo>
                      <a:pt x="830" y="239"/>
                    </a:lnTo>
                    <a:lnTo>
                      <a:pt x="800" y="226"/>
                    </a:lnTo>
                    <a:lnTo>
                      <a:pt x="766" y="220"/>
                    </a:lnTo>
                    <a:lnTo>
                      <a:pt x="110" y="220"/>
                    </a:lnTo>
                    <a:lnTo>
                      <a:pt x="74" y="214"/>
                    </a:lnTo>
                    <a:lnTo>
                      <a:pt x="44" y="198"/>
                    </a:lnTo>
                    <a:lnTo>
                      <a:pt x="22" y="174"/>
                    </a:lnTo>
                    <a:lnTo>
                      <a:pt x="6" y="144"/>
                    </a:lnTo>
                    <a:lnTo>
                      <a:pt x="0" y="110"/>
                    </a:lnTo>
                    <a:lnTo>
                      <a:pt x="6" y="76"/>
                    </a:lnTo>
                    <a:lnTo>
                      <a:pt x="22" y="46"/>
                    </a:lnTo>
                    <a:lnTo>
                      <a:pt x="44" y="22"/>
                    </a:lnTo>
                    <a:lnTo>
                      <a:pt x="74" y="6"/>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1" name="Rectangle 100">
              <a:extLst>
                <a:ext uri="{FF2B5EF4-FFF2-40B4-BE49-F238E27FC236}">
                  <a16:creationId xmlns:a16="http://schemas.microsoft.com/office/drawing/2014/main" id="{0BA44106-B883-4E07-AFCF-6120EDEF8F1D}"/>
                </a:ext>
              </a:extLst>
            </p:cNvPr>
            <p:cNvSpPr/>
            <p:nvPr/>
          </p:nvSpPr>
          <p:spPr>
            <a:xfrm>
              <a:off x="149375" y="2828506"/>
              <a:ext cx="4128346" cy="1938992"/>
            </a:xfrm>
            <a:prstGeom prst="rect">
              <a:avLst/>
            </a:prstGeom>
          </p:spPr>
          <p:txBody>
            <a:bodyPr wrap="square">
              <a:spAutoFit/>
            </a:bodyPr>
            <a:lstStyle/>
            <a:p>
              <a:pPr algn="ctr">
                <a:buClr>
                  <a:schemeClr val="bg1">
                    <a:lumMod val="10000"/>
                  </a:schemeClr>
                </a:buClr>
                <a:buSzPct val="100000"/>
              </a:pPr>
              <a:r>
                <a:rPr lang="en-US" sz="2400" dirty="0">
                  <a:solidFill>
                    <a:schemeClr val="tx1">
                      <a:lumMod val="85000"/>
                      <a:lumOff val="15000"/>
                    </a:schemeClr>
                  </a:solidFill>
                  <a:latin typeface="Arial Narrow" panose="020B0606020202030204" pitchFamily="34" charset="0"/>
                </a:rPr>
                <a:t>There is a significant </a:t>
              </a:r>
              <a:r>
                <a:rPr lang="en-US" sz="2400" b="1" i="1" dirty="0">
                  <a:solidFill>
                    <a:schemeClr val="tx1">
                      <a:lumMod val="85000"/>
                      <a:lumOff val="15000"/>
                    </a:schemeClr>
                  </a:solidFill>
                  <a:latin typeface="Arial Narrow" panose="020B0606020202030204" pitchFamily="34" charset="0"/>
                </a:rPr>
                <a:t>unmet need</a:t>
              </a:r>
              <a:r>
                <a:rPr lang="en-US" sz="2400" dirty="0">
                  <a:solidFill>
                    <a:schemeClr val="tx1">
                      <a:lumMod val="85000"/>
                      <a:lumOff val="15000"/>
                    </a:schemeClr>
                  </a:solidFill>
                  <a:latin typeface="Arial Narrow" panose="020B0606020202030204" pitchFamily="34" charset="0"/>
                </a:rPr>
                <a:t> for an oral antithrombotic strategy with an acceptable benefit/risk profile for treating </a:t>
              </a:r>
              <a:r>
                <a:rPr lang="en-US" sz="2400" b="1" u="sng" dirty="0">
                  <a:solidFill>
                    <a:schemeClr val="tx1">
                      <a:lumMod val="85000"/>
                      <a:lumOff val="15000"/>
                    </a:schemeClr>
                  </a:solidFill>
                  <a:latin typeface="Arial Narrow" panose="020B0606020202030204" pitchFamily="34" charset="0"/>
                </a:rPr>
                <a:t>patients with both AF and CAD</a:t>
              </a:r>
              <a:r>
                <a:rPr lang="en-US" sz="2400" dirty="0">
                  <a:solidFill>
                    <a:schemeClr val="tx1">
                      <a:lumMod val="85000"/>
                      <a:lumOff val="15000"/>
                    </a:schemeClr>
                  </a:solidFill>
                  <a:latin typeface="Arial Narrow" panose="020B0606020202030204" pitchFamily="34" charset="0"/>
                </a:rPr>
                <a:t>. </a:t>
              </a:r>
              <a:endParaRPr lang="en-GB" sz="2400" dirty="0">
                <a:solidFill>
                  <a:schemeClr val="tx1">
                    <a:lumMod val="85000"/>
                    <a:lumOff val="15000"/>
                  </a:schemeClr>
                </a:solidFill>
                <a:latin typeface="Arial Narrow" panose="020B0606020202030204" pitchFamily="34" charset="0"/>
              </a:endParaRPr>
            </a:p>
          </p:txBody>
        </p:sp>
      </p:grpSp>
    </p:spTree>
    <p:extLst>
      <p:ext uri="{BB962C8B-B14F-4D97-AF65-F5344CB8AC3E}">
        <p14:creationId xmlns:p14="http://schemas.microsoft.com/office/powerpoint/2010/main" val="32958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25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25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250"/>
                                  </p:stCondLst>
                                  <p:childTnLst>
                                    <p:set>
                                      <p:cBhvr>
                                        <p:cTn id="34" dur="1" fill="hold">
                                          <p:stCondLst>
                                            <p:cond delay="0"/>
                                          </p:stCondLst>
                                        </p:cTn>
                                        <p:tgtEl>
                                          <p:spTgt spid="79"/>
                                        </p:tgtEl>
                                        <p:attrNameLst>
                                          <p:attrName>style.visibility</p:attrName>
                                        </p:attrNameLst>
                                      </p:cBhvr>
                                      <p:to>
                                        <p:strVal val="visible"/>
                                      </p:to>
                                    </p:set>
                                  </p:childTnLst>
                                </p:cTn>
                              </p:par>
                              <p:par>
                                <p:cTn id="35" presetID="2" presetClass="entr" presetSubtype="8" fill="hold" grpId="0" nodeType="withEffect">
                                  <p:stCondLst>
                                    <p:cond delay="250"/>
                                  </p:stCondLst>
                                  <p:childTnLst>
                                    <p:set>
                                      <p:cBhvr>
                                        <p:cTn id="36" dur="1" fill="hold">
                                          <p:stCondLst>
                                            <p:cond delay="0"/>
                                          </p:stCondLst>
                                        </p:cTn>
                                        <p:tgtEl>
                                          <p:spTgt spid="88"/>
                                        </p:tgtEl>
                                        <p:attrNameLst>
                                          <p:attrName>style.visibility</p:attrName>
                                        </p:attrNameLst>
                                      </p:cBhvr>
                                      <p:to>
                                        <p:strVal val="visible"/>
                                      </p:to>
                                    </p:set>
                                    <p:anim calcmode="lin" valueType="num">
                                      <p:cBhvr additive="base">
                                        <p:cTn id="37" dur="500" fill="hold"/>
                                        <p:tgtEl>
                                          <p:spTgt spid="88"/>
                                        </p:tgtEl>
                                        <p:attrNameLst>
                                          <p:attrName>ppt_x</p:attrName>
                                        </p:attrNameLst>
                                      </p:cBhvr>
                                      <p:tavLst>
                                        <p:tav tm="0">
                                          <p:val>
                                            <p:strVal val="0-#ppt_w/2"/>
                                          </p:val>
                                        </p:tav>
                                        <p:tav tm="100000">
                                          <p:val>
                                            <p:strVal val="#ppt_x"/>
                                          </p:val>
                                        </p:tav>
                                      </p:tavLst>
                                    </p:anim>
                                    <p:anim calcmode="lin" valueType="num">
                                      <p:cBhvr additive="base">
                                        <p:cTn id="38" dur="500" fill="hold"/>
                                        <p:tgtEl>
                                          <p:spTgt spid="8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50"/>
                                  </p:stCondLst>
                                  <p:childTnLst>
                                    <p:set>
                                      <p:cBhvr>
                                        <p:cTn id="40" dur="1" fill="hold">
                                          <p:stCondLst>
                                            <p:cond delay="0"/>
                                          </p:stCondLst>
                                        </p:cTn>
                                        <p:tgtEl>
                                          <p:spTgt spid="87"/>
                                        </p:tgtEl>
                                        <p:attrNameLst>
                                          <p:attrName>style.visibility</p:attrName>
                                        </p:attrNameLst>
                                      </p:cBhvr>
                                      <p:to>
                                        <p:strVal val="visible"/>
                                      </p:to>
                                    </p:set>
                                    <p:anim calcmode="lin" valueType="num">
                                      <p:cBhvr additive="base">
                                        <p:cTn id="41" dur="500" fill="hold"/>
                                        <p:tgtEl>
                                          <p:spTgt spid="87"/>
                                        </p:tgtEl>
                                        <p:attrNameLst>
                                          <p:attrName>ppt_x</p:attrName>
                                        </p:attrNameLst>
                                      </p:cBhvr>
                                      <p:tavLst>
                                        <p:tav tm="0">
                                          <p:val>
                                            <p:strVal val="1+#ppt_w/2"/>
                                          </p:val>
                                        </p:tav>
                                        <p:tav tm="100000">
                                          <p:val>
                                            <p:strVal val="#ppt_x"/>
                                          </p:val>
                                        </p:tav>
                                      </p:tavLst>
                                    </p:anim>
                                    <p:anim calcmode="lin" valueType="num">
                                      <p:cBhvr additive="base">
                                        <p:cTn id="42"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25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71">
                                            <p:txEl>
                                              <p:pRg st="0" end="0"/>
                                            </p:txEl>
                                          </p:spTgt>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71">
                                            <p:txEl>
                                              <p:pRg st="1" end="1"/>
                                            </p:txEl>
                                          </p:spTgt>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7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7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76"/>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7"/>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8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8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8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79"/>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8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90"/>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91"/>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8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89"/>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allAtOnce"/>
      <p:bldP spid="72" grpId="0" animBg="1"/>
      <p:bldP spid="72" grpId="1" animBg="1"/>
      <p:bldP spid="76" grpId="0" animBg="1"/>
      <p:bldP spid="76" grpId="1" animBg="1"/>
      <p:bldP spid="77" grpId="0" animBg="1"/>
      <p:bldP spid="77" grpId="1" animBg="1"/>
      <p:bldP spid="78" grpId="0" animBg="1"/>
      <p:bldP spid="78" grpId="1" animBg="1"/>
      <p:bldP spid="79" grpId="0" animBg="1"/>
      <p:bldP spid="79" grpId="1" animBg="1"/>
      <p:bldP spid="84" grpId="0" animBg="1"/>
      <p:bldP spid="84" grpId="1" animBg="1"/>
      <p:bldP spid="87" grpId="0"/>
      <p:bldP spid="87" grpId="1"/>
      <p:bldP spid="88" grpId="0"/>
      <p:bldP spid="88" grpId="1"/>
      <p:bldP spid="89" grpId="0"/>
      <p:bldP spid="89"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F1FDFA"/>
            </a:gs>
            <a:gs pos="35000">
              <a:srgbClr val="C0F8EB"/>
            </a:gs>
            <a:gs pos="100000">
              <a:srgbClr val="22E6B7"/>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Backup Slides</a:t>
            </a:r>
            <a:endParaRPr kumimoji="0" lang="en-US" sz="60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pic>
        <p:nvPicPr>
          <p:cNvPr id="4" name="Picture 3" descr="A close up of a sign&#10;&#10;Description automatically generated">
            <a:extLst>
              <a:ext uri="{FF2B5EF4-FFF2-40B4-BE49-F238E27FC236}">
                <a16:creationId xmlns:a16="http://schemas.microsoft.com/office/drawing/2014/main" id="{CE84F886-3351-4638-A7FE-3AC10DFE71E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717623" y="5544019"/>
            <a:ext cx="2051727" cy="906777"/>
          </a:xfrm>
          <a:prstGeom prst="rect">
            <a:avLst/>
          </a:prstGeom>
        </p:spPr>
      </p:pic>
    </p:spTree>
    <p:extLst>
      <p:ext uri="{BB962C8B-B14F-4D97-AF65-F5344CB8AC3E}">
        <p14:creationId xmlns:p14="http://schemas.microsoft.com/office/powerpoint/2010/main" val="1255605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7" name="Picture 86" descr="C.C-2020-first-page.jpg">
            <a:extLst>
              <a:ext uri="{FF2B5EF4-FFF2-40B4-BE49-F238E27FC236}">
                <a16:creationId xmlns:a16="http://schemas.microsoft.com/office/drawing/2014/main" id="{9ECD0D7E-3621-4C0C-9BE7-C5CD07DBC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09550" y="163251"/>
            <a:ext cx="6867311" cy="1323439"/>
          </a:xfrm>
          <a:prstGeom prst="rect">
            <a:avLst/>
          </a:prstGeom>
          <a:noFill/>
        </p:spPr>
        <p:txBody>
          <a:bodyPr wrap="square">
            <a:spAutoFit/>
          </a:bodyPr>
          <a:lstStyle/>
          <a:p>
            <a:pPr lvl="0">
              <a:defRPr/>
            </a:pPr>
            <a:r>
              <a:rPr lang="en-CA" sz="3200" b="1" dirty="0">
                <a:solidFill>
                  <a:srgbClr val="424242"/>
                </a:solidFill>
                <a:latin typeface="Arial Narrow" panose="020B0606020202030204" pitchFamily="34" charset="0"/>
                <a:cs typeface="Aharoni" panose="02010803020104030203" pitchFamily="2" charset="-79"/>
              </a:rPr>
              <a:t>The WOEST Study: </a:t>
            </a:r>
            <a:br>
              <a:rPr lang="en-CA" sz="3200" b="1" dirty="0">
                <a:solidFill>
                  <a:srgbClr val="1B1A5A"/>
                </a:solidFill>
                <a:latin typeface="Arial Narrow" panose="020B0606020202030204" pitchFamily="34" charset="0"/>
                <a:cs typeface="Aharoni" panose="02010803020104030203" pitchFamily="2" charset="-79"/>
              </a:rPr>
            </a:br>
            <a:r>
              <a:rPr lang="en-CA" sz="2400" b="1" dirty="0">
                <a:solidFill>
                  <a:srgbClr val="424242"/>
                </a:solidFill>
                <a:latin typeface="Arial Narrow" panose="020B0606020202030204" pitchFamily="34" charset="0"/>
                <a:cs typeface="Aharoni" panose="02010803020104030203" pitchFamily="2" charset="-79"/>
              </a:rPr>
              <a:t>Cumulative Risk of Secondary Endpoint with Combination Antithrombotic </a:t>
            </a:r>
            <a:endParaRPr lang="en-CA" sz="3200" b="1" dirty="0">
              <a:solidFill>
                <a:srgbClr val="424242"/>
              </a:solidFill>
              <a:latin typeface="Arial Narrow" panose="020B0606020202030204" pitchFamily="34" charset="0"/>
              <a:cs typeface="Aharoni" panose="02010803020104030203" pitchFamily="2" charset="-79"/>
            </a:endParaRPr>
          </a:p>
        </p:txBody>
      </p:sp>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4"/>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5560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873" y="255363"/>
            <a:ext cx="2378077" cy="1051010"/>
          </a:xfrm>
          <a:prstGeom prst="rect">
            <a:avLst/>
          </a:prstGeom>
        </p:spPr>
      </p:pic>
      <p:pic>
        <p:nvPicPr>
          <p:cNvPr id="2" name="Picture 1">
            <a:extLst>
              <a:ext uri="{FF2B5EF4-FFF2-40B4-BE49-F238E27FC236}">
                <a16:creationId xmlns:a16="http://schemas.microsoft.com/office/drawing/2014/main" id="{C81C79FF-4BA1-4BDB-9000-E68E297F0C90}"/>
              </a:ext>
            </a:extLst>
          </p:cNvPr>
          <p:cNvPicPr>
            <a:picLocks noChangeAspect="1"/>
          </p:cNvPicPr>
          <p:nvPr/>
        </p:nvPicPr>
        <p:blipFill>
          <a:blip r:embed="rId6"/>
          <a:stretch>
            <a:fillRect/>
          </a:stretch>
        </p:blipFill>
        <p:spPr>
          <a:xfrm>
            <a:off x="361950" y="1805742"/>
            <a:ext cx="8274050" cy="4156039"/>
          </a:xfrm>
          <a:prstGeom prst="rect">
            <a:avLst/>
          </a:prstGeom>
        </p:spPr>
      </p:pic>
      <p:sp>
        <p:nvSpPr>
          <p:cNvPr id="88" name="Rectangle 87">
            <a:extLst>
              <a:ext uri="{FF2B5EF4-FFF2-40B4-BE49-F238E27FC236}">
                <a16:creationId xmlns:a16="http://schemas.microsoft.com/office/drawing/2014/main" id="{8AB7FFA3-911C-4134-A0D5-0ACA067B5C36}"/>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1000" dirty="0">
                <a:solidFill>
                  <a:prstClr val="white"/>
                </a:solidFill>
                <a:latin typeface="Arial Narrow" panose="020B0606020202030204" pitchFamily="34" charset="0"/>
                <a:cs typeface="Arial" pitchFamily="34" charset="0"/>
              </a:rPr>
              <a:t>Lancet 2013; 381: 1107-15.</a:t>
            </a:r>
          </a:p>
        </p:txBody>
      </p:sp>
    </p:spTree>
    <p:extLst>
      <p:ext uri="{BB962C8B-B14F-4D97-AF65-F5344CB8AC3E}">
        <p14:creationId xmlns:p14="http://schemas.microsoft.com/office/powerpoint/2010/main" val="3351355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7" name="Picture 86" descr="C.C-2020-first-page.jpg">
            <a:extLst>
              <a:ext uri="{FF2B5EF4-FFF2-40B4-BE49-F238E27FC236}">
                <a16:creationId xmlns:a16="http://schemas.microsoft.com/office/drawing/2014/main" id="{9ECD0D7E-3621-4C0C-9BE7-C5CD07DBC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09550" y="163251"/>
            <a:ext cx="6867311" cy="954107"/>
          </a:xfrm>
          <a:prstGeom prst="rect">
            <a:avLst/>
          </a:prstGeom>
          <a:noFill/>
        </p:spPr>
        <p:txBody>
          <a:bodyPr wrap="square">
            <a:spAutoFit/>
          </a:bodyPr>
          <a:lstStyle/>
          <a:p>
            <a:pPr lvl="0">
              <a:defRPr/>
            </a:pPr>
            <a:r>
              <a:rPr lang="en-CA" sz="3200" b="1" dirty="0">
                <a:solidFill>
                  <a:srgbClr val="424242"/>
                </a:solidFill>
                <a:latin typeface="Arial Narrow" panose="020B0606020202030204" pitchFamily="34" charset="0"/>
                <a:cs typeface="Aharoni" panose="02010803020104030203" pitchFamily="2" charset="-79"/>
              </a:rPr>
              <a:t>The WOEST Study: </a:t>
            </a:r>
            <a:br>
              <a:rPr lang="en-CA" sz="3200" b="1" dirty="0">
                <a:solidFill>
                  <a:srgbClr val="1B1A5A"/>
                </a:solidFill>
                <a:latin typeface="Arial Narrow" panose="020B0606020202030204" pitchFamily="34" charset="0"/>
                <a:cs typeface="Aharoni" panose="02010803020104030203" pitchFamily="2" charset="-79"/>
              </a:rPr>
            </a:br>
            <a:r>
              <a:rPr lang="en-US" sz="2400" b="1" dirty="0">
                <a:solidFill>
                  <a:srgbClr val="424242"/>
                </a:solidFill>
                <a:latin typeface="Arial Narrow" panose="020B0606020202030204" pitchFamily="34" charset="0"/>
                <a:cs typeface="Aharoni" panose="02010803020104030203" pitchFamily="2" charset="-79"/>
              </a:rPr>
              <a:t>Risk of Bleeding with Combination Antithrombotic</a:t>
            </a:r>
            <a:endParaRPr lang="en-CA" sz="3200" b="1" dirty="0">
              <a:solidFill>
                <a:srgbClr val="424242"/>
              </a:solidFill>
              <a:latin typeface="Arial Narrow" panose="020B0606020202030204" pitchFamily="34" charset="0"/>
              <a:cs typeface="Aharoni" panose="02010803020104030203" pitchFamily="2" charset="-79"/>
            </a:endParaRPr>
          </a:p>
        </p:txBody>
      </p:sp>
      <p:graphicFrame>
        <p:nvGraphicFramePr>
          <p:cNvPr id="28" name="Chart 27">
            <a:extLst>
              <a:ext uri="{FF2B5EF4-FFF2-40B4-BE49-F238E27FC236}">
                <a16:creationId xmlns:a16="http://schemas.microsoft.com/office/drawing/2014/main" id="{8FD8839C-4C1D-48E6-AEE5-0B5478BEA6E4}"/>
              </a:ext>
            </a:extLst>
          </p:cNvPr>
          <p:cNvGraphicFramePr/>
          <p:nvPr/>
        </p:nvGraphicFramePr>
        <p:xfrm>
          <a:off x="3936321" y="4684363"/>
          <a:ext cx="1679757" cy="1567073"/>
        </p:xfrm>
        <a:graphic>
          <a:graphicData uri="http://schemas.openxmlformats.org/drawingml/2006/chart">
            <c:chart xmlns:c="http://schemas.openxmlformats.org/drawingml/2006/chart" xmlns:r="http://schemas.openxmlformats.org/officeDocument/2006/relationships" r:id="rId4"/>
          </a:graphicData>
        </a:graphic>
      </p:graphicFrame>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3020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073" y="186023"/>
            <a:ext cx="2143127" cy="947172"/>
          </a:xfrm>
          <a:prstGeom prst="rect">
            <a:avLst/>
          </a:prstGeom>
        </p:spPr>
      </p:pic>
      <p:sp>
        <p:nvSpPr>
          <p:cNvPr id="88" name="Rectangle 87">
            <a:extLst>
              <a:ext uri="{FF2B5EF4-FFF2-40B4-BE49-F238E27FC236}">
                <a16:creationId xmlns:a16="http://schemas.microsoft.com/office/drawing/2014/main" id="{8AB7FFA3-911C-4134-A0D5-0ACA067B5C36}"/>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GB" sz="1000" dirty="0">
                <a:solidFill>
                  <a:prstClr val="white"/>
                </a:solidFill>
                <a:latin typeface="Arial Narrow" panose="020B0606020202030204" pitchFamily="34" charset="0"/>
                <a:cs typeface="Arial" pitchFamily="34" charset="0"/>
              </a:rPr>
              <a:t>Lancet 2013; 381: 1107-15.</a:t>
            </a:r>
          </a:p>
        </p:txBody>
      </p:sp>
      <p:pic>
        <p:nvPicPr>
          <p:cNvPr id="3" name="Picture 2">
            <a:extLst>
              <a:ext uri="{FF2B5EF4-FFF2-40B4-BE49-F238E27FC236}">
                <a16:creationId xmlns:a16="http://schemas.microsoft.com/office/drawing/2014/main" id="{48B58A7D-D744-4C87-8B1D-66AC378D31A2}"/>
              </a:ext>
            </a:extLst>
          </p:cNvPr>
          <p:cNvPicPr>
            <a:picLocks noChangeAspect="1"/>
          </p:cNvPicPr>
          <p:nvPr/>
        </p:nvPicPr>
        <p:blipFill>
          <a:blip r:embed="rId6"/>
          <a:stretch>
            <a:fillRect/>
          </a:stretch>
        </p:blipFill>
        <p:spPr>
          <a:xfrm>
            <a:off x="210558" y="1470920"/>
            <a:ext cx="8882642" cy="4688230"/>
          </a:xfrm>
          <a:prstGeom prst="rect">
            <a:avLst/>
          </a:prstGeom>
        </p:spPr>
      </p:pic>
    </p:spTree>
    <p:extLst>
      <p:ext uri="{BB962C8B-B14F-4D97-AF65-F5344CB8AC3E}">
        <p14:creationId xmlns:p14="http://schemas.microsoft.com/office/powerpoint/2010/main" val="2869265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39543" y="164520"/>
            <a:ext cx="6867311"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Clinical Trials with DOACs and Newer P2Y12 Antiplatelets in Various Combinations</a:t>
            </a:r>
          </a:p>
        </p:txBody>
      </p:sp>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21222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292" y="103556"/>
            <a:ext cx="2352536" cy="1039722"/>
          </a:xfrm>
          <a:prstGeom prst="rect">
            <a:avLst/>
          </a:prstGeom>
        </p:spPr>
      </p:pic>
      <p:graphicFrame>
        <p:nvGraphicFramePr>
          <p:cNvPr id="78" name="Table 77">
            <a:extLst>
              <a:ext uri="{FF2B5EF4-FFF2-40B4-BE49-F238E27FC236}">
                <a16:creationId xmlns:a16="http://schemas.microsoft.com/office/drawing/2014/main" id="{B121676A-2EAA-42C3-9D3B-1E5E9803BBB5}"/>
              </a:ext>
            </a:extLst>
          </p:cNvPr>
          <p:cNvGraphicFramePr>
            <a:graphicFrameLocks noGrp="1"/>
          </p:cNvGraphicFramePr>
          <p:nvPr>
            <p:extLst>
              <p:ext uri="{D42A27DB-BD31-4B8C-83A1-F6EECF244321}">
                <p14:modId xmlns:p14="http://schemas.microsoft.com/office/powerpoint/2010/main" val="1953956104"/>
              </p:ext>
            </p:extLst>
          </p:nvPr>
        </p:nvGraphicFramePr>
        <p:xfrm>
          <a:off x="561550" y="2088019"/>
          <a:ext cx="7818700" cy="29260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22700">
                  <a:extLst>
                    <a:ext uri="{9D8B030D-6E8A-4147-A177-3AD203B41FA5}">
                      <a16:colId xmlns:a16="http://schemas.microsoft.com/office/drawing/2014/main" val="20000"/>
                    </a:ext>
                  </a:extLst>
                </a:gridCol>
                <a:gridCol w="3996000">
                  <a:extLst>
                    <a:ext uri="{9D8B030D-6E8A-4147-A177-3AD203B41FA5}">
                      <a16:colId xmlns:a16="http://schemas.microsoft.com/office/drawing/2014/main" val="20001"/>
                    </a:ext>
                  </a:extLst>
                </a:gridCol>
              </a:tblGrid>
              <a:tr h="731520">
                <a:tc>
                  <a:txBody>
                    <a:bodyPr/>
                    <a:lstStyle/>
                    <a:p>
                      <a:r>
                        <a:rPr lang="en-US" sz="2800" dirty="0">
                          <a:solidFill>
                            <a:schemeClr val="bg1"/>
                          </a:solidFill>
                          <a:latin typeface="Arial Narrow" panose="020B0606020202030204" pitchFamily="34" charset="0"/>
                        </a:rPr>
                        <a:t>TRIAL</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D755A"/>
                    </a:solidFill>
                  </a:tcPr>
                </a:tc>
                <a:tc>
                  <a:txBody>
                    <a:bodyPr/>
                    <a:lstStyle/>
                    <a:p>
                      <a:pPr algn="ctr">
                        <a:lnSpc>
                          <a:spcPct val="110000"/>
                        </a:lnSpc>
                        <a:spcBef>
                          <a:spcPts val="0"/>
                        </a:spcBef>
                        <a:spcAft>
                          <a:spcPts val="0"/>
                        </a:spcAft>
                      </a:pPr>
                      <a:r>
                        <a:rPr lang="en-CA" sz="2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Projected Completion</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D755A"/>
                    </a:solidFill>
                  </a:tcPr>
                </a:tc>
                <a:extLst>
                  <a:ext uri="{0D108BD9-81ED-4DB2-BD59-A6C34878D82A}">
                    <a16:rowId xmlns:a16="http://schemas.microsoft.com/office/drawing/2014/main" val="10000"/>
                  </a:ext>
                </a:extLst>
              </a:tr>
              <a:tr h="7315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4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PIONEER (rivaroxaban)	</a:t>
                      </a:r>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1FDFA"/>
                    </a:solidFill>
                  </a:tcPr>
                </a:tc>
                <a:tc>
                  <a:txBody>
                    <a:bodyPr/>
                    <a:lstStyle/>
                    <a:p>
                      <a:pPr algn="ctr">
                        <a:spcBef>
                          <a:spcPts val="1200"/>
                        </a:spcBef>
                        <a:spcAft>
                          <a:spcPts val="0"/>
                        </a:spcAft>
                      </a:pPr>
                      <a:r>
                        <a:rPr lang="en-CA" sz="24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Nov. 2016 (AHA)</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15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24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REDUAL-PCI (dabigatran) </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1FDFA"/>
                    </a:solidFill>
                  </a:tcPr>
                </a:tc>
                <a:tc>
                  <a:txBody>
                    <a:bodyPr/>
                    <a:lstStyle/>
                    <a:p>
                      <a:pPr algn="ctr">
                        <a:spcBef>
                          <a:spcPts val="1200"/>
                        </a:spcBef>
                        <a:spcAft>
                          <a:spcPts val="0"/>
                        </a:spcAft>
                      </a:pPr>
                      <a:r>
                        <a:rPr lang="en-CA" sz="24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Aug 2017 (ESC)</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731520">
                <a:tc>
                  <a:txBody>
                    <a:bodyPr/>
                    <a:lstStyle/>
                    <a:p>
                      <a:pPr algn="l">
                        <a:spcBef>
                          <a:spcPts val="600"/>
                        </a:spcBef>
                        <a:spcAft>
                          <a:spcPts val="600"/>
                        </a:spcAft>
                      </a:pPr>
                      <a:r>
                        <a:rPr lang="en-CA" sz="24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AUGUSTUS (apixaban)</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1FDFA"/>
                    </a:solidFill>
                  </a:tcPr>
                </a:tc>
                <a:tc>
                  <a:txBody>
                    <a:bodyPr/>
                    <a:lstStyle/>
                    <a:p>
                      <a:pPr algn="ctr">
                        <a:spcBef>
                          <a:spcPts val="1200"/>
                        </a:spcBef>
                        <a:spcAft>
                          <a:spcPts val="0"/>
                        </a:spcAft>
                      </a:pPr>
                      <a:r>
                        <a:rPr lang="en-CA" sz="24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Dec 2018</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7302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264752"/>
            <a:ext cx="6720798" cy="707886"/>
          </a:xfrm>
          <a:prstGeom prst="rect">
            <a:avLst/>
          </a:prstGeom>
          <a:noFill/>
        </p:spPr>
        <p:txBody>
          <a:bodyPr wrap="square">
            <a:spAutoFit/>
          </a:bodyPr>
          <a:lstStyle/>
          <a:p>
            <a:pPr lvl="0">
              <a:defRPr/>
            </a:pPr>
            <a:r>
              <a:rPr lang="en-US" sz="4000" b="1" dirty="0">
                <a:solidFill>
                  <a:srgbClr val="3A3A3C"/>
                </a:solidFill>
                <a:latin typeface="Arial Narrow" panose="020B0606020202030204" pitchFamily="34" charset="0"/>
                <a:cs typeface="Aharoni" panose="02010803020104030203" pitchFamily="2" charset="-79"/>
              </a:rPr>
              <a:t>PIONEER AF-PCI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sp>
        <p:nvSpPr>
          <p:cNvPr id="19" name="Rectangle 3">
            <a:extLst>
              <a:ext uri="{FF2B5EF4-FFF2-40B4-BE49-F238E27FC236}">
                <a16:creationId xmlns:a16="http://schemas.microsoft.com/office/drawing/2014/main" id="{B481A1F4-8EC3-477C-AF69-480EE172318E}"/>
              </a:ext>
            </a:extLst>
          </p:cNvPr>
          <p:cNvSpPr txBox="1">
            <a:spLocks noChangeArrowheads="1"/>
          </p:cNvSpPr>
          <p:nvPr/>
        </p:nvSpPr>
        <p:spPr>
          <a:xfrm>
            <a:off x="314780" y="2346792"/>
            <a:ext cx="8558212" cy="2417762"/>
          </a:xfrm>
          <a:prstGeom prst="rect">
            <a:avLst/>
          </a:prstGeo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3" panose="05040102010807070707" pitchFamily="18" charset="2"/>
              <a:buNone/>
            </a:pPr>
            <a:r>
              <a:rPr lang="en-US" altLang="en-US" sz="3200" dirty="0">
                <a:latin typeface="Arial Narrow" panose="020B0606020202030204" pitchFamily="34" charset="0"/>
              </a:rPr>
              <a:t>An </a:t>
            </a:r>
            <a:r>
              <a:rPr lang="en-US" altLang="en-US" sz="3200" dirty="0" err="1">
                <a:latin typeface="Arial Narrow" panose="020B0606020202030204" pitchFamily="34" charset="0"/>
              </a:rPr>
              <a:t>O</a:t>
            </a:r>
            <a:r>
              <a:rPr lang="en-US" altLang="en-US" sz="3200" b="1" dirty="0" err="1">
                <a:solidFill>
                  <a:srgbClr val="13A985"/>
                </a:solidFill>
                <a:latin typeface="Arial Narrow" panose="020B0606020202030204" pitchFamily="34" charset="0"/>
              </a:rPr>
              <a:t>P</a:t>
            </a:r>
            <a:r>
              <a:rPr lang="en-US" altLang="en-US" sz="3200" dirty="0" err="1">
                <a:latin typeface="Arial Narrow" panose="020B0606020202030204" pitchFamily="34" charset="0"/>
              </a:rPr>
              <a:t>en</a:t>
            </a:r>
            <a:r>
              <a:rPr lang="en-US" altLang="en-US" sz="3200" dirty="0">
                <a:latin typeface="Arial Narrow" panose="020B0606020202030204" pitchFamily="34" charset="0"/>
              </a:rPr>
              <a:t>-label, Randomized, Controlled, Multicenter Study </a:t>
            </a:r>
            <a:r>
              <a:rPr lang="en-US" altLang="en-US" sz="3200" dirty="0" err="1">
                <a:latin typeface="Arial Narrow" panose="020B0606020202030204" pitchFamily="34" charset="0"/>
              </a:rPr>
              <a:t>Explor</a:t>
            </a:r>
            <a:r>
              <a:rPr lang="en-US" altLang="en-US" sz="3200" b="1" dirty="0" err="1">
                <a:solidFill>
                  <a:srgbClr val="13A985"/>
                </a:solidFill>
                <a:latin typeface="Arial Narrow" panose="020B0606020202030204" pitchFamily="34" charset="0"/>
              </a:rPr>
              <a:t>I</a:t>
            </a:r>
            <a:r>
              <a:rPr lang="en-US" altLang="en-US" sz="3200" dirty="0" err="1">
                <a:latin typeface="Arial Narrow" panose="020B0606020202030204" pitchFamily="34" charset="0"/>
              </a:rPr>
              <a:t>ng</a:t>
            </a:r>
            <a:r>
              <a:rPr lang="en-US" altLang="en-US" sz="3200" dirty="0">
                <a:latin typeface="Arial Narrow" panose="020B0606020202030204" pitchFamily="34" charset="0"/>
              </a:rPr>
              <a:t> </a:t>
            </a:r>
            <a:r>
              <a:rPr lang="en-US" altLang="en-US" sz="3200" dirty="0" err="1">
                <a:latin typeface="Arial Narrow" panose="020B0606020202030204" pitchFamily="34" charset="0"/>
              </a:rPr>
              <a:t>Tw</a:t>
            </a:r>
            <a:r>
              <a:rPr lang="en-US" altLang="en-US" sz="3200" b="1" dirty="0" err="1">
                <a:solidFill>
                  <a:srgbClr val="13A985"/>
                </a:solidFill>
                <a:latin typeface="Arial Narrow" panose="020B0606020202030204" pitchFamily="34" charset="0"/>
              </a:rPr>
              <a:t>O</a:t>
            </a:r>
            <a:r>
              <a:rPr lang="en-US" altLang="en-US" sz="3200" dirty="0">
                <a:latin typeface="Arial Narrow" panose="020B0606020202030204" pitchFamily="34" charset="0"/>
              </a:rPr>
              <a:t> </a:t>
            </a:r>
            <a:r>
              <a:rPr lang="en-US" altLang="en-US" sz="3200" dirty="0" err="1">
                <a:latin typeface="Arial Narrow" panose="020B0606020202030204" pitchFamily="34" charset="0"/>
              </a:rPr>
              <a:t>Treatme</a:t>
            </a:r>
            <a:r>
              <a:rPr lang="en-US" altLang="en-US" sz="3200" b="1" dirty="0" err="1">
                <a:solidFill>
                  <a:srgbClr val="13A985"/>
                </a:solidFill>
                <a:latin typeface="Arial Narrow" panose="020B0606020202030204" pitchFamily="34" charset="0"/>
              </a:rPr>
              <a:t>N</a:t>
            </a:r>
            <a:r>
              <a:rPr lang="en-US" altLang="en-US" sz="3200" dirty="0" err="1">
                <a:latin typeface="Arial Narrow" panose="020B0606020202030204" pitchFamily="34" charset="0"/>
              </a:rPr>
              <a:t>t</a:t>
            </a:r>
            <a:r>
              <a:rPr lang="en-US" altLang="en-US" sz="3200" dirty="0">
                <a:latin typeface="Arial Narrow" panose="020B0606020202030204" pitchFamily="34" charset="0"/>
              </a:rPr>
              <a:t> </a:t>
            </a:r>
            <a:r>
              <a:rPr lang="en-US" altLang="en-US" sz="3200" dirty="0" err="1">
                <a:latin typeface="Arial Narrow" panose="020B0606020202030204" pitchFamily="34" charset="0"/>
              </a:rPr>
              <a:t>Strat</a:t>
            </a:r>
            <a:r>
              <a:rPr lang="en-US" altLang="en-US" sz="3200" b="1" dirty="0" err="1">
                <a:solidFill>
                  <a:srgbClr val="13A985"/>
                </a:solidFill>
                <a:latin typeface="Arial Narrow" panose="020B0606020202030204" pitchFamily="34" charset="0"/>
              </a:rPr>
              <a:t>E</a:t>
            </a:r>
            <a:r>
              <a:rPr lang="en-US" altLang="en-US" sz="3200" dirty="0" err="1">
                <a:latin typeface="Arial Narrow" panose="020B0606020202030204" pitchFamily="34" charset="0"/>
              </a:rPr>
              <a:t>gi</a:t>
            </a:r>
            <a:r>
              <a:rPr lang="en-US" altLang="en-US" sz="3200" b="1" dirty="0" err="1">
                <a:solidFill>
                  <a:srgbClr val="13A985"/>
                </a:solidFill>
                <a:latin typeface="Arial Narrow" panose="020B0606020202030204" pitchFamily="34" charset="0"/>
              </a:rPr>
              <a:t>E</a:t>
            </a:r>
            <a:r>
              <a:rPr lang="en-US" altLang="en-US" sz="3200" dirty="0" err="1">
                <a:latin typeface="Arial Narrow" panose="020B0606020202030204" pitchFamily="34" charset="0"/>
              </a:rPr>
              <a:t>s</a:t>
            </a:r>
            <a:r>
              <a:rPr lang="en-US" altLang="en-US" sz="3200" dirty="0">
                <a:latin typeface="Arial Narrow" panose="020B0606020202030204" pitchFamily="34" charset="0"/>
              </a:rPr>
              <a:t> of </a:t>
            </a:r>
            <a:r>
              <a:rPr lang="en-US" altLang="en-US" sz="3200" b="1" dirty="0">
                <a:solidFill>
                  <a:srgbClr val="13A985"/>
                </a:solidFill>
                <a:latin typeface="Arial Narrow" panose="020B0606020202030204" pitchFamily="34" charset="0"/>
              </a:rPr>
              <a:t>R</a:t>
            </a:r>
            <a:r>
              <a:rPr lang="en-US" altLang="en-US" sz="3200" dirty="0">
                <a:latin typeface="Arial Narrow" panose="020B0606020202030204" pitchFamily="34" charset="0"/>
              </a:rPr>
              <a:t>ivaroxaban and a Dose-Adjusted Oral Vitamin K Antagonist Treatment Strategy in Subjects With </a:t>
            </a:r>
            <a:r>
              <a:rPr lang="en-US" altLang="en-US" sz="3200" b="1" dirty="0">
                <a:solidFill>
                  <a:srgbClr val="13A985"/>
                </a:solidFill>
                <a:latin typeface="Arial Narrow" panose="020B0606020202030204" pitchFamily="34" charset="0"/>
              </a:rPr>
              <a:t>A</a:t>
            </a:r>
            <a:r>
              <a:rPr lang="en-US" altLang="en-US" sz="3200" dirty="0">
                <a:latin typeface="Arial Narrow" panose="020B0606020202030204" pitchFamily="34" charset="0"/>
              </a:rPr>
              <a:t>trial </a:t>
            </a:r>
            <a:r>
              <a:rPr lang="en-US" altLang="en-US" sz="3200" b="1" dirty="0">
                <a:solidFill>
                  <a:srgbClr val="13A985"/>
                </a:solidFill>
                <a:latin typeface="Arial Narrow" panose="020B0606020202030204" pitchFamily="34" charset="0"/>
              </a:rPr>
              <a:t>F</a:t>
            </a:r>
            <a:r>
              <a:rPr lang="en-US" altLang="en-US" sz="3200" dirty="0">
                <a:latin typeface="Arial Narrow" panose="020B0606020202030204" pitchFamily="34" charset="0"/>
              </a:rPr>
              <a:t>ibrillation Who Undergo </a:t>
            </a:r>
            <a:r>
              <a:rPr lang="en-US" altLang="en-US" sz="3200" b="1" dirty="0">
                <a:solidFill>
                  <a:srgbClr val="13A985"/>
                </a:solidFill>
                <a:latin typeface="Arial Narrow" panose="020B0606020202030204" pitchFamily="34" charset="0"/>
              </a:rPr>
              <a:t>P</a:t>
            </a:r>
            <a:r>
              <a:rPr lang="en-US" altLang="en-US" sz="3200" dirty="0">
                <a:latin typeface="Arial Narrow" panose="020B0606020202030204" pitchFamily="34" charset="0"/>
              </a:rPr>
              <a:t>ercutaneous </a:t>
            </a:r>
            <a:r>
              <a:rPr lang="en-US" altLang="en-US" sz="3200" b="1" dirty="0">
                <a:solidFill>
                  <a:srgbClr val="13A985"/>
                </a:solidFill>
                <a:latin typeface="Arial Narrow" panose="020B0606020202030204" pitchFamily="34" charset="0"/>
              </a:rPr>
              <a:t>C</a:t>
            </a:r>
            <a:r>
              <a:rPr lang="en-US" altLang="en-US" sz="3200" dirty="0">
                <a:latin typeface="Arial Narrow" panose="020B0606020202030204" pitchFamily="34" charset="0"/>
              </a:rPr>
              <a:t>oronary </a:t>
            </a:r>
            <a:r>
              <a:rPr lang="en-US" altLang="en-US" sz="3200" b="1" dirty="0">
                <a:solidFill>
                  <a:srgbClr val="13A985"/>
                </a:solidFill>
                <a:latin typeface="Arial Narrow" panose="020B0606020202030204" pitchFamily="34" charset="0"/>
              </a:rPr>
              <a:t>I</a:t>
            </a:r>
            <a:r>
              <a:rPr lang="en-US" altLang="en-US" sz="3200" dirty="0">
                <a:latin typeface="Arial Narrow" panose="020B0606020202030204" pitchFamily="34" charset="0"/>
              </a:rPr>
              <a:t>ntervention PIONEER AF-PCI</a:t>
            </a:r>
            <a:endParaRPr lang="en-US" altLang="ja-JP" sz="3200" dirty="0">
              <a:solidFill>
                <a:srgbClr val="FFFFFF"/>
              </a:solidFill>
              <a:latin typeface="Arial Narrow" panose="020B0606020202030204" pitchFamily="34" charset="0"/>
              <a:ea typeface="ＭＳ Ｐゴシック" panose="020B0600070205080204" pitchFamily="34" charset="-128"/>
            </a:endParaRPr>
          </a:p>
        </p:txBody>
      </p:sp>
      <p:sp>
        <p:nvSpPr>
          <p:cNvPr id="20" name="Title 3">
            <a:extLst>
              <a:ext uri="{FF2B5EF4-FFF2-40B4-BE49-F238E27FC236}">
                <a16:creationId xmlns:a16="http://schemas.microsoft.com/office/drawing/2014/main" id="{EA03777F-F0B6-4F59-B9A0-A7C3BFD36B47}"/>
              </a:ext>
            </a:extLst>
          </p:cNvPr>
          <p:cNvSpPr txBox="1">
            <a:spLocks/>
          </p:cNvSpPr>
          <p:nvPr/>
        </p:nvSpPr>
        <p:spPr bwMode="auto">
          <a:xfrm>
            <a:off x="283953" y="4697488"/>
            <a:ext cx="8558213" cy="8715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D755A"/>
                </a:solidFill>
                <a:effectLst/>
                <a:uLnTx/>
                <a:uFillTx/>
                <a:latin typeface="Arial Narrow" panose="020B0606020202030204" pitchFamily="34" charset="0"/>
              </a:rPr>
              <a:t>C. Michael Gibson, MS, MD</a:t>
            </a:r>
            <a:br>
              <a:rPr kumimoji="0" lang="en-US" altLang="en-US" sz="2000" b="1" i="0" u="none" strike="noStrike" kern="1200" cap="none" spc="0" normalizeH="0" baseline="0" noProof="0" dirty="0">
                <a:ln>
                  <a:noFill/>
                </a:ln>
                <a:solidFill>
                  <a:srgbClr val="0D755A"/>
                </a:solidFill>
                <a:effectLst/>
                <a:uLnTx/>
                <a:uFillTx/>
                <a:latin typeface="Arial Narrow" panose="020B0606020202030204" pitchFamily="34" charset="0"/>
              </a:rPr>
            </a:br>
            <a:r>
              <a:rPr kumimoji="0" lang="en-US" altLang="en-US" sz="2000" b="1" i="0" u="none" strike="noStrike" kern="1200" cap="none" spc="0" normalizeH="0" baseline="0" noProof="0" dirty="0">
                <a:ln>
                  <a:noFill/>
                </a:ln>
                <a:solidFill>
                  <a:srgbClr val="0D755A"/>
                </a:solidFill>
                <a:effectLst/>
                <a:uLnTx/>
                <a:uFillTx/>
                <a:latin typeface="Arial Narrow" panose="020B0606020202030204" pitchFamily="34" charset="0"/>
              </a:rPr>
              <a:t>on behalf of the PIONEER Investigators</a:t>
            </a:r>
          </a:p>
        </p:txBody>
      </p:sp>
    </p:spTree>
    <p:extLst>
      <p:ext uri="{BB962C8B-B14F-4D97-AF65-F5344CB8AC3E}">
        <p14:creationId xmlns:p14="http://schemas.microsoft.com/office/powerpoint/2010/main" val="410206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144102"/>
            <a:ext cx="7073486" cy="1015663"/>
          </a:xfrm>
          <a:prstGeom prst="rect">
            <a:avLst/>
          </a:prstGeom>
          <a:noFill/>
        </p:spPr>
        <p:txBody>
          <a:bodyPr wrap="square">
            <a:spAutoFit/>
          </a:bodyPr>
          <a:lstStyle/>
          <a:p>
            <a:r>
              <a:rPr lang="en-CA" sz="2800" b="1" dirty="0">
                <a:solidFill>
                  <a:prstClr val="black">
                    <a:lumMod val="75000"/>
                    <a:lumOff val="25000"/>
                  </a:prstClr>
                </a:solidFill>
                <a:latin typeface="Arial Narrow" panose="020B0606020202030204" pitchFamily="34" charset="0"/>
                <a:cs typeface="Aharoni" panose="02010803020104030203" pitchFamily="2" charset="-79"/>
              </a:rPr>
              <a:t>Rivaroxaban in Patients With AF Undergoing PCI: </a:t>
            </a:r>
          </a:p>
          <a:p>
            <a:r>
              <a:rPr lang="en-CA" sz="3200" b="1" dirty="0">
                <a:solidFill>
                  <a:srgbClr val="13A985"/>
                </a:solidFill>
                <a:latin typeface="Arial Narrow" panose="020B0606020202030204" pitchFamily="34" charset="0"/>
                <a:cs typeface="Aharoni" panose="02010803020104030203" pitchFamily="2" charset="-79"/>
              </a:rPr>
              <a:t>PIONEER AF-PCI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96150" y="299675"/>
            <a:ext cx="1685925" cy="745108"/>
          </a:xfrm>
          <a:prstGeom prst="rect">
            <a:avLst/>
          </a:prstGeom>
        </p:spPr>
      </p:pic>
      <p:sp>
        <p:nvSpPr>
          <p:cNvPr id="12" name="Title 1">
            <a:extLst>
              <a:ext uri="{FF2B5EF4-FFF2-40B4-BE49-F238E27FC236}">
                <a16:creationId xmlns:a16="http://schemas.microsoft.com/office/drawing/2014/main" id="{FBFBBA4A-08DF-4CC1-BD00-F255898E0BBF}"/>
              </a:ext>
            </a:extLst>
          </p:cNvPr>
          <p:cNvSpPr txBox="1">
            <a:spLocks/>
          </p:cNvSpPr>
          <p:nvPr/>
        </p:nvSpPr>
        <p:spPr bwMode="auto">
          <a:xfrm>
            <a:off x="4249671" y="4053890"/>
            <a:ext cx="3314700" cy="4375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4000" b="1" kern="1200">
                <a:solidFill>
                  <a:schemeClr val="tx1"/>
                </a:solidFill>
                <a:latin typeface="+mj-lt"/>
                <a:ea typeface="+mj-ea"/>
                <a:cs typeface="+mj-cs"/>
              </a:defRPr>
            </a:lvl1pPr>
            <a:lvl2pPr algn="l" rtl="0" fontAlgn="base">
              <a:lnSpc>
                <a:spcPct val="90000"/>
              </a:lnSpc>
              <a:spcBef>
                <a:spcPct val="0"/>
              </a:spcBef>
              <a:spcAft>
                <a:spcPct val="0"/>
              </a:spcAft>
              <a:defRPr sz="4000" b="1">
                <a:solidFill>
                  <a:schemeClr val="tx1"/>
                </a:solidFill>
                <a:latin typeface="Franklin Gothic Medium" pitchFamily="34" charset="0"/>
              </a:defRPr>
            </a:lvl2pPr>
            <a:lvl3pPr algn="l" rtl="0" fontAlgn="base">
              <a:lnSpc>
                <a:spcPct val="90000"/>
              </a:lnSpc>
              <a:spcBef>
                <a:spcPct val="0"/>
              </a:spcBef>
              <a:spcAft>
                <a:spcPct val="0"/>
              </a:spcAft>
              <a:defRPr sz="4000" b="1">
                <a:solidFill>
                  <a:schemeClr val="tx1"/>
                </a:solidFill>
                <a:latin typeface="Franklin Gothic Medium" pitchFamily="34" charset="0"/>
              </a:defRPr>
            </a:lvl3pPr>
            <a:lvl4pPr algn="l" rtl="0" fontAlgn="base">
              <a:lnSpc>
                <a:spcPct val="90000"/>
              </a:lnSpc>
              <a:spcBef>
                <a:spcPct val="0"/>
              </a:spcBef>
              <a:spcAft>
                <a:spcPct val="0"/>
              </a:spcAft>
              <a:defRPr sz="4000" b="1">
                <a:solidFill>
                  <a:schemeClr val="tx1"/>
                </a:solidFill>
                <a:latin typeface="Franklin Gothic Medium" pitchFamily="34" charset="0"/>
              </a:defRPr>
            </a:lvl4pPr>
            <a:lvl5pPr algn="l" rtl="0" fontAlgn="base">
              <a:lnSpc>
                <a:spcPct val="90000"/>
              </a:lnSpc>
              <a:spcBef>
                <a:spcPct val="0"/>
              </a:spcBef>
              <a:spcAft>
                <a:spcPct val="0"/>
              </a:spcAft>
              <a:defRPr sz="4000" b="1">
                <a:solidFill>
                  <a:schemeClr val="tx1"/>
                </a:solidFill>
                <a:latin typeface="Franklin Gothic Medium" pitchFamily="34" charset="0"/>
              </a:defRPr>
            </a:lvl5pPr>
            <a:lvl6pPr marL="457200" algn="l" rtl="0" fontAlgn="base">
              <a:lnSpc>
                <a:spcPct val="90000"/>
              </a:lnSpc>
              <a:spcBef>
                <a:spcPct val="0"/>
              </a:spcBef>
              <a:spcAft>
                <a:spcPct val="0"/>
              </a:spcAft>
              <a:defRPr sz="4000" b="1">
                <a:solidFill>
                  <a:schemeClr val="tx1"/>
                </a:solidFill>
                <a:latin typeface="Franklin Gothic Medium" pitchFamily="34" charset="0"/>
              </a:defRPr>
            </a:lvl6pPr>
            <a:lvl7pPr marL="914400" algn="l" rtl="0" fontAlgn="base">
              <a:lnSpc>
                <a:spcPct val="90000"/>
              </a:lnSpc>
              <a:spcBef>
                <a:spcPct val="0"/>
              </a:spcBef>
              <a:spcAft>
                <a:spcPct val="0"/>
              </a:spcAft>
              <a:defRPr sz="4000" b="1">
                <a:solidFill>
                  <a:schemeClr val="tx1"/>
                </a:solidFill>
                <a:latin typeface="Franklin Gothic Medium" pitchFamily="34" charset="0"/>
              </a:defRPr>
            </a:lvl7pPr>
            <a:lvl8pPr marL="1371600" algn="l" rtl="0" fontAlgn="base">
              <a:lnSpc>
                <a:spcPct val="90000"/>
              </a:lnSpc>
              <a:spcBef>
                <a:spcPct val="0"/>
              </a:spcBef>
              <a:spcAft>
                <a:spcPct val="0"/>
              </a:spcAft>
              <a:defRPr sz="4000" b="1">
                <a:solidFill>
                  <a:schemeClr val="tx1"/>
                </a:solidFill>
                <a:latin typeface="Franklin Gothic Medium" pitchFamily="34" charset="0"/>
              </a:defRPr>
            </a:lvl8pPr>
            <a:lvl9pPr marL="1828800" algn="l" rtl="0" fontAlgn="base">
              <a:lnSpc>
                <a:spcPct val="90000"/>
              </a:lnSpc>
              <a:spcBef>
                <a:spcPct val="0"/>
              </a:spcBef>
              <a:spcAft>
                <a:spcPct val="0"/>
              </a:spcAft>
              <a:defRPr sz="4000" b="1">
                <a:solidFill>
                  <a:schemeClr val="tx1"/>
                </a:solidFill>
                <a:latin typeface="Franklin Gothic Medium" pitchFamily="34" charset="0"/>
              </a:defRPr>
            </a:lvl9pPr>
          </a:lstStyle>
          <a:p>
            <a:pPr defTabSz="685783">
              <a:defRPr/>
            </a:pPr>
            <a:endParaRPr lang="en-US" altLang="en-US" sz="1800" dirty="0">
              <a:solidFill>
                <a:srgbClr val="000000"/>
              </a:solidFill>
              <a:latin typeface="Arial Narrow" panose="020B0606020202030204" pitchFamily="34" charset="0"/>
            </a:endParaRPr>
          </a:p>
        </p:txBody>
      </p:sp>
      <p:cxnSp>
        <p:nvCxnSpPr>
          <p:cNvPr id="13" name="Straight Arrow Connector 42">
            <a:extLst>
              <a:ext uri="{FF2B5EF4-FFF2-40B4-BE49-F238E27FC236}">
                <a16:creationId xmlns:a16="http://schemas.microsoft.com/office/drawing/2014/main" id="{FC883520-5E3A-43D8-BA11-9843D9596CCD}"/>
              </a:ext>
            </a:extLst>
          </p:cNvPr>
          <p:cNvCxnSpPr>
            <a:cxnSpLocks/>
          </p:cNvCxnSpPr>
          <p:nvPr/>
        </p:nvCxnSpPr>
        <p:spPr>
          <a:xfrm rot="5400000">
            <a:off x="7873970" y="1743091"/>
            <a:ext cx="402828" cy="392498"/>
          </a:xfrm>
          <a:prstGeom prst="bentConnector3">
            <a:avLst>
              <a:gd name="adj1" fmla="val -5429"/>
            </a:avLst>
          </a:prstGeom>
          <a:noFill/>
          <a:ln w="57150" cap="flat" cmpd="sng" algn="ctr">
            <a:solidFill>
              <a:sysClr val="windowText" lastClr="000000">
                <a:lumMod val="75000"/>
                <a:lumOff val="25000"/>
              </a:sysClr>
            </a:solidFill>
            <a:prstDash val="solid"/>
            <a:headEnd type="none" w="med" len="med"/>
            <a:tailEnd type="triangle" w="med" len="med"/>
          </a:ln>
          <a:effectLst/>
        </p:spPr>
      </p:cxnSp>
      <p:grpSp>
        <p:nvGrpSpPr>
          <p:cNvPr id="21" name="Group 1030">
            <a:extLst>
              <a:ext uri="{FF2B5EF4-FFF2-40B4-BE49-F238E27FC236}">
                <a16:creationId xmlns:a16="http://schemas.microsoft.com/office/drawing/2014/main" id="{3C0A1F86-F146-4C66-9623-4E62162F2611}"/>
              </a:ext>
            </a:extLst>
          </p:cNvPr>
          <p:cNvGrpSpPr>
            <a:grpSpLocks/>
          </p:cNvGrpSpPr>
          <p:nvPr/>
        </p:nvGrpSpPr>
        <p:grpSpPr bwMode="auto">
          <a:xfrm>
            <a:off x="2470799" y="2057849"/>
            <a:ext cx="5342021" cy="518618"/>
            <a:chOff x="3167980" y="1531939"/>
            <a:chExt cx="5367814" cy="995598"/>
          </a:xfrm>
          <a:solidFill>
            <a:srgbClr val="00BF96"/>
          </a:solidFill>
        </p:grpSpPr>
        <p:sp>
          <p:nvSpPr>
            <p:cNvPr id="22" name="Rounded Rectangle 70">
              <a:extLst>
                <a:ext uri="{FF2B5EF4-FFF2-40B4-BE49-F238E27FC236}">
                  <a16:creationId xmlns:a16="http://schemas.microsoft.com/office/drawing/2014/main" id="{D6678E07-FCE9-4636-A49B-FC3BA08BCF82}"/>
                </a:ext>
              </a:extLst>
            </p:cNvPr>
            <p:cNvSpPr/>
            <p:nvPr/>
          </p:nvSpPr>
          <p:spPr>
            <a:xfrm>
              <a:off x="3681079" y="1531939"/>
              <a:ext cx="4854715" cy="995598"/>
            </a:xfrm>
            <a:prstGeom prst="roundRect">
              <a:avLst>
                <a:gd name="adj" fmla="val 8106"/>
              </a:avLst>
            </a:prstGeom>
            <a:grpFill/>
            <a:ln w="254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Narrow" panose="020B0606020202030204" pitchFamily="34" charset="0"/>
                </a:rPr>
                <a:t>Riva 15 mg qd*</a:t>
              </a:r>
              <a:br>
                <a:rPr kumimoji="0" lang="en-US" sz="1200" b="1" i="0" u="none" strike="noStrike" kern="0" cap="none" spc="0" normalizeH="0" baseline="0" noProof="0" dirty="0">
                  <a:ln>
                    <a:noFill/>
                  </a:ln>
                  <a:solidFill>
                    <a:prstClr val="white"/>
                  </a:solidFill>
                  <a:effectLst/>
                  <a:uLnTx/>
                  <a:uFillTx/>
                  <a:latin typeface="Arial Narrow" panose="020B0606020202030204" pitchFamily="34" charset="0"/>
                </a:rPr>
              </a:br>
              <a:r>
                <a:rPr kumimoji="0" lang="en-US" sz="1200" b="1" i="0" u="none" strike="noStrike" kern="0" cap="none" spc="0" normalizeH="0" baseline="0" noProof="0" dirty="0">
                  <a:ln>
                    <a:noFill/>
                  </a:ln>
                  <a:solidFill>
                    <a:prstClr val="white"/>
                  </a:solidFill>
                  <a:effectLst/>
                  <a:uLnTx/>
                  <a:uFillTx/>
                  <a:latin typeface="Arial Narrow" panose="020B0606020202030204" pitchFamily="34" charset="0"/>
                </a:rPr>
                <a:t>Clopidogrel 75 mg qd</a:t>
              </a:r>
              <a:r>
                <a:rPr kumimoji="0" lang="en-US" sz="1200" b="1" i="0" u="none" strike="noStrike" kern="0" cap="none" spc="0" normalizeH="0" baseline="30000" noProof="0" dirty="0">
                  <a:ln>
                    <a:noFill/>
                  </a:ln>
                  <a:solidFill>
                    <a:prstClr val="white"/>
                  </a:solidFill>
                  <a:effectLst/>
                  <a:uLnTx/>
                  <a:uFillTx/>
                  <a:latin typeface="Arial Narrow" panose="020B0606020202030204" pitchFamily="34" charset="0"/>
                </a:rPr>
                <a:t>†</a:t>
              </a:r>
            </a:p>
          </p:txBody>
        </p:sp>
        <p:cxnSp>
          <p:nvCxnSpPr>
            <p:cNvPr id="23" name="Straight Arrow Connector 22">
              <a:extLst>
                <a:ext uri="{FF2B5EF4-FFF2-40B4-BE49-F238E27FC236}">
                  <a16:creationId xmlns:a16="http://schemas.microsoft.com/office/drawing/2014/main" id="{0B3CB46B-E8DE-41EC-8C5A-D5A775C51FA2}"/>
                </a:ext>
              </a:extLst>
            </p:cNvPr>
            <p:cNvCxnSpPr/>
            <p:nvPr/>
          </p:nvCxnSpPr>
          <p:spPr>
            <a:xfrm>
              <a:off x="3167980" y="1960500"/>
              <a:ext cx="501087" cy="1714"/>
            </a:xfrm>
            <a:prstGeom prst="straightConnector1">
              <a:avLst/>
            </a:prstGeom>
            <a:grpFill/>
            <a:ln w="57150" cap="flat" cmpd="sng" algn="ctr">
              <a:solidFill>
                <a:sysClr val="windowText" lastClr="000000">
                  <a:lumMod val="65000"/>
                  <a:lumOff val="35000"/>
                </a:sysClr>
              </a:solidFill>
              <a:prstDash val="solid"/>
              <a:headEnd type="none" w="med" len="med"/>
              <a:tailEnd type="triangle" w="med" len="med"/>
            </a:ln>
            <a:effectLst/>
          </p:spPr>
        </p:cxnSp>
      </p:grpSp>
      <p:sp>
        <p:nvSpPr>
          <p:cNvPr id="24" name="Text Box 22">
            <a:extLst>
              <a:ext uri="{FF2B5EF4-FFF2-40B4-BE49-F238E27FC236}">
                <a16:creationId xmlns:a16="http://schemas.microsoft.com/office/drawing/2014/main" id="{E78C78A7-D49F-4634-8A5F-14FBE0E9D34C}"/>
              </a:ext>
            </a:extLst>
          </p:cNvPr>
          <p:cNvSpPr txBox="1">
            <a:spLocks noChangeArrowheads="1"/>
          </p:cNvSpPr>
          <p:nvPr/>
        </p:nvSpPr>
        <p:spPr bwMode="auto">
          <a:xfrm>
            <a:off x="5402961" y="2927764"/>
            <a:ext cx="2410277" cy="503471"/>
          </a:xfrm>
          <a:prstGeom prst="roundRect">
            <a:avLst>
              <a:gd name="adj" fmla="val 6693"/>
            </a:avLst>
          </a:prstGeom>
          <a:solidFill>
            <a:srgbClr val="F1FDFA"/>
          </a:solidFill>
          <a:ln w="25400" cap="flat" cmpd="sng" algn="ctr">
            <a:noFill/>
            <a:prstDash val="solid"/>
          </a:ln>
          <a:effectLst/>
        </p:spPr>
        <p:txBody>
          <a:bodyPr anchor="ctr"/>
          <a:lstStyle>
            <a:defPPr>
              <a:defRPr lang="en-US"/>
            </a:defPPr>
            <a:lvl1pPr algn="ctr">
              <a:defRPr sz="16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83">
              <a:defRPr/>
            </a:pPr>
            <a:r>
              <a:rPr lang="en-US" sz="1100" kern="0" dirty="0">
                <a:solidFill>
                  <a:srgbClr val="000000"/>
                </a:solidFill>
                <a:latin typeface="Arial Narrow" panose="020B0606020202030204" pitchFamily="34" charset="0"/>
              </a:rPr>
              <a:t>Riva 15mg QD</a:t>
            </a:r>
          </a:p>
          <a:p>
            <a:pPr defTabSz="685783">
              <a:defRPr/>
            </a:pPr>
            <a:r>
              <a:rPr lang="en-US" sz="1100" kern="0" dirty="0">
                <a:solidFill>
                  <a:srgbClr val="000000"/>
                </a:solidFill>
                <a:latin typeface="Arial Narrow" panose="020B0606020202030204" pitchFamily="34" charset="0"/>
              </a:rPr>
              <a:t>Aspirin 75-100 mg qd</a:t>
            </a:r>
          </a:p>
        </p:txBody>
      </p:sp>
      <p:sp>
        <p:nvSpPr>
          <p:cNvPr id="25" name="Rounded Rectangle 69">
            <a:extLst>
              <a:ext uri="{FF2B5EF4-FFF2-40B4-BE49-F238E27FC236}">
                <a16:creationId xmlns:a16="http://schemas.microsoft.com/office/drawing/2014/main" id="{BEF6406E-78F6-41B9-829A-48BD40AD52E5}"/>
              </a:ext>
            </a:extLst>
          </p:cNvPr>
          <p:cNvSpPr/>
          <p:nvPr/>
        </p:nvSpPr>
        <p:spPr>
          <a:xfrm>
            <a:off x="2990562" y="2920094"/>
            <a:ext cx="2411982" cy="502466"/>
          </a:xfrm>
          <a:prstGeom prst="roundRect">
            <a:avLst>
              <a:gd name="adj" fmla="val 8106"/>
            </a:avLst>
          </a:prstGeom>
          <a:solidFill>
            <a:srgbClr val="C0F8EB"/>
          </a:solidFill>
          <a:ln w="25400" cap="flat" cmpd="sng" algn="ctr">
            <a:noFill/>
            <a:prstDash val="solid"/>
          </a:ln>
          <a:effectLst/>
        </p:spPr>
        <p:txBody>
          <a:bodyPr anchor="ctr"/>
          <a:lstStyle/>
          <a:p>
            <a:pPr lvl="1" defTabSz="685783">
              <a:lnSpc>
                <a:spcPct val="90000"/>
              </a:lnSpc>
              <a:defRPr/>
            </a:pPr>
            <a:r>
              <a:rPr lang="en-US" sz="1100" b="1" kern="0" dirty="0">
                <a:latin typeface="Arial Narrow" panose="020B0606020202030204" pitchFamily="34" charset="0"/>
              </a:rPr>
              <a:t>Riva 2.5 mg bid</a:t>
            </a:r>
            <a:br>
              <a:rPr lang="en-US" sz="1100" b="1" kern="0" dirty="0">
                <a:latin typeface="Arial Narrow" panose="020B0606020202030204" pitchFamily="34" charset="0"/>
              </a:rPr>
            </a:br>
            <a:r>
              <a:rPr lang="en-US" sz="1100" b="1" kern="0" dirty="0">
                <a:latin typeface="Arial Narrow" panose="020B0606020202030204" pitchFamily="34" charset="0"/>
              </a:rPr>
              <a:t>Clopidogrel 75 mg </a:t>
            </a:r>
            <a:r>
              <a:rPr lang="en-US" sz="1100" b="1" kern="0" dirty="0" err="1">
                <a:latin typeface="Arial Narrow" panose="020B0606020202030204" pitchFamily="34" charset="0"/>
              </a:rPr>
              <a:t>qd</a:t>
            </a:r>
            <a:r>
              <a:rPr lang="en-US" sz="1100" b="1" kern="0" baseline="30000" dirty="0">
                <a:latin typeface="Arial Narrow" panose="020B0606020202030204" pitchFamily="34" charset="0"/>
              </a:rPr>
              <a:t>†</a:t>
            </a:r>
          </a:p>
          <a:p>
            <a:pPr lvl="1" defTabSz="685783">
              <a:lnSpc>
                <a:spcPct val="90000"/>
              </a:lnSpc>
              <a:defRPr/>
            </a:pPr>
            <a:r>
              <a:rPr lang="en-US" sz="1100" b="1" kern="0" dirty="0">
                <a:latin typeface="Arial Narrow" panose="020B0606020202030204" pitchFamily="34" charset="0"/>
              </a:rPr>
              <a:t>Aspirin 75-100 mg qd</a:t>
            </a:r>
            <a:r>
              <a:rPr lang="en-US" sz="1100" b="1" kern="0" baseline="30000" dirty="0">
                <a:latin typeface="Arial Narrow" panose="020B0606020202030204" pitchFamily="34" charset="0"/>
              </a:rPr>
              <a:t>‡</a:t>
            </a:r>
            <a:endParaRPr lang="en-US" sz="1100" b="1" kern="0" dirty="0">
              <a:latin typeface="Arial Narrow" panose="020B0606020202030204" pitchFamily="34" charset="0"/>
            </a:endParaRPr>
          </a:p>
        </p:txBody>
      </p:sp>
      <p:cxnSp>
        <p:nvCxnSpPr>
          <p:cNvPr id="26" name="Straight Arrow Connector 25">
            <a:extLst>
              <a:ext uri="{FF2B5EF4-FFF2-40B4-BE49-F238E27FC236}">
                <a16:creationId xmlns:a16="http://schemas.microsoft.com/office/drawing/2014/main" id="{EA46D61B-0969-4796-BE96-2EA25C69F9AD}"/>
              </a:ext>
            </a:extLst>
          </p:cNvPr>
          <p:cNvCxnSpPr/>
          <p:nvPr/>
        </p:nvCxnSpPr>
        <p:spPr>
          <a:xfrm>
            <a:off x="2468971" y="3132257"/>
            <a:ext cx="513617" cy="447"/>
          </a:xfrm>
          <a:prstGeom prst="straightConnector1">
            <a:avLst/>
          </a:prstGeom>
          <a:noFill/>
          <a:ln w="57150" cap="flat" cmpd="sng" algn="ctr">
            <a:solidFill>
              <a:sysClr val="windowText" lastClr="000000">
                <a:lumMod val="65000"/>
                <a:lumOff val="35000"/>
              </a:sysClr>
            </a:solidFill>
            <a:prstDash val="solid"/>
            <a:headEnd type="none" w="med" len="med"/>
            <a:tailEnd type="triangle" w="med" len="med"/>
          </a:ln>
          <a:effectLst/>
        </p:spPr>
      </p:cxnSp>
      <p:sp>
        <p:nvSpPr>
          <p:cNvPr id="28" name="Text Box 23">
            <a:extLst>
              <a:ext uri="{FF2B5EF4-FFF2-40B4-BE49-F238E27FC236}">
                <a16:creationId xmlns:a16="http://schemas.microsoft.com/office/drawing/2014/main" id="{DB08302F-A03A-486B-8CB7-195A4ACB520F}"/>
              </a:ext>
            </a:extLst>
          </p:cNvPr>
          <p:cNvSpPr txBox="1">
            <a:spLocks noChangeArrowheads="1"/>
          </p:cNvSpPr>
          <p:nvPr/>
        </p:nvSpPr>
        <p:spPr bwMode="auto">
          <a:xfrm>
            <a:off x="5383617" y="3726895"/>
            <a:ext cx="2418568" cy="548640"/>
          </a:xfrm>
          <a:prstGeom prst="roundRect">
            <a:avLst>
              <a:gd name="adj" fmla="val 5585"/>
            </a:avLst>
          </a:prstGeom>
          <a:solidFill>
            <a:srgbClr val="95F3DD"/>
          </a:solidFill>
          <a:ln w="25400" cap="flat" cmpd="sng" algn="ctr">
            <a:noFill/>
            <a:prstDash val="solid"/>
          </a:ln>
          <a:effectLst/>
        </p:spPr>
        <p:txBody>
          <a:bodyPr lIns="0" rIns="0" anchor="ctr"/>
          <a:lstStyle>
            <a:defPPr>
              <a:defRPr lang="en-US"/>
            </a:defPPr>
            <a:lvl1pPr algn="ctr">
              <a:defRPr sz="16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83">
              <a:defRPr/>
            </a:pPr>
            <a:r>
              <a:rPr lang="en-US" sz="1100" kern="0" dirty="0">
                <a:solidFill>
                  <a:schemeClr val="tx1"/>
                </a:solidFill>
                <a:latin typeface="Arial Narrow" panose="020B0606020202030204" pitchFamily="34" charset="0"/>
              </a:rPr>
              <a:t>VKA </a:t>
            </a:r>
            <a:r>
              <a:rPr lang="en-US" sz="1100" b="0" kern="0" dirty="0">
                <a:solidFill>
                  <a:schemeClr val="tx1"/>
                </a:solidFill>
                <a:latin typeface="Arial Narrow" panose="020B0606020202030204" pitchFamily="34" charset="0"/>
              </a:rPr>
              <a:t>(target INR 2.0-3.0)</a:t>
            </a:r>
            <a:br>
              <a:rPr lang="en-US" sz="1100" b="0" kern="0" dirty="0">
                <a:solidFill>
                  <a:schemeClr val="tx1"/>
                </a:solidFill>
                <a:latin typeface="Arial Narrow" panose="020B0606020202030204" pitchFamily="34" charset="0"/>
              </a:rPr>
            </a:br>
            <a:r>
              <a:rPr lang="en-US" sz="1100" kern="0" dirty="0">
                <a:solidFill>
                  <a:schemeClr val="tx1"/>
                </a:solidFill>
                <a:latin typeface="Arial Narrow" panose="020B0606020202030204" pitchFamily="34" charset="0"/>
              </a:rPr>
              <a:t>Aspirin 75-100 mg qd</a:t>
            </a:r>
          </a:p>
        </p:txBody>
      </p:sp>
      <p:sp>
        <p:nvSpPr>
          <p:cNvPr id="29" name="Rounded Rectangle 66">
            <a:extLst>
              <a:ext uri="{FF2B5EF4-FFF2-40B4-BE49-F238E27FC236}">
                <a16:creationId xmlns:a16="http://schemas.microsoft.com/office/drawing/2014/main" id="{404EB560-8A55-4431-B80A-3B00E33EC204}"/>
              </a:ext>
            </a:extLst>
          </p:cNvPr>
          <p:cNvSpPr/>
          <p:nvPr/>
        </p:nvSpPr>
        <p:spPr bwMode="auto">
          <a:xfrm>
            <a:off x="2981829" y="3724676"/>
            <a:ext cx="2408215" cy="548640"/>
          </a:xfrm>
          <a:prstGeom prst="roundRect">
            <a:avLst>
              <a:gd name="adj" fmla="val 8106"/>
            </a:avLst>
          </a:prstGeom>
          <a:solidFill>
            <a:srgbClr val="22E6B7"/>
          </a:solidFill>
          <a:ln w="25400" cap="flat" cmpd="sng" algn="ctr">
            <a:noFill/>
            <a:prstDash val="solid"/>
          </a:ln>
          <a:effectLst/>
        </p:spPr>
        <p:txBody>
          <a:bodyPr lIns="0" rIns="0" anchor="ctr"/>
          <a:lstStyle/>
          <a:p>
            <a:pPr algn="ctr" defTabSz="685783">
              <a:lnSpc>
                <a:spcPct val="90000"/>
              </a:lnSpc>
              <a:defRPr/>
            </a:pPr>
            <a:r>
              <a:rPr lang="en-US" sz="1100" b="1" kern="0" dirty="0">
                <a:latin typeface="Arial Narrow" panose="020B0606020202030204" pitchFamily="34" charset="0"/>
              </a:rPr>
              <a:t>VKA </a:t>
            </a:r>
            <a:r>
              <a:rPr lang="en-US" sz="1100" kern="0" dirty="0">
                <a:latin typeface="Arial Narrow" panose="020B0606020202030204" pitchFamily="34" charset="0"/>
              </a:rPr>
              <a:t>(tar INR 2.0-2.5/3.0)</a:t>
            </a:r>
            <a:br>
              <a:rPr lang="en-US" sz="1100" kern="0" dirty="0">
                <a:latin typeface="Arial Narrow" panose="020B0606020202030204" pitchFamily="34" charset="0"/>
              </a:rPr>
            </a:br>
            <a:r>
              <a:rPr lang="en-US" sz="1100" b="1" kern="0" dirty="0">
                <a:latin typeface="Arial Narrow" panose="020B0606020202030204" pitchFamily="34" charset="0"/>
              </a:rPr>
              <a:t>Clopidogrel 75 mg qd</a:t>
            </a:r>
            <a:r>
              <a:rPr lang="en-US" sz="1100" b="1" kern="0" baseline="30000" dirty="0">
                <a:latin typeface="Arial Narrow" panose="020B0606020202030204" pitchFamily="34" charset="0"/>
              </a:rPr>
              <a:t>†</a:t>
            </a:r>
          </a:p>
          <a:p>
            <a:pPr algn="ctr" defTabSz="685783">
              <a:lnSpc>
                <a:spcPct val="90000"/>
              </a:lnSpc>
              <a:defRPr/>
            </a:pPr>
            <a:r>
              <a:rPr lang="en-US" sz="1100" b="1" kern="0" dirty="0">
                <a:latin typeface="Arial Narrow" panose="020B0606020202030204" pitchFamily="34" charset="0"/>
              </a:rPr>
              <a:t>Aspirin 75-100 mg qd</a:t>
            </a:r>
          </a:p>
        </p:txBody>
      </p:sp>
      <p:cxnSp>
        <p:nvCxnSpPr>
          <p:cNvPr id="30" name="Straight Arrow Connector 29">
            <a:extLst>
              <a:ext uri="{FF2B5EF4-FFF2-40B4-BE49-F238E27FC236}">
                <a16:creationId xmlns:a16="http://schemas.microsoft.com/office/drawing/2014/main" id="{F41B60C8-733F-49AE-B7CB-81A74195E1A5}"/>
              </a:ext>
            </a:extLst>
          </p:cNvPr>
          <p:cNvCxnSpPr/>
          <p:nvPr/>
        </p:nvCxnSpPr>
        <p:spPr bwMode="auto">
          <a:xfrm>
            <a:off x="2471237" y="3947919"/>
            <a:ext cx="498638" cy="0"/>
          </a:xfrm>
          <a:prstGeom prst="straightConnector1">
            <a:avLst/>
          </a:prstGeom>
          <a:noFill/>
          <a:ln w="57150" cap="flat" cmpd="sng" algn="ctr">
            <a:solidFill>
              <a:sysClr val="windowText" lastClr="000000">
                <a:lumMod val="65000"/>
                <a:lumOff val="35000"/>
              </a:sysClr>
            </a:solidFill>
            <a:prstDash val="solid"/>
            <a:headEnd type="none" w="med" len="med"/>
            <a:tailEnd type="triangle" w="med" len="med"/>
          </a:ln>
          <a:effectLst/>
        </p:spPr>
      </p:cxnSp>
      <p:cxnSp>
        <p:nvCxnSpPr>
          <p:cNvPr id="31" name="Straight Connector 30">
            <a:extLst>
              <a:ext uri="{FF2B5EF4-FFF2-40B4-BE49-F238E27FC236}">
                <a16:creationId xmlns:a16="http://schemas.microsoft.com/office/drawing/2014/main" id="{AA82AC72-283D-47FE-A0AC-D482249A795B}"/>
              </a:ext>
            </a:extLst>
          </p:cNvPr>
          <p:cNvCxnSpPr/>
          <p:nvPr/>
        </p:nvCxnSpPr>
        <p:spPr>
          <a:xfrm flipV="1">
            <a:off x="7877036" y="2130038"/>
            <a:ext cx="2098" cy="2194560"/>
          </a:xfrm>
          <a:prstGeom prst="line">
            <a:avLst/>
          </a:prstGeom>
          <a:noFill/>
          <a:ln w="28575" cap="flat" cmpd="sng" algn="ctr">
            <a:solidFill>
              <a:sysClr val="windowText" lastClr="000000">
                <a:lumMod val="75000"/>
                <a:lumOff val="25000"/>
              </a:sysClr>
            </a:solidFill>
            <a:prstDash val="sysDash"/>
          </a:ln>
          <a:effectLst/>
        </p:spPr>
      </p:cxnSp>
      <p:sp>
        <p:nvSpPr>
          <p:cNvPr id="32" name="TextBox 60">
            <a:extLst>
              <a:ext uri="{FF2B5EF4-FFF2-40B4-BE49-F238E27FC236}">
                <a16:creationId xmlns:a16="http://schemas.microsoft.com/office/drawing/2014/main" id="{418A8322-D328-4D24-8A8C-B71611346539}"/>
              </a:ext>
            </a:extLst>
          </p:cNvPr>
          <p:cNvSpPr txBox="1">
            <a:spLocks noChangeArrowheads="1"/>
          </p:cNvSpPr>
          <p:nvPr/>
        </p:nvSpPr>
        <p:spPr bwMode="auto">
          <a:xfrm>
            <a:off x="8278798" y="1481947"/>
            <a:ext cx="84510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algn="ctr" defTabSz="685783" fontAlgn="base">
              <a:lnSpc>
                <a:spcPts val="1200"/>
              </a:lnSpc>
              <a:spcBef>
                <a:spcPct val="0"/>
              </a:spcBef>
              <a:spcAft>
                <a:spcPct val="0"/>
              </a:spcAft>
              <a:buClrTx/>
              <a:buFont typeface="Wingdings 2" pitchFamily="18" charset="2"/>
              <a:buNone/>
            </a:pPr>
            <a:r>
              <a:rPr lang="en-US" altLang="en-US" sz="1100" b="1" dirty="0">
                <a:solidFill>
                  <a:srgbClr val="000000"/>
                </a:solidFill>
                <a:latin typeface="Arial Narrow" panose="020B0606020202030204" pitchFamily="34" charset="0"/>
                <a:cs typeface="Arial" pitchFamily="34" charset="0"/>
              </a:rPr>
              <a:t>End of</a:t>
            </a:r>
            <a:br>
              <a:rPr lang="en-US" altLang="en-US" sz="1100" b="1" dirty="0">
                <a:solidFill>
                  <a:srgbClr val="000000"/>
                </a:solidFill>
                <a:latin typeface="Arial Narrow" panose="020B0606020202030204" pitchFamily="34" charset="0"/>
                <a:cs typeface="Arial" pitchFamily="34" charset="0"/>
              </a:rPr>
            </a:br>
            <a:r>
              <a:rPr lang="en-US" altLang="en-US" sz="1100" b="1" dirty="0">
                <a:solidFill>
                  <a:srgbClr val="000000"/>
                </a:solidFill>
                <a:latin typeface="Arial Narrow" panose="020B0606020202030204" pitchFamily="34" charset="0"/>
                <a:cs typeface="Arial" pitchFamily="34" charset="0"/>
              </a:rPr>
              <a:t>treatment at</a:t>
            </a:r>
            <a:br>
              <a:rPr lang="en-US" altLang="en-US" sz="1100" b="1" dirty="0">
                <a:solidFill>
                  <a:srgbClr val="000000"/>
                </a:solidFill>
                <a:latin typeface="Arial Narrow" panose="020B0606020202030204" pitchFamily="34" charset="0"/>
                <a:cs typeface="Arial" pitchFamily="34" charset="0"/>
              </a:rPr>
            </a:br>
            <a:r>
              <a:rPr lang="en-US" altLang="en-US" sz="1100" b="1" dirty="0">
                <a:solidFill>
                  <a:srgbClr val="000000"/>
                </a:solidFill>
                <a:latin typeface="Arial Narrow" panose="020B0606020202030204" pitchFamily="34" charset="0"/>
                <a:cs typeface="Arial" pitchFamily="34" charset="0"/>
              </a:rPr>
              <a:t>12 months</a:t>
            </a:r>
          </a:p>
        </p:txBody>
      </p:sp>
      <p:grpSp>
        <p:nvGrpSpPr>
          <p:cNvPr id="33" name="Group 51">
            <a:extLst>
              <a:ext uri="{FF2B5EF4-FFF2-40B4-BE49-F238E27FC236}">
                <a16:creationId xmlns:a16="http://schemas.microsoft.com/office/drawing/2014/main" id="{7E1A778A-2FBC-400A-8CF4-5470078A4F52}"/>
              </a:ext>
            </a:extLst>
          </p:cNvPr>
          <p:cNvGrpSpPr/>
          <p:nvPr/>
        </p:nvGrpSpPr>
        <p:grpSpPr>
          <a:xfrm>
            <a:off x="3000963" y="2657992"/>
            <a:ext cx="2389086" cy="261610"/>
            <a:chOff x="3546338" y="1868119"/>
            <a:chExt cx="3185447" cy="348813"/>
          </a:xfrm>
        </p:grpSpPr>
        <p:sp>
          <p:nvSpPr>
            <p:cNvPr id="34" name="TextBox 44">
              <a:extLst>
                <a:ext uri="{FF2B5EF4-FFF2-40B4-BE49-F238E27FC236}">
                  <a16:creationId xmlns:a16="http://schemas.microsoft.com/office/drawing/2014/main" id="{7705FAAE-1F1E-4791-83AA-0B1096AFB70F}"/>
                </a:ext>
              </a:extLst>
            </p:cNvPr>
            <p:cNvSpPr txBox="1">
              <a:spLocks noChangeArrowheads="1"/>
            </p:cNvSpPr>
            <p:nvPr/>
          </p:nvSpPr>
          <p:spPr bwMode="auto">
            <a:xfrm>
              <a:off x="4325170" y="1868119"/>
              <a:ext cx="1699775" cy="34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marL="0" marR="0" lvl="0" indent="0" algn="ctr" defTabSz="685783" eaLnBrk="1" fontAlgn="base" latinLnBrk="0" hangingPunct="1">
                <a:lnSpc>
                  <a:spcPct val="100000"/>
                </a:lnSpc>
                <a:spcBef>
                  <a:spcPct val="0"/>
                </a:spcBef>
                <a:spcAft>
                  <a:spcPct val="0"/>
                </a:spcAft>
                <a:buClrTx/>
                <a:buSzTx/>
                <a:buFont typeface="Wingdings 2" pitchFamily="18" charset="2"/>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1,6, or 12 months</a:t>
              </a:r>
            </a:p>
          </p:txBody>
        </p:sp>
        <p:cxnSp>
          <p:nvCxnSpPr>
            <p:cNvPr id="35" name="Straight Connector 34">
              <a:extLst>
                <a:ext uri="{FF2B5EF4-FFF2-40B4-BE49-F238E27FC236}">
                  <a16:creationId xmlns:a16="http://schemas.microsoft.com/office/drawing/2014/main" id="{98826983-0F7B-46FA-8B00-31C1684162EE}"/>
                </a:ext>
              </a:extLst>
            </p:cNvPr>
            <p:cNvCxnSpPr>
              <a:endCxn id="34" idx="3"/>
            </p:cNvCxnSpPr>
            <p:nvPr/>
          </p:nvCxnSpPr>
          <p:spPr bwMode="auto">
            <a:xfrm flipH="1">
              <a:off x="6024945" y="2019534"/>
              <a:ext cx="706840" cy="0"/>
            </a:xfrm>
            <a:prstGeom prst="line">
              <a:avLst/>
            </a:prstGeom>
            <a:noFill/>
            <a:ln w="28575" cap="flat" cmpd="sng" algn="ctr">
              <a:solidFill>
                <a:sysClr val="windowText" lastClr="000000">
                  <a:lumMod val="75000"/>
                  <a:lumOff val="25000"/>
                </a:sysClr>
              </a:solidFill>
              <a:prstDash val="solid"/>
            </a:ln>
            <a:effectLst/>
          </p:spPr>
        </p:cxnSp>
        <p:cxnSp>
          <p:nvCxnSpPr>
            <p:cNvPr id="36" name="Straight Connector 35">
              <a:extLst>
                <a:ext uri="{FF2B5EF4-FFF2-40B4-BE49-F238E27FC236}">
                  <a16:creationId xmlns:a16="http://schemas.microsoft.com/office/drawing/2014/main" id="{39A923E2-6A45-404A-A77A-D045438CD16B}"/>
                </a:ext>
              </a:extLst>
            </p:cNvPr>
            <p:cNvCxnSpPr/>
            <p:nvPr/>
          </p:nvCxnSpPr>
          <p:spPr bwMode="auto">
            <a:xfrm flipV="1">
              <a:off x="6726879" y="1959894"/>
              <a:ext cx="0" cy="119064"/>
            </a:xfrm>
            <a:prstGeom prst="line">
              <a:avLst/>
            </a:prstGeom>
            <a:noFill/>
            <a:ln w="28575" cap="flat" cmpd="sng" algn="ctr">
              <a:solidFill>
                <a:sysClr val="windowText" lastClr="000000">
                  <a:lumMod val="75000"/>
                  <a:lumOff val="25000"/>
                </a:sysClr>
              </a:solidFill>
              <a:prstDash val="solid"/>
            </a:ln>
            <a:effectLst/>
          </p:spPr>
        </p:cxnSp>
        <p:grpSp>
          <p:nvGrpSpPr>
            <p:cNvPr id="37" name="Group 62">
              <a:extLst>
                <a:ext uri="{FF2B5EF4-FFF2-40B4-BE49-F238E27FC236}">
                  <a16:creationId xmlns:a16="http://schemas.microsoft.com/office/drawing/2014/main" id="{F9F1F2F4-8BD5-417B-B493-4CCF8C79577A}"/>
                </a:ext>
              </a:extLst>
            </p:cNvPr>
            <p:cNvGrpSpPr/>
            <p:nvPr/>
          </p:nvGrpSpPr>
          <p:grpSpPr>
            <a:xfrm flipH="1">
              <a:off x="3546338" y="1966439"/>
              <a:ext cx="774155" cy="119064"/>
              <a:chOff x="5968844" y="1959894"/>
              <a:chExt cx="774155" cy="119064"/>
            </a:xfrm>
          </p:grpSpPr>
          <p:cxnSp>
            <p:nvCxnSpPr>
              <p:cNvPr id="38" name="Straight Connector 37">
                <a:extLst>
                  <a:ext uri="{FF2B5EF4-FFF2-40B4-BE49-F238E27FC236}">
                    <a16:creationId xmlns:a16="http://schemas.microsoft.com/office/drawing/2014/main" id="{64DE67C0-E72A-4164-8174-516AAB4293A4}"/>
                  </a:ext>
                </a:extLst>
              </p:cNvPr>
              <p:cNvCxnSpPr/>
              <p:nvPr/>
            </p:nvCxnSpPr>
            <p:spPr bwMode="auto">
              <a:xfrm flipH="1">
                <a:off x="5968844" y="2019534"/>
                <a:ext cx="774155" cy="2474"/>
              </a:xfrm>
              <a:prstGeom prst="line">
                <a:avLst/>
              </a:prstGeom>
              <a:noFill/>
              <a:ln w="28575" cap="flat" cmpd="sng" algn="ctr">
                <a:solidFill>
                  <a:sysClr val="windowText" lastClr="000000">
                    <a:lumMod val="75000"/>
                    <a:lumOff val="25000"/>
                  </a:sysClr>
                </a:solidFill>
                <a:prstDash val="solid"/>
              </a:ln>
              <a:effectLst/>
            </p:spPr>
          </p:cxnSp>
          <p:cxnSp>
            <p:nvCxnSpPr>
              <p:cNvPr id="39" name="Straight Connector 38">
                <a:extLst>
                  <a:ext uri="{FF2B5EF4-FFF2-40B4-BE49-F238E27FC236}">
                    <a16:creationId xmlns:a16="http://schemas.microsoft.com/office/drawing/2014/main" id="{6E98A47F-1DF9-4547-95F5-6F162F699E14}"/>
                  </a:ext>
                </a:extLst>
              </p:cNvPr>
              <p:cNvCxnSpPr/>
              <p:nvPr/>
            </p:nvCxnSpPr>
            <p:spPr bwMode="auto">
              <a:xfrm flipV="1">
                <a:off x="6732489" y="1959894"/>
                <a:ext cx="0" cy="119064"/>
              </a:xfrm>
              <a:prstGeom prst="line">
                <a:avLst/>
              </a:prstGeom>
              <a:noFill/>
              <a:ln w="28575" cap="flat" cmpd="sng" algn="ctr">
                <a:solidFill>
                  <a:sysClr val="windowText" lastClr="000000">
                    <a:lumMod val="75000"/>
                    <a:lumOff val="25000"/>
                  </a:sysClr>
                </a:solidFill>
                <a:prstDash val="solid"/>
              </a:ln>
              <a:effectLst/>
            </p:spPr>
          </p:cxnSp>
        </p:grpSp>
      </p:grpSp>
      <p:grpSp>
        <p:nvGrpSpPr>
          <p:cNvPr id="40" name="Group 52">
            <a:extLst>
              <a:ext uri="{FF2B5EF4-FFF2-40B4-BE49-F238E27FC236}">
                <a16:creationId xmlns:a16="http://schemas.microsoft.com/office/drawing/2014/main" id="{1253D247-467B-44AF-B3ED-348B0B5EC143}"/>
              </a:ext>
            </a:extLst>
          </p:cNvPr>
          <p:cNvGrpSpPr/>
          <p:nvPr/>
        </p:nvGrpSpPr>
        <p:grpSpPr>
          <a:xfrm>
            <a:off x="3005871" y="3491551"/>
            <a:ext cx="2389086" cy="261610"/>
            <a:chOff x="3546338" y="1868119"/>
            <a:chExt cx="3185447" cy="348813"/>
          </a:xfrm>
        </p:grpSpPr>
        <p:sp>
          <p:nvSpPr>
            <p:cNvPr id="41" name="TextBox 44">
              <a:extLst>
                <a:ext uri="{FF2B5EF4-FFF2-40B4-BE49-F238E27FC236}">
                  <a16:creationId xmlns:a16="http://schemas.microsoft.com/office/drawing/2014/main" id="{8EF7C1EA-8DF3-4989-8203-DF6AA957908E}"/>
                </a:ext>
              </a:extLst>
            </p:cNvPr>
            <p:cNvSpPr txBox="1">
              <a:spLocks noChangeArrowheads="1"/>
            </p:cNvSpPr>
            <p:nvPr/>
          </p:nvSpPr>
          <p:spPr bwMode="auto">
            <a:xfrm>
              <a:off x="4325170" y="1868119"/>
              <a:ext cx="1699775" cy="34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marL="0" marR="0" lvl="0" indent="0" algn="ctr" defTabSz="685783" eaLnBrk="1" fontAlgn="base" latinLnBrk="0" hangingPunct="1">
                <a:lnSpc>
                  <a:spcPct val="100000"/>
                </a:lnSpc>
                <a:spcBef>
                  <a:spcPct val="0"/>
                </a:spcBef>
                <a:spcAft>
                  <a:spcPct val="0"/>
                </a:spcAft>
                <a:buClrTx/>
                <a:buSzTx/>
                <a:buFont typeface="Wingdings 2" pitchFamily="18" charset="2"/>
                <a:buNone/>
                <a:tabLst/>
                <a:defRPr/>
              </a:pPr>
              <a:r>
                <a:rPr kumimoji="0" lang="en-US" altLang="en-US" sz="1100" b="0" i="0" u="none" strike="noStrike" kern="0" cap="none" spc="0" normalizeH="0" baseline="0" noProof="0" dirty="0">
                  <a:ln>
                    <a:noFill/>
                  </a:ln>
                  <a:solidFill>
                    <a:srgbClr val="000000"/>
                  </a:solidFill>
                  <a:effectLst/>
                  <a:uLnTx/>
                  <a:uFillTx/>
                  <a:latin typeface="Arial Narrow" panose="020B0606020202030204" pitchFamily="34" charset="0"/>
                  <a:cs typeface="Arial" pitchFamily="34" charset="0"/>
                </a:rPr>
                <a:t>1,6, or 12 months</a:t>
              </a:r>
            </a:p>
          </p:txBody>
        </p:sp>
        <p:cxnSp>
          <p:nvCxnSpPr>
            <p:cNvPr id="42" name="Straight Connector 41">
              <a:extLst>
                <a:ext uri="{FF2B5EF4-FFF2-40B4-BE49-F238E27FC236}">
                  <a16:creationId xmlns:a16="http://schemas.microsoft.com/office/drawing/2014/main" id="{72704338-AF4C-4514-A23E-C5FA9A704119}"/>
                </a:ext>
              </a:extLst>
            </p:cNvPr>
            <p:cNvCxnSpPr>
              <a:endCxn id="41" idx="3"/>
            </p:cNvCxnSpPr>
            <p:nvPr/>
          </p:nvCxnSpPr>
          <p:spPr bwMode="auto">
            <a:xfrm flipH="1">
              <a:off x="6024945" y="2019534"/>
              <a:ext cx="706840" cy="0"/>
            </a:xfrm>
            <a:prstGeom prst="line">
              <a:avLst/>
            </a:prstGeom>
            <a:noFill/>
            <a:ln w="28575" cap="flat" cmpd="sng" algn="ctr">
              <a:solidFill>
                <a:sysClr val="windowText" lastClr="000000">
                  <a:lumMod val="75000"/>
                  <a:lumOff val="25000"/>
                </a:sysClr>
              </a:solidFill>
              <a:prstDash val="solid"/>
            </a:ln>
            <a:effectLst/>
          </p:spPr>
        </p:cxnSp>
        <p:cxnSp>
          <p:nvCxnSpPr>
            <p:cNvPr id="43" name="Straight Connector 42">
              <a:extLst>
                <a:ext uri="{FF2B5EF4-FFF2-40B4-BE49-F238E27FC236}">
                  <a16:creationId xmlns:a16="http://schemas.microsoft.com/office/drawing/2014/main" id="{6C1A1B35-B585-4855-9C62-76C9DC1C0B21}"/>
                </a:ext>
              </a:extLst>
            </p:cNvPr>
            <p:cNvCxnSpPr/>
            <p:nvPr/>
          </p:nvCxnSpPr>
          <p:spPr bwMode="auto">
            <a:xfrm flipV="1">
              <a:off x="6726879" y="1959894"/>
              <a:ext cx="0" cy="119064"/>
            </a:xfrm>
            <a:prstGeom prst="line">
              <a:avLst/>
            </a:prstGeom>
            <a:noFill/>
            <a:ln w="28575" cap="flat" cmpd="sng" algn="ctr">
              <a:solidFill>
                <a:sysClr val="windowText" lastClr="000000">
                  <a:lumMod val="75000"/>
                  <a:lumOff val="25000"/>
                </a:sysClr>
              </a:solidFill>
              <a:prstDash val="solid"/>
            </a:ln>
            <a:effectLst/>
          </p:spPr>
        </p:cxnSp>
        <p:grpSp>
          <p:nvGrpSpPr>
            <p:cNvPr id="44" name="Group 56">
              <a:extLst>
                <a:ext uri="{FF2B5EF4-FFF2-40B4-BE49-F238E27FC236}">
                  <a16:creationId xmlns:a16="http://schemas.microsoft.com/office/drawing/2014/main" id="{85805D02-1618-426A-A639-62F673F20C94}"/>
                </a:ext>
              </a:extLst>
            </p:cNvPr>
            <p:cNvGrpSpPr/>
            <p:nvPr/>
          </p:nvGrpSpPr>
          <p:grpSpPr>
            <a:xfrm flipH="1">
              <a:off x="3546338" y="1966439"/>
              <a:ext cx="774155" cy="119064"/>
              <a:chOff x="5968844" y="1959894"/>
              <a:chExt cx="774155" cy="119064"/>
            </a:xfrm>
          </p:grpSpPr>
          <p:cxnSp>
            <p:nvCxnSpPr>
              <p:cNvPr id="45" name="Straight Connector 44">
                <a:extLst>
                  <a:ext uri="{FF2B5EF4-FFF2-40B4-BE49-F238E27FC236}">
                    <a16:creationId xmlns:a16="http://schemas.microsoft.com/office/drawing/2014/main" id="{937E0E0C-AE90-4D71-B863-7A9105EE3B1C}"/>
                  </a:ext>
                </a:extLst>
              </p:cNvPr>
              <p:cNvCxnSpPr/>
              <p:nvPr/>
            </p:nvCxnSpPr>
            <p:spPr bwMode="auto">
              <a:xfrm flipH="1">
                <a:off x="5968844" y="2019534"/>
                <a:ext cx="774155" cy="2474"/>
              </a:xfrm>
              <a:prstGeom prst="line">
                <a:avLst/>
              </a:prstGeom>
              <a:noFill/>
              <a:ln w="28575" cap="flat" cmpd="sng" algn="ctr">
                <a:solidFill>
                  <a:sysClr val="windowText" lastClr="000000">
                    <a:lumMod val="75000"/>
                    <a:lumOff val="25000"/>
                  </a:sysClr>
                </a:solidFill>
                <a:prstDash val="solid"/>
              </a:ln>
              <a:effectLst/>
            </p:spPr>
          </p:cxnSp>
          <p:cxnSp>
            <p:nvCxnSpPr>
              <p:cNvPr id="46" name="Straight Connector 45">
                <a:extLst>
                  <a:ext uri="{FF2B5EF4-FFF2-40B4-BE49-F238E27FC236}">
                    <a16:creationId xmlns:a16="http://schemas.microsoft.com/office/drawing/2014/main" id="{2AB0A83E-D07D-43A5-8DEA-4DFAFE4B3D89}"/>
                  </a:ext>
                </a:extLst>
              </p:cNvPr>
              <p:cNvCxnSpPr/>
              <p:nvPr/>
            </p:nvCxnSpPr>
            <p:spPr bwMode="auto">
              <a:xfrm flipV="1">
                <a:off x="6732489" y="1959894"/>
                <a:ext cx="0" cy="119064"/>
              </a:xfrm>
              <a:prstGeom prst="line">
                <a:avLst/>
              </a:prstGeom>
              <a:noFill/>
              <a:ln w="28575" cap="flat" cmpd="sng" algn="ctr">
                <a:solidFill>
                  <a:sysClr val="windowText" lastClr="000000">
                    <a:lumMod val="75000"/>
                    <a:lumOff val="25000"/>
                  </a:sysClr>
                </a:solidFill>
                <a:prstDash val="solid"/>
              </a:ln>
              <a:effectLst/>
            </p:spPr>
          </p:cxnSp>
        </p:grpSp>
      </p:grpSp>
      <p:sp>
        <p:nvSpPr>
          <p:cNvPr id="47" name="TextBox 56">
            <a:extLst>
              <a:ext uri="{FF2B5EF4-FFF2-40B4-BE49-F238E27FC236}">
                <a16:creationId xmlns:a16="http://schemas.microsoft.com/office/drawing/2014/main" id="{6388FB40-E7BA-4045-977B-2E4E016C3B94}"/>
              </a:ext>
            </a:extLst>
          </p:cNvPr>
          <p:cNvSpPr txBox="1">
            <a:spLocks noChangeArrowheads="1"/>
          </p:cNvSpPr>
          <p:nvPr/>
        </p:nvSpPr>
        <p:spPr bwMode="auto">
          <a:xfrm>
            <a:off x="1711241" y="2726191"/>
            <a:ext cx="505586" cy="946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79" tIns="34289" rIns="68579" bIns="34289">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algn="ctr" defTabSz="685783" fontAlgn="base">
              <a:lnSpc>
                <a:spcPct val="100000"/>
              </a:lnSpc>
              <a:spcBef>
                <a:spcPct val="0"/>
              </a:spcBef>
              <a:spcAft>
                <a:spcPct val="0"/>
              </a:spcAft>
              <a:buClrTx/>
              <a:buFont typeface="Wingdings 2" pitchFamily="18" charset="2"/>
              <a:buNone/>
            </a:pPr>
            <a:r>
              <a:rPr lang="en-US" altLang="en-US" sz="1200" b="1" dirty="0">
                <a:solidFill>
                  <a:srgbClr val="000000"/>
                </a:solidFill>
                <a:latin typeface="Arial Narrow" panose="020B0606020202030204" pitchFamily="34" charset="0"/>
                <a:cs typeface="Arial" pitchFamily="34" charset="0"/>
              </a:rPr>
              <a:t>≤</a:t>
            </a:r>
            <a:r>
              <a:rPr lang="en-US" altLang="en-US" sz="900" b="1" dirty="0">
                <a:solidFill>
                  <a:srgbClr val="000000"/>
                </a:solidFill>
                <a:latin typeface="Arial Narrow" panose="020B0606020202030204" pitchFamily="34" charset="0"/>
                <a:cs typeface="Arial" pitchFamily="34" charset="0"/>
              </a:rPr>
              <a:t>72</a:t>
            </a:r>
            <a:br>
              <a:rPr lang="en-US" altLang="en-US" sz="900" b="1" dirty="0">
                <a:solidFill>
                  <a:srgbClr val="000000"/>
                </a:solidFill>
                <a:latin typeface="Arial Narrow" panose="020B0606020202030204" pitchFamily="34" charset="0"/>
                <a:cs typeface="Arial" pitchFamily="34" charset="0"/>
              </a:rPr>
            </a:br>
            <a:r>
              <a:rPr lang="en-US" altLang="en-US" sz="900" b="1" dirty="0">
                <a:solidFill>
                  <a:srgbClr val="000000"/>
                </a:solidFill>
                <a:latin typeface="Arial Narrow" panose="020B0606020202030204" pitchFamily="34" charset="0"/>
                <a:cs typeface="Arial" pitchFamily="34" charset="0"/>
              </a:rPr>
              <a:t>hours</a:t>
            </a:r>
          </a:p>
          <a:p>
            <a:pPr algn="ctr" defTabSz="685783" fontAlgn="base">
              <a:lnSpc>
                <a:spcPct val="100000"/>
              </a:lnSpc>
              <a:spcBef>
                <a:spcPct val="0"/>
              </a:spcBef>
              <a:spcAft>
                <a:spcPct val="0"/>
              </a:spcAft>
              <a:buClrTx/>
              <a:buFont typeface="Wingdings 2" pitchFamily="18" charset="2"/>
              <a:buNone/>
            </a:pPr>
            <a:endParaRPr lang="en-US" altLang="en-US" sz="900" b="1" dirty="0">
              <a:solidFill>
                <a:srgbClr val="000000"/>
              </a:solidFill>
              <a:latin typeface="Arial Narrow" panose="020B0606020202030204" pitchFamily="34" charset="0"/>
              <a:cs typeface="Arial" pitchFamily="34" charset="0"/>
            </a:endParaRPr>
          </a:p>
          <a:p>
            <a:pPr algn="ctr" defTabSz="685783" fontAlgn="base">
              <a:lnSpc>
                <a:spcPct val="100000"/>
              </a:lnSpc>
              <a:spcBef>
                <a:spcPct val="0"/>
              </a:spcBef>
              <a:spcAft>
                <a:spcPct val="0"/>
              </a:spcAft>
              <a:buClrTx/>
              <a:buFont typeface="Wingdings 2" pitchFamily="18" charset="2"/>
              <a:buNone/>
            </a:pPr>
            <a:r>
              <a:rPr lang="en-US" altLang="en-US" sz="900" b="1" dirty="0">
                <a:solidFill>
                  <a:srgbClr val="000000"/>
                </a:solidFill>
                <a:latin typeface="Arial Narrow" panose="020B0606020202030204" pitchFamily="34" charset="0"/>
                <a:cs typeface="Arial" pitchFamily="34" charset="0"/>
              </a:rPr>
              <a:t>After</a:t>
            </a:r>
          </a:p>
          <a:p>
            <a:pPr algn="ctr" defTabSz="685783" fontAlgn="base">
              <a:lnSpc>
                <a:spcPct val="100000"/>
              </a:lnSpc>
              <a:spcBef>
                <a:spcPct val="0"/>
              </a:spcBef>
              <a:spcAft>
                <a:spcPct val="0"/>
              </a:spcAft>
              <a:buClrTx/>
              <a:buFont typeface="Wingdings 2" pitchFamily="18" charset="2"/>
              <a:buNone/>
            </a:pPr>
            <a:r>
              <a:rPr lang="en-US" altLang="en-US" sz="900" b="1" dirty="0">
                <a:solidFill>
                  <a:srgbClr val="000000"/>
                </a:solidFill>
                <a:latin typeface="Arial Narrow" panose="020B0606020202030204" pitchFamily="34" charset="0"/>
                <a:cs typeface="Arial" pitchFamily="34" charset="0"/>
              </a:rPr>
              <a:t>Sheath  </a:t>
            </a:r>
          </a:p>
          <a:p>
            <a:pPr algn="ctr" defTabSz="685783" fontAlgn="base">
              <a:lnSpc>
                <a:spcPct val="100000"/>
              </a:lnSpc>
              <a:spcBef>
                <a:spcPct val="0"/>
              </a:spcBef>
              <a:spcAft>
                <a:spcPct val="0"/>
              </a:spcAft>
              <a:buClrTx/>
              <a:buFont typeface="Wingdings 2" pitchFamily="18" charset="2"/>
              <a:buNone/>
            </a:pPr>
            <a:r>
              <a:rPr lang="en-US" altLang="en-US" sz="900" b="1" dirty="0">
                <a:solidFill>
                  <a:srgbClr val="000000"/>
                </a:solidFill>
                <a:latin typeface="Arial Narrow" panose="020B0606020202030204" pitchFamily="34" charset="0"/>
                <a:cs typeface="Arial" pitchFamily="34" charset="0"/>
              </a:rPr>
              <a:t>removal</a:t>
            </a:r>
          </a:p>
        </p:txBody>
      </p:sp>
      <p:grpSp>
        <p:nvGrpSpPr>
          <p:cNvPr id="48" name="Group 35">
            <a:extLst>
              <a:ext uri="{FF2B5EF4-FFF2-40B4-BE49-F238E27FC236}">
                <a16:creationId xmlns:a16="http://schemas.microsoft.com/office/drawing/2014/main" id="{B0CF1FB1-E609-4362-8570-C3435843D21C}"/>
              </a:ext>
            </a:extLst>
          </p:cNvPr>
          <p:cNvGrpSpPr/>
          <p:nvPr/>
        </p:nvGrpSpPr>
        <p:grpSpPr>
          <a:xfrm>
            <a:off x="1711241" y="4477559"/>
            <a:ext cx="6169657" cy="835076"/>
            <a:chOff x="2160870" y="4611959"/>
            <a:chExt cx="8219975" cy="966775"/>
          </a:xfrm>
          <a:solidFill>
            <a:srgbClr val="052D23"/>
          </a:solidFill>
          <a:effectLst>
            <a:outerShdw blurRad="50800" dist="38100" dir="2700000" algn="tl" rotWithShape="0">
              <a:prstClr val="black">
                <a:alpha val="40000"/>
              </a:prstClr>
            </a:outerShdw>
          </a:effectLst>
        </p:grpSpPr>
        <p:sp>
          <p:nvSpPr>
            <p:cNvPr id="49" name="Rectangle 48">
              <a:extLst>
                <a:ext uri="{FF2B5EF4-FFF2-40B4-BE49-F238E27FC236}">
                  <a16:creationId xmlns:a16="http://schemas.microsoft.com/office/drawing/2014/main" id="{704E1C87-CFD7-4117-9836-EB777473F332}"/>
                </a:ext>
              </a:extLst>
            </p:cNvPr>
            <p:cNvSpPr/>
            <p:nvPr/>
          </p:nvSpPr>
          <p:spPr>
            <a:xfrm>
              <a:off x="2160870" y="4611959"/>
              <a:ext cx="8219975" cy="966775"/>
            </a:xfrm>
            <a:prstGeom prst="rect">
              <a:avLst/>
            </a:prstGeom>
            <a:grp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50" name="Content Placeholder 10">
              <a:extLst>
                <a:ext uri="{FF2B5EF4-FFF2-40B4-BE49-F238E27FC236}">
                  <a16:creationId xmlns:a16="http://schemas.microsoft.com/office/drawing/2014/main" id="{1D081881-22B1-4EEE-8DFB-D860A9ADAB41}"/>
                </a:ext>
              </a:extLst>
            </p:cNvPr>
            <p:cNvSpPr txBox="1">
              <a:spLocks/>
            </p:cNvSpPr>
            <p:nvPr/>
          </p:nvSpPr>
          <p:spPr bwMode="auto">
            <a:xfrm>
              <a:off x="2528153" y="4718839"/>
              <a:ext cx="7592812" cy="74014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fontAlgn="base">
                <a:lnSpc>
                  <a:spcPct val="95000"/>
                </a:lnSpc>
                <a:spcBef>
                  <a:spcPts val="1200"/>
                </a:spcBef>
                <a:spcAft>
                  <a:spcPts val="600"/>
                </a:spcAft>
                <a:buClr>
                  <a:schemeClr val="tx1"/>
                </a:buClr>
                <a:buSzPct val="75000"/>
                <a:buFont typeface="Wingdings" pitchFamily="2" charset="2"/>
                <a:buChar char="n"/>
                <a:defRPr sz="3200" kern="1200">
                  <a:solidFill>
                    <a:srgbClr val="000000"/>
                  </a:solidFill>
                  <a:latin typeface="+mn-lt"/>
                  <a:ea typeface="+mn-ea"/>
                  <a:cs typeface="+mn-cs"/>
                </a:defRPr>
              </a:lvl1pPr>
              <a:lvl2pPr marL="742950" indent="-285750" algn="l" rtl="0" fontAlgn="base">
                <a:lnSpc>
                  <a:spcPct val="95000"/>
                </a:lnSpc>
                <a:spcBef>
                  <a:spcPts val="600"/>
                </a:spcBef>
                <a:spcAft>
                  <a:spcPts val="600"/>
                </a:spcAft>
                <a:buClr>
                  <a:schemeClr val="tx2"/>
                </a:buClr>
                <a:buFont typeface="Arial" charset="0"/>
                <a:buChar char="–"/>
                <a:defRPr sz="2800" kern="1200">
                  <a:solidFill>
                    <a:srgbClr val="000000"/>
                  </a:solidFill>
                  <a:latin typeface="+mn-lt"/>
                  <a:ea typeface="+mn-ea"/>
                  <a:cs typeface="+mn-cs"/>
                </a:defRPr>
              </a:lvl2pPr>
              <a:lvl3pPr marL="1143000" indent="-228600" algn="l" rtl="0" fontAlgn="base">
                <a:lnSpc>
                  <a:spcPct val="95000"/>
                </a:lnSpc>
                <a:spcBef>
                  <a:spcPts val="300"/>
                </a:spcBef>
                <a:spcAft>
                  <a:spcPts val="600"/>
                </a:spcAft>
                <a:buClr>
                  <a:srgbClr val="7F7F7F"/>
                </a:buClr>
                <a:buFont typeface="Arial" charset="0"/>
                <a:buChar char="•"/>
                <a:defRPr sz="2400" kern="1200">
                  <a:solidFill>
                    <a:srgbClr val="000000"/>
                  </a:solidFill>
                  <a:latin typeface="+mn-lt"/>
                  <a:ea typeface="+mn-ea"/>
                  <a:cs typeface="+mn-cs"/>
                </a:defRPr>
              </a:lvl3pPr>
              <a:lvl4pPr marL="1600200" indent="-228600" algn="l" rtl="0" fontAlgn="base">
                <a:lnSpc>
                  <a:spcPct val="95000"/>
                </a:lnSpc>
                <a:spcBef>
                  <a:spcPts val="200"/>
                </a:spcBef>
                <a:spcAft>
                  <a:spcPts val="600"/>
                </a:spcAft>
                <a:buClr>
                  <a:schemeClr val="accent2"/>
                </a:buClr>
                <a:buFont typeface="Arial" charset="0"/>
                <a:buChar char="–"/>
                <a:defRPr sz="2000" kern="1200">
                  <a:solidFill>
                    <a:srgbClr val="000000"/>
                  </a:solidFill>
                  <a:latin typeface="+mn-lt"/>
                  <a:ea typeface="+mn-ea"/>
                  <a:cs typeface="+mn-cs"/>
                </a:defRPr>
              </a:lvl4pPr>
              <a:lvl5pPr marL="2057400" indent="-228600" algn="l" rtl="0" fontAlgn="base">
                <a:lnSpc>
                  <a:spcPct val="95000"/>
                </a:lnSpc>
                <a:spcBef>
                  <a:spcPts val="100"/>
                </a:spcBef>
                <a:spcAft>
                  <a:spcPts val="600"/>
                </a:spcAft>
                <a:buClr>
                  <a:srgbClr val="7F7F7F"/>
                </a:buClr>
                <a:buFont typeface="Arial" charset="0"/>
                <a:buChar char="»"/>
                <a:defRPr sz="2000" kern="1200">
                  <a:solidFill>
                    <a:srgbClr val="00000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783" rtl="0" eaLnBrk="1" fontAlgn="base" latinLnBrk="0" hangingPunct="1">
                <a:lnSpc>
                  <a:spcPct val="90000"/>
                </a:lnSpc>
                <a:spcBef>
                  <a:spcPts val="300"/>
                </a:spcBef>
                <a:spcAft>
                  <a:spcPts val="600"/>
                </a:spcAft>
                <a:buClr>
                  <a:srgbClr val="EC008C"/>
                </a:buClr>
                <a:buSzPct val="75000"/>
                <a:buFont typeface="Wingdings" pitchFamily="2" charset="2"/>
                <a:buNone/>
                <a:tabLst/>
                <a:defRPr/>
              </a:pPr>
              <a:r>
                <a:rPr kumimoji="0" lang="en-US" altLang="en-US" sz="1800" b="1" i="0" u="none" strike="noStrike" kern="1200" cap="none" spc="0" normalizeH="0" baseline="0" noProof="0" dirty="0">
                  <a:ln>
                    <a:noFill/>
                  </a:ln>
                  <a:solidFill>
                    <a:prstClr val="white"/>
                  </a:solidFill>
                  <a:effectLst/>
                  <a:uLnTx/>
                  <a:uFillTx/>
                  <a:latin typeface="Arial Narrow" panose="020B0606020202030204" pitchFamily="34" charset="0"/>
                </a:rPr>
                <a:t>Primary objective: </a:t>
              </a:r>
              <a:r>
                <a:rPr kumimoji="0" lang="en-US" altLang="en-US" sz="1800" b="0" i="0" u="none" strike="noStrike" kern="1200" cap="none" spc="0" normalizeH="0" baseline="0" noProof="0" dirty="0">
                  <a:ln>
                    <a:noFill/>
                  </a:ln>
                  <a:solidFill>
                    <a:prstClr val="white"/>
                  </a:solidFill>
                  <a:effectLst/>
                  <a:uLnTx/>
                  <a:uFillTx/>
                  <a:latin typeface="Arial Narrow" panose="020B0606020202030204" pitchFamily="34" charset="0"/>
                </a:rPr>
                <a:t>clinically significant bleeding at 12 months</a:t>
              </a:r>
            </a:p>
            <a:p>
              <a:pPr marL="0" marR="0" lvl="0" indent="0" algn="l" defTabSz="685783" rtl="0" eaLnBrk="1" fontAlgn="base" latinLnBrk="0" hangingPunct="1">
                <a:lnSpc>
                  <a:spcPct val="90000"/>
                </a:lnSpc>
                <a:spcBef>
                  <a:spcPts val="300"/>
                </a:spcBef>
                <a:spcAft>
                  <a:spcPts val="600"/>
                </a:spcAft>
                <a:buClr>
                  <a:srgbClr val="EC008C"/>
                </a:buClr>
                <a:buSzPct val="75000"/>
                <a:buFont typeface="Wingdings" pitchFamily="2" charset="2"/>
                <a:buNone/>
                <a:tabLst/>
                <a:defRPr/>
              </a:pPr>
              <a:r>
                <a:rPr kumimoji="0" lang="en-US" altLang="en-US" sz="1800" b="1" i="0" u="none" strike="noStrike" kern="1200" cap="none" spc="0" normalizeH="0" baseline="0" noProof="0" dirty="0">
                  <a:ln>
                    <a:noFill/>
                  </a:ln>
                  <a:solidFill>
                    <a:prstClr val="white"/>
                  </a:solidFill>
                  <a:effectLst/>
                  <a:uLnTx/>
                  <a:uFillTx/>
                  <a:latin typeface="Arial Narrow" panose="020B0606020202030204" pitchFamily="34" charset="0"/>
                </a:rPr>
                <a:t>Secondary objectives: </a:t>
              </a:r>
              <a:r>
                <a:rPr kumimoji="0" lang="en-US" altLang="en-US" sz="1800" b="0" i="0" u="none" strike="noStrike" kern="1200" cap="none" spc="0" normalizeH="0" baseline="0" noProof="0" dirty="0">
                  <a:ln>
                    <a:noFill/>
                  </a:ln>
                  <a:solidFill>
                    <a:prstClr val="white"/>
                  </a:solidFill>
                  <a:effectLst/>
                  <a:uLnTx/>
                  <a:uFillTx/>
                  <a:latin typeface="Arial Narrow" panose="020B0606020202030204" pitchFamily="34" charset="0"/>
                </a:rPr>
                <a:t>CV death, MI, stroke, and stent thrombosis</a:t>
              </a:r>
            </a:p>
          </p:txBody>
        </p:sp>
      </p:grpSp>
      <p:sp>
        <p:nvSpPr>
          <p:cNvPr id="51" name="Rounded Rectangle 38">
            <a:extLst>
              <a:ext uri="{FF2B5EF4-FFF2-40B4-BE49-F238E27FC236}">
                <a16:creationId xmlns:a16="http://schemas.microsoft.com/office/drawing/2014/main" id="{81E41030-C901-4313-8390-1361B451BBB8}"/>
              </a:ext>
            </a:extLst>
          </p:cNvPr>
          <p:cNvSpPr/>
          <p:nvPr/>
        </p:nvSpPr>
        <p:spPr>
          <a:xfrm>
            <a:off x="60262" y="2281984"/>
            <a:ext cx="1693583" cy="1759357"/>
          </a:xfrm>
          <a:prstGeom prst="roundRect">
            <a:avLst>
              <a:gd name="adj" fmla="val 8106"/>
            </a:avLst>
          </a:prstGeom>
          <a:solidFill>
            <a:srgbClr val="0D755A"/>
          </a:solidFill>
          <a:ln w="25400" cap="flat" cmpd="sng" algn="ctr">
            <a:noFill/>
            <a:prstDash val="solid"/>
          </a:ln>
          <a:effectLst>
            <a:outerShdw blurRad="50800" dist="38100" dir="2700000" algn="tl" rotWithShape="0">
              <a:prstClr val="black">
                <a:alpha val="40000"/>
              </a:prstClr>
            </a:outerShdw>
          </a:effectLst>
        </p:spPr>
        <p:txBody>
          <a:bodyPr lIns="68579" tIns="34289" rIns="68579" bIns="34289" anchor="ctr"/>
          <a:lstStyle/>
          <a:p>
            <a:pPr defTabSz="685783">
              <a:spcAft>
                <a:spcPts val="225"/>
              </a:spcAft>
              <a:buClr>
                <a:srgbClr val="EC008C"/>
              </a:buClr>
              <a:buSzPct val="80000"/>
              <a:defRPr/>
            </a:pPr>
            <a:r>
              <a:rPr lang="en-US" sz="1200" b="1" kern="0" dirty="0">
                <a:solidFill>
                  <a:prstClr val="white"/>
                </a:solidFill>
                <a:latin typeface="Arial Narrow" panose="020B0606020202030204" pitchFamily="34" charset="0"/>
              </a:rPr>
              <a:t>Patient Population</a:t>
            </a:r>
          </a:p>
          <a:p>
            <a:pPr marL="171450" indent="-171450" defTabSz="685783">
              <a:spcAft>
                <a:spcPts val="225"/>
              </a:spcAft>
              <a:buClr>
                <a:prstClr val="white"/>
              </a:buClr>
              <a:buSzPct val="80000"/>
              <a:buFont typeface="Arial"/>
              <a:buChar char="•"/>
              <a:defRPr/>
            </a:pPr>
            <a:r>
              <a:rPr lang="en-US" sz="1200" b="1" kern="0" dirty="0">
                <a:solidFill>
                  <a:prstClr val="white"/>
                </a:solidFill>
                <a:latin typeface="Arial Narrow" panose="020B0606020202030204" pitchFamily="34" charset="0"/>
              </a:rPr>
              <a:t>2100 patients with NVAF</a:t>
            </a:r>
          </a:p>
          <a:p>
            <a:pPr marL="171450" indent="-171450" defTabSz="685783">
              <a:spcAft>
                <a:spcPts val="225"/>
              </a:spcAft>
              <a:buClr>
                <a:prstClr val="white"/>
              </a:buClr>
              <a:buSzPct val="80000"/>
              <a:buFont typeface="Arial"/>
              <a:buChar char="•"/>
              <a:defRPr/>
            </a:pPr>
            <a:r>
              <a:rPr lang="en-US" sz="1200" b="1" kern="0" dirty="0">
                <a:solidFill>
                  <a:prstClr val="white"/>
                </a:solidFill>
                <a:latin typeface="Arial Narrow" panose="020B0606020202030204" pitchFamily="34" charset="0"/>
              </a:rPr>
              <a:t>Open label</a:t>
            </a:r>
          </a:p>
          <a:p>
            <a:pPr marL="171450" indent="-171450" defTabSz="685783">
              <a:spcAft>
                <a:spcPts val="225"/>
              </a:spcAft>
              <a:buClr>
                <a:prstClr val="white"/>
              </a:buClr>
              <a:buSzPct val="80000"/>
              <a:buFont typeface="Arial"/>
              <a:buChar char="•"/>
              <a:defRPr/>
            </a:pPr>
            <a:r>
              <a:rPr lang="en-US" sz="1200" b="1" kern="0" dirty="0">
                <a:solidFill>
                  <a:prstClr val="white"/>
                </a:solidFill>
                <a:latin typeface="Arial Narrow" panose="020B0606020202030204" pitchFamily="34" charset="0"/>
              </a:rPr>
              <a:t>No prior stroke/TIA</a:t>
            </a:r>
          </a:p>
          <a:p>
            <a:pPr marL="171450" indent="-171450" defTabSz="685783">
              <a:spcAft>
                <a:spcPts val="225"/>
              </a:spcAft>
              <a:buClr>
                <a:prstClr val="white"/>
              </a:buClr>
              <a:buSzPct val="80000"/>
              <a:buFont typeface="Arial"/>
              <a:buChar char="•"/>
              <a:defRPr/>
            </a:pPr>
            <a:r>
              <a:rPr lang="en-US" sz="1200" b="1" kern="0" dirty="0">
                <a:solidFill>
                  <a:prstClr val="white"/>
                </a:solidFill>
                <a:latin typeface="Arial Narrow" panose="020B0606020202030204" pitchFamily="34" charset="0"/>
              </a:rPr>
              <a:t>PCI with stent placement</a:t>
            </a:r>
          </a:p>
        </p:txBody>
      </p:sp>
      <p:sp>
        <p:nvSpPr>
          <p:cNvPr id="52" name="Rounded Rectangle 39">
            <a:extLst>
              <a:ext uri="{FF2B5EF4-FFF2-40B4-BE49-F238E27FC236}">
                <a16:creationId xmlns:a16="http://schemas.microsoft.com/office/drawing/2014/main" id="{8D06B6B8-09E5-4723-8853-A1CFFB0A05B6}"/>
              </a:ext>
            </a:extLst>
          </p:cNvPr>
          <p:cNvSpPr/>
          <p:nvPr/>
        </p:nvSpPr>
        <p:spPr>
          <a:xfrm>
            <a:off x="2211436" y="2031788"/>
            <a:ext cx="265510" cy="2200940"/>
          </a:xfrm>
          <a:prstGeom prst="roundRect">
            <a:avLst/>
          </a:prstGeom>
          <a:solidFill>
            <a:srgbClr val="424242"/>
          </a:solidFill>
          <a:ln w="25400" cap="flat" cmpd="sng" algn="ctr">
            <a:noFill/>
            <a:prstDash val="solid"/>
          </a:ln>
          <a:effectLst/>
        </p:spPr>
        <p:txBody>
          <a:bodyPr lIns="68579" tIns="34289" rIns="68579" bIns="34289" anchor="ctr"/>
          <a:lstStyle/>
          <a:p>
            <a:pPr algn="ctr" defTabSz="685783">
              <a:defRPr/>
            </a:pPr>
            <a:r>
              <a:rPr lang="en-US" sz="1400" b="1" kern="0" dirty="0">
                <a:solidFill>
                  <a:prstClr val="white"/>
                </a:solidFill>
                <a:latin typeface="Arial Narrow" panose="020B0606020202030204" pitchFamily="34" charset="0"/>
              </a:rPr>
              <a:t>R</a:t>
            </a:r>
          </a:p>
          <a:p>
            <a:pPr algn="ctr" defTabSz="685783">
              <a:defRPr/>
            </a:pPr>
            <a:r>
              <a:rPr lang="en-US" sz="1400" b="1" kern="0" dirty="0">
                <a:solidFill>
                  <a:prstClr val="white"/>
                </a:solidFill>
                <a:latin typeface="Arial Narrow" panose="020B0606020202030204" pitchFamily="34" charset="0"/>
              </a:rPr>
              <a:t>A</a:t>
            </a:r>
          </a:p>
          <a:p>
            <a:pPr algn="ctr" defTabSz="685783">
              <a:defRPr/>
            </a:pPr>
            <a:r>
              <a:rPr lang="en-US" sz="1400" b="1" kern="0" dirty="0">
                <a:solidFill>
                  <a:prstClr val="white"/>
                </a:solidFill>
                <a:latin typeface="Arial Narrow" panose="020B0606020202030204" pitchFamily="34" charset="0"/>
              </a:rPr>
              <a:t>N</a:t>
            </a:r>
          </a:p>
          <a:p>
            <a:pPr algn="ctr" defTabSz="685783">
              <a:defRPr/>
            </a:pPr>
            <a:r>
              <a:rPr lang="en-US" sz="1400" b="1" kern="0" dirty="0">
                <a:solidFill>
                  <a:prstClr val="white"/>
                </a:solidFill>
                <a:latin typeface="Arial Narrow" panose="020B0606020202030204" pitchFamily="34" charset="0"/>
              </a:rPr>
              <a:t>D</a:t>
            </a:r>
          </a:p>
          <a:p>
            <a:pPr algn="ctr" defTabSz="685783">
              <a:defRPr/>
            </a:pPr>
            <a:r>
              <a:rPr lang="en-US" sz="1400" b="1" kern="0" dirty="0">
                <a:solidFill>
                  <a:prstClr val="white"/>
                </a:solidFill>
                <a:latin typeface="Arial Narrow" panose="020B0606020202030204" pitchFamily="34" charset="0"/>
              </a:rPr>
              <a:t>O</a:t>
            </a:r>
          </a:p>
          <a:p>
            <a:pPr algn="ctr" defTabSz="685783">
              <a:defRPr/>
            </a:pPr>
            <a:r>
              <a:rPr lang="en-US" sz="1400" b="1" kern="0" dirty="0">
                <a:solidFill>
                  <a:prstClr val="white"/>
                </a:solidFill>
                <a:latin typeface="Arial Narrow" panose="020B0606020202030204" pitchFamily="34" charset="0"/>
              </a:rPr>
              <a:t>M</a:t>
            </a:r>
          </a:p>
          <a:p>
            <a:pPr algn="ctr" defTabSz="685783">
              <a:defRPr/>
            </a:pPr>
            <a:r>
              <a:rPr lang="en-US" sz="1400" b="1" kern="0" dirty="0">
                <a:solidFill>
                  <a:prstClr val="white"/>
                </a:solidFill>
                <a:latin typeface="Arial Narrow" panose="020B0606020202030204" pitchFamily="34" charset="0"/>
              </a:rPr>
              <a:t>I</a:t>
            </a:r>
          </a:p>
          <a:p>
            <a:pPr algn="ctr" defTabSz="685783">
              <a:defRPr/>
            </a:pPr>
            <a:r>
              <a:rPr lang="en-US" sz="1400" b="1" kern="0" dirty="0">
                <a:solidFill>
                  <a:prstClr val="white"/>
                </a:solidFill>
                <a:latin typeface="Arial Narrow" panose="020B0606020202030204" pitchFamily="34" charset="0"/>
              </a:rPr>
              <a:t>Z</a:t>
            </a:r>
          </a:p>
          <a:p>
            <a:pPr algn="ctr" defTabSz="685783">
              <a:defRPr/>
            </a:pPr>
            <a:r>
              <a:rPr lang="en-US" sz="1400" b="1" kern="0" dirty="0">
                <a:solidFill>
                  <a:prstClr val="white"/>
                </a:solidFill>
                <a:latin typeface="Arial Narrow" panose="020B0606020202030204" pitchFamily="34" charset="0"/>
              </a:rPr>
              <a:t>E</a:t>
            </a:r>
          </a:p>
        </p:txBody>
      </p:sp>
      <p:cxnSp>
        <p:nvCxnSpPr>
          <p:cNvPr id="53" name="Straight Arrow Connector 52">
            <a:extLst>
              <a:ext uri="{FF2B5EF4-FFF2-40B4-BE49-F238E27FC236}">
                <a16:creationId xmlns:a16="http://schemas.microsoft.com/office/drawing/2014/main" id="{A4922668-56F7-4914-ABC0-0E209036B0CF}"/>
              </a:ext>
            </a:extLst>
          </p:cNvPr>
          <p:cNvCxnSpPr/>
          <p:nvPr/>
        </p:nvCxnSpPr>
        <p:spPr>
          <a:xfrm>
            <a:off x="1743600" y="3151307"/>
            <a:ext cx="457200" cy="0"/>
          </a:xfrm>
          <a:prstGeom prst="straightConnector1">
            <a:avLst/>
          </a:prstGeom>
          <a:noFill/>
          <a:ln w="57150" cap="flat" cmpd="sng" algn="ctr">
            <a:solidFill>
              <a:sysClr val="windowText" lastClr="000000">
                <a:lumMod val="65000"/>
                <a:lumOff val="35000"/>
              </a:sysClr>
            </a:solidFill>
            <a:prstDash val="solid"/>
            <a:headEnd type="none" w="med" len="med"/>
            <a:tailEnd type="triangle" w="med" len="med"/>
          </a:ln>
          <a:effectLst/>
        </p:spPr>
      </p:cxnSp>
      <p:sp>
        <p:nvSpPr>
          <p:cNvPr id="54" name="TextBox 53">
            <a:extLst>
              <a:ext uri="{FF2B5EF4-FFF2-40B4-BE49-F238E27FC236}">
                <a16:creationId xmlns:a16="http://schemas.microsoft.com/office/drawing/2014/main" id="{7CED6E1D-251A-4F2B-AEE4-99DCEBF8E4D4}"/>
              </a:ext>
            </a:extLst>
          </p:cNvPr>
          <p:cNvSpPr txBox="1"/>
          <p:nvPr/>
        </p:nvSpPr>
        <p:spPr>
          <a:xfrm>
            <a:off x="7920471" y="2173986"/>
            <a:ext cx="923514" cy="561690"/>
          </a:xfrm>
          <a:prstGeom prst="rect">
            <a:avLst/>
          </a:prstGeom>
          <a:noFill/>
        </p:spPr>
        <p:txBody>
          <a:bodyPr wrap="square" lIns="68579" tIns="34289" rIns="68579" bIns="34289" rtlCol="0">
            <a:spAutoFit/>
          </a:bodyPr>
          <a:lstStyle/>
          <a:p>
            <a:pPr algn="ctr" defTabSz="685783"/>
            <a:r>
              <a:rPr lang="en-US" sz="1600" b="1" dirty="0">
                <a:solidFill>
                  <a:prstClr val="black">
                    <a:lumMod val="65000"/>
                    <a:lumOff val="35000"/>
                  </a:prstClr>
                </a:solidFill>
                <a:latin typeface="Arial Narrow" panose="020B0606020202030204" pitchFamily="34" charset="0"/>
              </a:rPr>
              <a:t>WOEST like</a:t>
            </a:r>
          </a:p>
        </p:txBody>
      </p:sp>
      <p:sp>
        <p:nvSpPr>
          <p:cNvPr id="55" name="TextBox 54">
            <a:extLst>
              <a:ext uri="{FF2B5EF4-FFF2-40B4-BE49-F238E27FC236}">
                <a16:creationId xmlns:a16="http://schemas.microsoft.com/office/drawing/2014/main" id="{2BB06807-F2BA-4783-B57D-B91B3FA29075}"/>
              </a:ext>
            </a:extLst>
          </p:cNvPr>
          <p:cNvSpPr txBox="1"/>
          <p:nvPr/>
        </p:nvSpPr>
        <p:spPr>
          <a:xfrm>
            <a:off x="7925542" y="3001469"/>
            <a:ext cx="1043590" cy="315469"/>
          </a:xfrm>
          <a:prstGeom prst="rect">
            <a:avLst/>
          </a:prstGeom>
          <a:noFill/>
        </p:spPr>
        <p:txBody>
          <a:bodyPr wrap="square" lIns="68579" tIns="34289" rIns="68579" bIns="34289" rtlCol="0">
            <a:spAutoFit/>
          </a:bodyPr>
          <a:lstStyle/>
          <a:p>
            <a:pPr defTabSz="685783"/>
            <a:r>
              <a:rPr lang="en-US" sz="1600" b="1" dirty="0">
                <a:solidFill>
                  <a:prstClr val="white">
                    <a:lumMod val="50000"/>
                  </a:prstClr>
                </a:solidFill>
                <a:latin typeface="Arial Narrow" panose="020B0606020202030204" pitchFamily="34" charset="0"/>
              </a:rPr>
              <a:t>ATLAS like</a:t>
            </a:r>
          </a:p>
        </p:txBody>
      </p:sp>
      <p:sp>
        <p:nvSpPr>
          <p:cNvPr id="56" name="TextBox 55">
            <a:extLst>
              <a:ext uri="{FF2B5EF4-FFF2-40B4-BE49-F238E27FC236}">
                <a16:creationId xmlns:a16="http://schemas.microsoft.com/office/drawing/2014/main" id="{F0FDC870-D038-4594-94EA-0F78D4278E0A}"/>
              </a:ext>
            </a:extLst>
          </p:cNvPr>
          <p:cNvSpPr txBox="1"/>
          <p:nvPr/>
        </p:nvSpPr>
        <p:spPr>
          <a:xfrm>
            <a:off x="7914895" y="3724382"/>
            <a:ext cx="804041" cy="561690"/>
          </a:xfrm>
          <a:prstGeom prst="rect">
            <a:avLst/>
          </a:prstGeom>
          <a:noFill/>
        </p:spPr>
        <p:txBody>
          <a:bodyPr wrap="square" lIns="68579" tIns="34289" rIns="68579" bIns="34289" rtlCol="0">
            <a:spAutoFit/>
          </a:bodyPr>
          <a:lstStyle/>
          <a:p>
            <a:pPr defTabSz="685783"/>
            <a:r>
              <a:rPr lang="en-US" sz="1600" b="1" dirty="0">
                <a:solidFill>
                  <a:srgbClr val="22E6B7"/>
                </a:solidFill>
                <a:latin typeface="Arial Narrow" panose="020B0606020202030204" pitchFamily="34" charset="0"/>
              </a:rPr>
              <a:t>Triple</a:t>
            </a:r>
          </a:p>
          <a:p>
            <a:pPr defTabSz="685783"/>
            <a:r>
              <a:rPr lang="en-US" sz="1600" b="1" dirty="0">
                <a:solidFill>
                  <a:srgbClr val="22E6B7"/>
                </a:solidFill>
                <a:latin typeface="Arial Narrow" panose="020B0606020202030204" pitchFamily="34" charset="0"/>
              </a:rPr>
              <a:t>therapy</a:t>
            </a:r>
          </a:p>
        </p:txBody>
      </p:sp>
      <p:sp>
        <p:nvSpPr>
          <p:cNvPr id="57" name="Rectangle 37">
            <a:extLst>
              <a:ext uri="{FF2B5EF4-FFF2-40B4-BE49-F238E27FC236}">
                <a16:creationId xmlns:a16="http://schemas.microsoft.com/office/drawing/2014/main" id="{67361849-3D24-459E-86F6-EDA1D230C476}"/>
              </a:ext>
            </a:extLst>
          </p:cNvPr>
          <p:cNvSpPr>
            <a:spLocks noChangeArrowheads="1"/>
          </p:cNvSpPr>
          <p:nvPr/>
        </p:nvSpPr>
        <p:spPr bwMode="auto">
          <a:xfrm>
            <a:off x="152391" y="5363583"/>
            <a:ext cx="5970617" cy="10002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9" tIns="68579" rIns="68579" bIns="205735" anchor="b">
            <a:spAutoFit/>
          </a:bodyPr>
          <a:lstStyle>
            <a:lvl1pPr fontAlgn="b">
              <a:lnSpc>
                <a:spcPct val="95000"/>
              </a:lnSpc>
              <a:spcBef>
                <a:spcPts val="600"/>
              </a:spcBef>
              <a:buClr>
                <a:schemeClr val="bg2"/>
              </a:buClr>
              <a:buFont typeface="Wingdings 2" pitchFamily="18" charset="2"/>
              <a:buChar char="®"/>
              <a:defRPr sz="2000">
                <a:solidFill>
                  <a:schemeClr val="tx1"/>
                </a:solidFill>
                <a:latin typeface="Arial" pitchFamily="34" charset="0"/>
                <a:ea typeface="ＭＳ Ｐゴシック" pitchFamily="34" charset="-128"/>
              </a:defRPr>
            </a:lvl1pPr>
            <a:lvl2pPr marL="742950" indent="-285750" fontAlgn="b">
              <a:lnSpc>
                <a:spcPct val="95000"/>
              </a:lnSpc>
              <a:spcBef>
                <a:spcPts val="600"/>
              </a:spcBef>
              <a:buClr>
                <a:schemeClr val="bg2"/>
              </a:buClr>
              <a:buFont typeface="Symbol" pitchFamily="18" charset="2"/>
              <a:buChar char="·"/>
              <a:defRPr sz="2800">
                <a:solidFill>
                  <a:schemeClr val="tx1"/>
                </a:solidFill>
                <a:latin typeface="Arial" pitchFamily="34" charset="0"/>
                <a:ea typeface="ＭＳ Ｐゴシック" pitchFamily="34" charset="-128"/>
              </a:defRPr>
            </a:lvl2pPr>
            <a:lvl3pPr marL="1143000" indent="-228600" fontAlgn="b">
              <a:lnSpc>
                <a:spcPct val="95000"/>
              </a:lnSpc>
              <a:spcBef>
                <a:spcPts val="600"/>
              </a:spcBef>
              <a:buClr>
                <a:schemeClr val="bg2"/>
              </a:buClr>
              <a:buFont typeface="Arial" pitchFamily="34" charset="0"/>
              <a:buChar char="–"/>
              <a:defRPr sz="2400">
                <a:solidFill>
                  <a:schemeClr val="tx1"/>
                </a:solidFill>
                <a:latin typeface="Arial" pitchFamily="34" charset="0"/>
                <a:ea typeface="ＭＳ Ｐゴシック" pitchFamily="34" charset="-128"/>
              </a:defRPr>
            </a:lvl3pPr>
            <a:lvl4pPr marL="16002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4pPr>
            <a:lvl5pPr marL="2057400" indent="-228600" fontAlgn="b">
              <a:lnSpc>
                <a:spcPct val="95000"/>
              </a:lnSpc>
              <a:spcBef>
                <a:spcPts val="600"/>
              </a:spcBef>
              <a:buClr>
                <a:schemeClr val="bg2"/>
              </a:buClr>
              <a:buFont typeface="Arial" pitchFamily="34" charset="0"/>
              <a:buChar char="–"/>
              <a:defRPr sz="2000">
                <a:solidFill>
                  <a:schemeClr val="tx1"/>
                </a:solidFill>
                <a:latin typeface="Arial" pitchFamily="34" charset="0"/>
                <a:ea typeface="ＭＳ Ｐゴシック" pitchFamily="34" charset="-128"/>
              </a:defRPr>
            </a:lvl5pPr>
            <a:lvl6pPr marL="25146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6pPr>
            <a:lvl7pPr marL="29718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7pPr>
            <a:lvl8pPr marL="34290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8pPr>
            <a:lvl9pPr marL="3886200" indent="-228600" eaLnBrk="0" fontAlgn="b" hangingPunct="0">
              <a:lnSpc>
                <a:spcPct val="95000"/>
              </a:lnSpc>
              <a:spcBef>
                <a:spcPts val="600"/>
              </a:spcBef>
              <a:spcAft>
                <a:spcPct val="0"/>
              </a:spcAft>
              <a:buClr>
                <a:schemeClr val="bg2"/>
              </a:buClr>
              <a:buFont typeface="Arial" pitchFamily="34" charset="0"/>
              <a:buChar char="–"/>
              <a:defRPr sz="2000">
                <a:solidFill>
                  <a:schemeClr val="tx1"/>
                </a:solidFill>
                <a:latin typeface="Arial" pitchFamily="34" charset="0"/>
                <a:ea typeface="ＭＳ Ｐゴシック" pitchFamily="34" charset="-128"/>
              </a:defRPr>
            </a:lvl9pPr>
          </a:lstStyle>
          <a:p>
            <a:pPr defTabSz="685783" fontAlgn="base">
              <a:lnSpc>
                <a:spcPct val="100000"/>
              </a:lnSpc>
              <a:spcBef>
                <a:spcPct val="0"/>
              </a:spcBef>
              <a:spcAft>
                <a:spcPts val="225"/>
              </a:spcAft>
              <a:buClrTx/>
              <a:buFont typeface="Wingdings 2" pitchFamily="18" charset="2"/>
              <a:buNone/>
            </a:pPr>
            <a:r>
              <a:rPr lang="en-US" altLang="en-US" sz="1050" dirty="0">
                <a:solidFill>
                  <a:srgbClr val="000000"/>
                </a:solidFill>
                <a:latin typeface="Arial Narrow" panose="020B0606020202030204" pitchFamily="34" charset="0"/>
                <a:cs typeface="Arial" pitchFamily="34" charset="0"/>
              </a:rPr>
              <a:t>*XARELTO</a:t>
            </a:r>
            <a:r>
              <a:rPr lang="en-US" altLang="en-US" sz="1050" baseline="30000" dirty="0">
                <a:solidFill>
                  <a:srgbClr val="000000"/>
                </a:solidFill>
                <a:latin typeface="Arial Narrow" panose="020B0606020202030204" pitchFamily="34" charset="0"/>
                <a:cs typeface="Arial" pitchFamily="34" charset="0"/>
              </a:rPr>
              <a:t>®</a:t>
            </a:r>
            <a:r>
              <a:rPr lang="en-US" altLang="en-US" sz="1050" dirty="0">
                <a:solidFill>
                  <a:srgbClr val="000000"/>
                </a:solidFill>
                <a:latin typeface="Arial Narrow" panose="020B0606020202030204" pitchFamily="34" charset="0"/>
                <a:cs typeface="Arial" pitchFamily="34" charset="0"/>
              </a:rPr>
              <a:t> dosed at 10 mg once daily in patients with </a:t>
            </a:r>
            <a:r>
              <a:rPr lang="en-US" altLang="en-US" sz="1050" dirty="0" err="1">
                <a:solidFill>
                  <a:srgbClr val="000000"/>
                </a:solidFill>
                <a:latin typeface="Arial Narrow" panose="020B0606020202030204" pitchFamily="34" charset="0"/>
                <a:cs typeface="Arial" pitchFamily="34" charset="0"/>
              </a:rPr>
              <a:t>CrCl</a:t>
            </a:r>
            <a:r>
              <a:rPr lang="en-US" altLang="en-US" sz="1050" dirty="0">
                <a:solidFill>
                  <a:srgbClr val="000000"/>
                </a:solidFill>
                <a:latin typeface="Arial Narrow" panose="020B0606020202030204" pitchFamily="34" charset="0"/>
                <a:cs typeface="Arial" pitchFamily="34" charset="0"/>
              </a:rPr>
              <a:t> of 30 to &lt;50 mL/min.</a:t>
            </a:r>
          </a:p>
          <a:p>
            <a:pPr defTabSz="685783" fontAlgn="base">
              <a:lnSpc>
                <a:spcPct val="100000"/>
              </a:lnSpc>
              <a:spcBef>
                <a:spcPct val="0"/>
              </a:spcBef>
              <a:spcAft>
                <a:spcPts val="225"/>
              </a:spcAft>
              <a:buClrTx/>
              <a:buFont typeface="Wingdings 2" pitchFamily="18" charset="2"/>
              <a:buNone/>
            </a:pPr>
            <a:r>
              <a:rPr lang="en-US" altLang="en-US" sz="1050" baseline="30000" dirty="0">
                <a:solidFill>
                  <a:srgbClr val="000000"/>
                </a:solidFill>
                <a:latin typeface="Arial Narrow" panose="020B0606020202030204" pitchFamily="34" charset="0"/>
                <a:cs typeface="Arial" pitchFamily="34" charset="0"/>
              </a:rPr>
              <a:t>†</a:t>
            </a:r>
            <a:r>
              <a:rPr lang="en-US" altLang="en-US" sz="1050" dirty="0">
                <a:solidFill>
                  <a:srgbClr val="000000"/>
                </a:solidFill>
                <a:latin typeface="Arial Narrow" panose="020B0606020202030204" pitchFamily="34" charset="0"/>
                <a:cs typeface="Arial" pitchFamily="34" charset="0"/>
              </a:rPr>
              <a:t>Alternative P2Y</a:t>
            </a:r>
            <a:r>
              <a:rPr lang="en-US" altLang="en-US" sz="1050" baseline="-25000" dirty="0">
                <a:solidFill>
                  <a:srgbClr val="000000"/>
                </a:solidFill>
                <a:latin typeface="Arial Narrow" panose="020B0606020202030204" pitchFamily="34" charset="0"/>
                <a:cs typeface="Arial" pitchFamily="34" charset="0"/>
              </a:rPr>
              <a:t>12</a:t>
            </a:r>
            <a:r>
              <a:rPr lang="en-US" altLang="en-US" sz="1050" dirty="0">
                <a:solidFill>
                  <a:srgbClr val="000000"/>
                </a:solidFill>
                <a:latin typeface="Arial Narrow" panose="020B0606020202030204" pitchFamily="34" charset="0"/>
                <a:cs typeface="Arial" pitchFamily="34" charset="0"/>
              </a:rPr>
              <a:t> inhibitors: 10 mg once-daily prasugrel or 90 mg twice-daily ticagrelor.</a:t>
            </a:r>
          </a:p>
          <a:p>
            <a:pPr defTabSz="685783" fontAlgn="base">
              <a:lnSpc>
                <a:spcPct val="100000"/>
              </a:lnSpc>
              <a:spcBef>
                <a:spcPct val="0"/>
              </a:spcBef>
              <a:spcAft>
                <a:spcPts val="225"/>
              </a:spcAft>
              <a:buClrTx/>
              <a:buFont typeface="Wingdings 2" pitchFamily="18" charset="2"/>
              <a:buNone/>
            </a:pPr>
            <a:r>
              <a:rPr lang="en-US" altLang="en-US" sz="1050" baseline="30000" dirty="0">
                <a:solidFill>
                  <a:srgbClr val="000000"/>
                </a:solidFill>
                <a:latin typeface="Arial Narrow" panose="020B0606020202030204" pitchFamily="34" charset="0"/>
                <a:cs typeface="Arial" pitchFamily="34" charset="0"/>
              </a:rPr>
              <a:t>‡</a:t>
            </a:r>
            <a:r>
              <a:rPr lang="en-US" altLang="en-US" sz="1050" dirty="0">
                <a:solidFill>
                  <a:srgbClr val="000000"/>
                </a:solidFill>
                <a:latin typeface="Arial Narrow" panose="020B0606020202030204" pitchFamily="34" charset="0"/>
                <a:cs typeface="Arial" pitchFamily="34" charset="0"/>
              </a:rPr>
              <a:t>Low-dose aspirin (75-100 mg/d).</a:t>
            </a:r>
          </a:p>
          <a:p>
            <a:pPr defTabSz="685783" fontAlgn="base">
              <a:lnSpc>
                <a:spcPct val="100000"/>
              </a:lnSpc>
              <a:spcBef>
                <a:spcPct val="0"/>
              </a:spcBef>
              <a:spcAft>
                <a:spcPct val="0"/>
              </a:spcAft>
              <a:buClrTx/>
              <a:buFont typeface="Wingdings 2" pitchFamily="18" charset="2"/>
              <a:buNone/>
            </a:pPr>
            <a:r>
              <a:rPr lang="en-US" altLang="en-US" sz="1050" dirty="0">
                <a:solidFill>
                  <a:srgbClr val="000000"/>
                </a:solidFill>
                <a:latin typeface="Arial Narrow" panose="020B0606020202030204" pitchFamily="34" charset="0"/>
                <a:cs typeface="Arial" pitchFamily="34" charset="0"/>
              </a:rPr>
              <a:t>Data on File. Janssen Pharmaceuticals, Inc.</a:t>
            </a:r>
          </a:p>
        </p:txBody>
      </p:sp>
      <p:sp>
        <p:nvSpPr>
          <p:cNvPr id="58" name="Rectangle 57">
            <a:extLst>
              <a:ext uri="{FF2B5EF4-FFF2-40B4-BE49-F238E27FC236}">
                <a16:creationId xmlns:a16="http://schemas.microsoft.com/office/drawing/2014/main" id="{A5FF34AA-8BC5-45DD-9D82-BA7D4B983BF1}"/>
              </a:ext>
            </a:extLst>
          </p:cNvPr>
          <p:cNvSpPr/>
          <p:nvPr/>
        </p:nvSpPr>
        <p:spPr>
          <a:xfrm>
            <a:off x="60262" y="6458095"/>
            <a:ext cx="6424357" cy="29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http://clinicaltrials.gov/show/NCT01830543 Oct 2015</a:t>
            </a:r>
          </a:p>
        </p:txBody>
      </p:sp>
    </p:spTree>
    <p:extLst>
      <p:ext uri="{BB962C8B-B14F-4D97-AF65-F5344CB8AC3E}">
        <p14:creationId xmlns:p14="http://schemas.microsoft.com/office/powerpoint/2010/main" val="15865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animBg="1"/>
      <p:bldP spid="29" grpId="0" animBg="1"/>
      <p:bldP spid="32" grpId="0"/>
      <p:bldP spid="54" grpId="0"/>
      <p:bldP spid="55" grpId="0"/>
      <p:bldP spid="56"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144102"/>
            <a:ext cx="7073486" cy="1077218"/>
          </a:xfrm>
          <a:prstGeom prst="rect">
            <a:avLst/>
          </a:prstGeom>
          <a:noFill/>
        </p:spPr>
        <p:txBody>
          <a:bodyPr wrap="square">
            <a:spAutoFit/>
          </a:bodyPr>
          <a:lstStyle/>
          <a:p>
            <a:r>
              <a:rPr lang="en-CA" sz="3200" b="1" dirty="0">
                <a:solidFill>
                  <a:prstClr val="black">
                    <a:lumMod val="75000"/>
                    <a:lumOff val="25000"/>
                  </a:prstClr>
                </a:solidFill>
                <a:latin typeface="Arial Narrow" panose="020B0606020202030204" pitchFamily="34" charset="0"/>
                <a:cs typeface="Aharoni" panose="02010803020104030203" pitchFamily="2" charset="-79"/>
              </a:rPr>
              <a:t>Clinically Significant Bleeding</a:t>
            </a:r>
            <a:endParaRPr lang="en-CA" sz="2800" b="1" dirty="0">
              <a:solidFill>
                <a:prstClr val="black">
                  <a:lumMod val="75000"/>
                  <a:lumOff val="25000"/>
                </a:prstClr>
              </a:solidFill>
              <a:latin typeface="Arial Narrow" panose="020B0606020202030204" pitchFamily="34" charset="0"/>
              <a:cs typeface="Aharoni" panose="02010803020104030203" pitchFamily="2" charset="-79"/>
            </a:endParaRPr>
          </a:p>
          <a:p>
            <a:r>
              <a:rPr lang="en-CA" sz="3200" b="1" dirty="0">
                <a:solidFill>
                  <a:srgbClr val="13A985"/>
                </a:solidFill>
                <a:latin typeface="Arial Narrow" panose="020B0606020202030204" pitchFamily="34" charset="0"/>
                <a:cs typeface="Aharoni" panose="02010803020104030203" pitchFamily="2" charset="-79"/>
              </a:rPr>
              <a:t>PIONEER AF-PCI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402" y="232370"/>
            <a:ext cx="2037934" cy="900681"/>
          </a:xfrm>
          <a:prstGeom prst="rect">
            <a:avLst/>
          </a:prstGeom>
        </p:spPr>
      </p:pic>
      <p:sp>
        <p:nvSpPr>
          <p:cNvPr id="58" name="Rectangle 57">
            <a:extLst>
              <a:ext uri="{FF2B5EF4-FFF2-40B4-BE49-F238E27FC236}">
                <a16:creationId xmlns:a16="http://schemas.microsoft.com/office/drawing/2014/main" id="{A5FF34AA-8BC5-45DD-9D82-BA7D4B983BF1}"/>
              </a:ext>
            </a:extLst>
          </p:cNvPr>
          <p:cNvSpPr/>
          <p:nvPr/>
        </p:nvSpPr>
        <p:spPr>
          <a:xfrm>
            <a:off x="60262" y="6458095"/>
            <a:ext cx="6424357" cy="29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Gibson CM, et al .N </a:t>
            </a:r>
            <a:r>
              <a:rPr lang="en-CA" sz="900" dirty="0" err="1">
                <a:solidFill>
                  <a:schemeClr val="bg1"/>
                </a:solidFill>
                <a:latin typeface="Arial Narrow" panose="020B0606020202030204" pitchFamily="34" charset="0"/>
                <a:cs typeface="Arial" pitchFamily="34" charset="0"/>
              </a:rPr>
              <a:t>Engl</a:t>
            </a:r>
            <a:r>
              <a:rPr lang="en-CA" sz="900" dirty="0">
                <a:solidFill>
                  <a:schemeClr val="bg1"/>
                </a:solidFill>
                <a:latin typeface="Arial Narrow" panose="020B0606020202030204" pitchFamily="34" charset="0"/>
                <a:cs typeface="Arial" pitchFamily="34" charset="0"/>
              </a:rPr>
              <a:t> J Med. 2016.22;375:2423-2434</a:t>
            </a:r>
          </a:p>
        </p:txBody>
      </p:sp>
      <p:graphicFrame>
        <p:nvGraphicFramePr>
          <p:cNvPr id="59" name="Chart 58">
            <a:extLst>
              <a:ext uri="{FF2B5EF4-FFF2-40B4-BE49-F238E27FC236}">
                <a16:creationId xmlns:a16="http://schemas.microsoft.com/office/drawing/2014/main" id="{5A3F001E-4B83-46F3-BEED-DB15892D861C}"/>
              </a:ext>
            </a:extLst>
          </p:cNvPr>
          <p:cNvGraphicFramePr/>
          <p:nvPr>
            <p:extLst>
              <p:ext uri="{D42A27DB-BD31-4B8C-83A1-F6EECF244321}">
                <p14:modId xmlns:p14="http://schemas.microsoft.com/office/powerpoint/2010/main" val="1966501086"/>
              </p:ext>
            </p:extLst>
          </p:nvPr>
        </p:nvGraphicFramePr>
        <p:xfrm>
          <a:off x="2231578" y="4680825"/>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0" name="Chart 59">
            <a:extLst>
              <a:ext uri="{FF2B5EF4-FFF2-40B4-BE49-F238E27FC236}">
                <a16:creationId xmlns:a16="http://schemas.microsoft.com/office/drawing/2014/main" id="{B8E91394-0337-4BE4-9199-F513F7468341}"/>
              </a:ext>
            </a:extLst>
          </p:cNvPr>
          <p:cNvGraphicFramePr/>
          <p:nvPr>
            <p:extLst>
              <p:ext uri="{D42A27DB-BD31-4B8C-83A1-F6EECF244321}">
                <p14:modId xmlns:p14="http://schemas.microsoft.com/office/powerpoint/2010/main" val="2389773066"/>
              </p:ext>
            </p:extLst>
          </p:nvPr>
        </p:nvGraphicFramePr>
        <p:xfrm>
          <a:off x="995572" y="1677026"/>
          <a:ext cx="7491469" cy="4308745"/>
        </p:xfrm>
        <a:graphic>
          <a:graphicData uri="http://schemas.openxmlformats.org/drawingml/2006/chart">
            <c:chart xmlns:c="http://schemas.openxmlformats.org/drawingml/2006/chart" xmlns:r="http://schemas.openxmlformats.org/officeDocument/2006/relationships" r:id="rId6"/>
          </a:graphicData>
        </a:graphic>
      </p:graphicFrame>
      <p:sp>
        <p:nvSpPr>
          <p:cNvPr id="61" name="TextBox 17">
            <a:extLst>
              <a:ext uri="{FF2B5EF4-FFF2-40B4-BE49-F238E27FC236}">
                <a16:creationId xmlns:a16="http://schemas.microsoft.com/office/drawing/2014/main" id="{E65C5533-CA41-462C-9E9B-D6B181DFA849}"/>
              </a:ext>
            </a:extLst>
          </p:cNvPr>
          <p:cNvSpPr txBox="1">
            <a:spLocks noChangeArrowheads="1"/>
          </p:cNvSpPr>
          <p:nvPr/>
        </p:nvSpPr>
        <p:spPr bwMode="auto">
          <a:xfrm rot="-5400000">
            <a:off x="-1184821" y="3572088"/>
            <a:ext cx="3944038" cy="369332"/>
          </a:xfrm>
          <a:prstGeom prst="rect">
            <a:avLst/>
          </a:prstGeom>
          <a:noFill/>
          <a:ln w="9525">
            <a:noFill/>
            <a:miter lim="800000"/>
            <a:headEnd/>
            <a:tailEnd/>
          </a:ln>
        </p:spPr>
        <p:txBody>
          <a:bodyPr wrap="square">
            <a:spAutoFit/>
          </a:bodyPr>
          <a:lstStyle/>
          <a:p>
            <a:pPr algn="ctr" defTabSz="914400"/>
            <a:r>
              <a:rPr lang="en-CA" b="1" dirty="0">
                <a:solidFill>
                  <a:prstClr val="black"/>
                </a:solidFill>
                <a:latin typeface="Arial Narrow" panose="020B0606020202030204" pitchFamily="34" charset="0"/>
              </a:rPr>
              <a:t>Patients (%)</a:t>
            </a:r>
            <a:endParaRPr lang="en-US" b="1" dirty="0">
              <a:solidFill>
                <a:prstClr val="black"/>
              </a:solidFill>
              <a:latin typeface="Arial Narrow" panose="020B0606020202030204" pitchFamily="34" charset="0"/>
            </a:endParaRPr>
          </a:p>
        </p:txBody>
      </p:sp>
      <p:sp>
        <p:nvSpPr>
          <p:cNvPr id="62" name="TextBox 61">
            <a:extLst>
              <a:ext uri="{FF2B5EF4-FFF2-40B4-BE49-F238E27FC236}">
                <a16:creationId xmlns:a16="http://schemas.microsoft.com/office/drawing/2014/main" id="{3665E7B2-CFB9-4E7A-8A8F-8F9BEE949FB3}"/>
              </a:ext>
            </a:extLst>
          </p:cNvPr>
          <p:cNvSpPr txBox="1"/>
          <p:nvPr/>
        </p:nvSpPr>
        <p:spPr>
          <a:xfrm>
            <a:off x="2114562" y="5849957"/>
            <a:ext cx="859995" cy="307777"/>
          </a:xfrm>
          <a:prstGeom prst="rect">
            <a:avLst/>
          </a:prstGeom>
          <a:noFill/>
        </p:spPr>
        <p:txBody>
          <a:bodyPr wrap="square" rtlCol="0">
            <a:spAutoFit/>
          </a:bodyPr>
          <a:lstStyle/>
          <a:p>
            <a:pPr algn="ctr"/>
            <a:r>
              <a:rPr lang="en-CA" sz="1400" b="1" dirty="0">
                <a:solidFill>
                  <a:prstClr val="black"/>
                </a:solidFill>
                <a:latin typeface="Arial Narrow" panose="020B0606020202030204" pitchFamily="34" charset="0"/>
              </a:rPr>
              <a:t>N =  709</a:t>
            </a:r>
            <a:endParaRPr lang="en-US" sz="1400" b="1" dirty="0">
              <a:solidFill>
                <a:prstClr val="black"/>
              </a:solidFill>
              <a:latin typeface="Arial Narrow" panose="020B0606020202030204" pitchFamily="34" charset="0"/>
            </a:endParaRPr>
          </a:p>
        </p:txBody>
      </p:sp>
      <p:sp>
        <p:nvSpPr>
          <p:cNvPr id="63" name="TextBox 62">
            <a:extLst>
              <a:ext uri="{FF2B5EF4-FFF2-40B4-BE49-F238E27FC236}">
                <a16:creationId xmlns:a16="http://schemas.microsoft.com/office/drawing/2014/main" id="{DA2A4FC5-75F7-4783-9230-8F29581D32DA}"/>
              </a:ext>
            </a:extLst>
          </p:cNvPr>
          <p:cNvSpPr txBox="1"/>
          <p:nvPr/>
        </p:nvSpPr>
        <p:spPr>
          <a:xfrm>
            <a:off x="4419886" y="5855301"/>
            <a:ext cx="859995" cy="307777"/>
          </a:xfrm>
          <a:prstGeom prst="rect">
            <a:avLst/>
          </a:prstGeom>
          <a:noFill/>
        </p:spPr>
        <p:txBody>
          <a:bodyPr wrap="square" rtlCol="0">
            <a:spAutoFit/>
          </a:bodyPr>
          <a:lstStyle/>
          <a:p>
            <a:pPr algn="ctr"/>
            <a:r>
              <a:rPr lang="en-CA" sz="1400" b="1" dirty="0">
                <a:solidFill>
                  <a:prstClr val="black"/>
                </a:solidFill>
                <a:latin typeface="Arial Narrow" panose="020B0606020202030204" pitchFamily="34" charset="0"/>
              </a:rPr>
              <a:t>N =  709</a:t>
            </a:r>
            <a:endParaRPr lang="en-US" sz="1400" b="1" dirty="0">
              <a:solidFill>
                <a:prstClr val="black"/>
              </a:solidFill>
              <a:latin typeface="Arial Narrow" panose="020B0606020202030204" pitchFamily="34" charset="0"/>
            </a:endParaRPr>
          </a:p>
        </p:txBody>
      </p:sp>
      <p:sp>
        <p:nvSpPr>
          <p:cNvPr id="64" name="TextBox 63">
            <a:extLst>
              <a:ext uri="{FF2B5EF4-FFF2-40B4-BE49-F238E27FC236}">
                <a16:creationId xmlns:a16="http://schemas.microsoft.com/office/drawing/2014/main" id="{40AAF3E9-824D-4B03-BD10-5CA54DA025B8}"/>
              </a:ext>
            </a:extLst>
          </p:cNvPr>
          <p:cNvSpPr txBox="1"/>
          <p:nvPr/>
        </p:nvSpPr>
        <p:spPr>
          <a:xfrm>
            <a:off x="6758260" y="5860645"/>
            <a:ext cx="859995" cy="307777"/>
          </a:xfrm>
          <a:prstGeom prst="rect">
            <a:avLst/>
          </a:prstGeom>
          <a:noFill/>
        </p:spPr>
        <p:txBody>
          <a:bodyPr wrap="square" rtlCol="0">
            <a:spAutoFit/>
          </a:bodyPr>
          <a:lstStyle/>
          <a:p>
            <a:pPr algn="ctr"/>
            <a:r>
              <a:rPr lang="en-CA" sz="1400" b="1" dirty="0">
                <a:solidFill>
                  <a:prstClr val="black"/>
                </a:solidFill>
                <a:latin typeface="Arial Narrow" panose="020B0606020202030204" pitchFamily="34" charset="0"/>
              </a:rPr>
              <a:t>N =  706</a:t>
            </a:r>
            <a:endParaRPr lang="en-US" sz="1400" b="1" dirty="0">
              <a:solidFill>
                <a:prstClr val="black"/>
              </a:solidFill>
              <a:latin typeface="Arial Narrow" panose="020B0606020202030204" pitchFamily="34" charset="0"/>
            </a:endParaRPr>
          </a:p>
        </p:txBody>
      </p:sp>
      <p:sp>
        <p:nvSpPr>
          <p:cNvPr id="65" name="TextBox 64">
            <a:extLst>
              <a:ext uri="{FF2B5EF4-FFF2-40B4-BE49-F238E27FC236}">
                <a16:creationId xmlns:a16="http://schemas.microsoft.com/office/drawing/2014/main" id="{FD91A708-6F42-41C4-8719-5DA765ED3839}"/>
              </a:ext>
            </a:extLst>
          </p:cNvPr>
          <p:cNvSpPr txBox="1"/>
          <p:nvPr/>
        </p:nvSpPr>
        <p:spPr>
          <a:xfrm>
            <a:off x="1872867" y="1784735"/>
            <a:ext cx="3656550" cy="370313"/>
          </a:xfrm>
          <a:prstGeom prst="rect">
            <a:avLst/>
          </a:prstGeom>
          <a:noFill/>
        </p:spPr>
        <p:txBody>
          <a:bodyPr wrap="square" rtlCol="0">
            <a:spAutoFit/>
          </a:bodyPr>
          <a:lstStyle/>
          <a:p>
            <a:pPr algn="ctr"/>
            <a:r>
              <a:rPr lang="en-CA" b="1" dirty="0">
                <a:solidFill>
                  <a:srgbClr val="00BF96"/>
                </a:solidFill>
                <a:latin typeface="Arial Narrow" panose="020B0606020202030204" pitchFamily="34" charset="0"/>
              </a:rPr>
              <a:t>HR Values vs Group 3</a:t>
            </a:r>
            <a:endParaRPr lang="en-US" b="1" dirty="0">
              <a:solidFill>
                <a:srgbClr val="00BF96"/>
              </a:solidFill>
              <a:latin typeface="Arial Narrow" panose="020B0606020202030204" pitchFamily="34" charset="0"/>
            </a:endParaRPr>
          </a:p>
        </p:txBody>
      </p:sp>
      <p:sp>
        <p:nvSpPr>
          <p:cNvPr id="66" name="TextBox 65">
            <a:extLst>
              <a:ext uri="{FF2B5EF4-FFF2-40B4-BE49-F238E27FC236}">
                <a16:creationId xmlns:a16="http://schemas.microsoft.com/office/drawing/2014/main" id="{7453387F-DF05-4627-8518-E1F302ACE618}"/>
              </a:ext>
            </a:extLst>
          </p:cNvPr>
          <p:cNvSpPr txBox="1"/>
          <p:nvPr/>
        </p:nvSpPr>
        <p:spPr>
          <a:xfrm>
            <a:off x="1872868" y="4901666"/>
            <a:ext cx="1339541" cy="523220"/>
          </a:xfrm>
          <a:prstGeom prst="rect">
            <a:avLst/>
          </a:prstGeom>
          <a:noFill/>
        </p:spPr>
        <p:txBody>
          <a:bodyPr wrap="square" rtlCol="0">
            <a:spAutoFit/>
          </a:bodyPr>
          <a:lstStyle/>
          <a:p>
            <a:pPr algn="ctr"/>
            <a:r>
              <a:rPr lang="en-CA" sz="1400" b="1" dirty="0">
                <a:solidFill>
                  <a:prstClr val="white"/>
                </a:solidFill>
                <a:latin typeface="Arial Narrow" panose="020B0606020202030204" pitchFamily="34" charset="0"/>
              </a:rPr>
              <a:t>Riva 15 mg OD + single AP</a:t>
            </a:r>
            <a:endParaRPr lang="en-US" sz="1400" b="1" dirty="0">
              <a:solidFill>
                <a:prstClr val="white"/>
              </a:solidFill>
              <a:latin typeface="Arial Narrow" panose="020B0606020202030204" pitchFamily="34" charset="0"/>
            </a:endParaRPr>
          </a:p>
        </p:txBody>
      </p:sp>
      <p:sp>
        <p:nvSpPr>
          <p:cNvPr id="67" name="TextBox 66">
            <a:extLst>
              <a:ext uri="{FF2B5EF4-FFF2-40B4-BE49-F238E27FC236}">
                <a16:creationId xmlns:a16="http://schemas.microsoft.com/office/drawing/2014/main" id="{5EB91364-C882-4C9C-98B8-87DAD1FDC28C}"/>
              </a:ext>
            </a:extLst>
          </p:cNvPr>
          <p:cNvSpPr txBox="1"/>
          <p:nvPr/>
        </p:nvSpPr>
        <p:spPr>
          <a:xfrm>
            <a:off x="4189876" y="4485787"/>
            <a:ext cx="1339541" cy="954107"/>
          </a:xfrm>
          <a:prstGeom prst="rect">
            <a:avLst/>
          </a:prstGeom>
          <a:noFill/>
        </p:spPr>
        <p:txBody>
          <a:bodyPr wrap="square" rtlCol="0">
            <a:spAutoFit/>
          </a:bodyPr>
          <a:lstStyle/>
          <a:p>
            <a:pPr algn="ctr"/>
            <a:r>
              <a:rPr lang="en-CA" sz="1400" b="1" dirty="0">
                <a:solidFill>
                  <a:prstClr val="white"/>
                </a:solidFill>
                <a:latin typeface="Arial Narrow" panose="020B0606020202030204" pitchFamily="34" charset="0"/>
              </a:rPr>
              <a:t>Riva 2.5 mg BID + DAPT, </a:t>
            </a:r>
          </a:p>
          <a:p>
            <a:pPr algn="ctr"/>
            <a:r>
              <a:rPr lang="en-CA" sz="1400" b="1" dirty="0">
                <a:solidFill>
                  <a:prstClr val="white"/>
                </a:solidFill>
                <a:latin typeface="Arial Narrow" panose="020B0606020202030204" pitchFamily="34" charset="0"/>
              </a:rPr>
              <a:t>then Riva 15 mg OD + aspirin</a:t>
            </a:r>
            <a:endParaRPr lang="en-US" sz="1400" b="1" dirty="0">
              <a:solidFill>
                <a:prstClr val="white"/>
              </a:solidFill>
              <a:latin typeface="Arial Narrow" panose="020B0606020202030204" pitchFamily="34" charset="0"/>
            </a:endParaRPr>
          </a:p>
        </p:txBody>
      </p:sp>
      <p:sp>
        <p:nvSpPr>
          <p:cNvPr id="68" name="TextBox 67">
            <a:extLst>
              <a:ext uri="{FF2B5EF4-FFF2-40B4-BE49-F238E27FC236}">
                <a16:creationId xmlns:a16="http://schemas.microsoft.com/office/drawing/2014/main" id="{4B3BA6CE-282B-4AED-90E2-6C67C7AB760B}"/>
              </a:ext>
            </a:extLst>
          </p:cNvPr>
          <p:cNvSpPr txBox="1"/>
          <p:nvPr/>
        </p:nvSpPr>
        <p:spPr>
          <a:xfrm>
            <a:off x="6529503" y="4674057"/>
            <a:ext cx="1339541" cy="738664"/>
          </a:xfrm>
          <a:prstGeom prst="rect">
            <a:avLst/>
          </a:prstGeom>
          <a:noFill/>
        </p:spPr>
        <p:txBody>
          <a:bodyPr wrap="square" rtlCol="0">
            <a:spAutoFit/>
          </a:bodyPr>
          <a:lstStyle/>
          <a:p>
            <a:pPr algn="ctr"/>
            <a:r>
              <a:rPr lang="en-CA" sz="1400" b="1" dirty="0">
                <a:solidFill>
                  <a:prstClr val="white"/>
                </a:solidFill>
                <a:latin typeface="Arial Narrow" panose="020B0606020202030204" pitchFamily="34" charset="0"/>
              </a:rPr>
              <a:t>VKA + DAPT</a:t>
            </a:r>
          </a:p>
          <a:p>
            <a:pPr algn="ctr"/>
            <a:r>
              <a:rPr lang="en-CA" sz="1400" b="1" dirty="0">
                <a:solidFill>
                  <a:prstClr val="white"/>
                </a:solidFill>
                <a:latin typeface="Arial Narrow" panose="020B0606020202030204" pitchFamily="34" charset="0"/>
              </a:rPr>
              <a:t>then VKA</a:t>
            </a:r>
          </a:p>
          <a:p>
            <a:pPr algn="ctr"/>
            <a:r>
              <a:rPr lang="en-CA" sz="1400" b="1" dirty="0">
                <a:solidFill>
                  <a:prstClr val="white"/>
                </a:solidFill>
                <a:latin typeface="Arial Narrow" panose="020B0606020202030204" pitchFamily="34" charset="0"/>
              </a:rPr>
              <a:t>+ aspirin</a:t>
            </a:r>
            <a:endParaRPr lang="en-US" sz="1400" b="1" dirty="0">
              <a:solidFill>
                <a:prstClr val="white"/>
              </a:solidFill>
              <a:latin typeface="Arial Narrow" panose="020B0606020202030204" pitchFamily="34" charset="0"/>
            </a:endParaRPr>
          </a:p>
        </p:txBody>
      </p:sp>
      <p:sp>
        <p:nvSpPr>
          <p:cNvPr id="69" name="TextBox 68">
            <a:extLst>
              <a:ext uri="{FF2B5EF4-FFF2-40B4-BE49-F238E27FC236}">
                <a16:creationId xmlns:a16="http://schemas.microsoft.com/office/drawing/2014/main" id="{955F1001-D912-414D-89F0-61ADC2884D6B}"/>
              </a:ext>
            </a:extLst>
          </p:cNvPr>
          <p:cNvSpPr txBox="1"/>
          <p:nvPr/>
        </p:nvSpPr>
        <p:spPr>
          <a:xfrm>
            <a:off x="1872867" y="2294367"/>
            <a:ext cx="1339541" cy="738664"/>
          </a:xfrm>
          <a:prstGeom prst="rect">
            <a:avLst/>
          </a:prstGeom>
          <a:no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HR = 0.59</a:t>
            </a:r>
          </a:p>
          <a:p>
            <a:pPr algn="ctr"/>
            <a:r>
              <a:rPr lang="en-CA" sz="1400" b="1" dirty="0">
                <a:solidFill>
                  <a:prstClr val="black">
                    <a:lumMod val="85000"/>
                    <a:lumOff val="15000"/>
                  </a:prstClr>
                </a:solidFill>
                <a:latin typeface="Arial Narrow" panose="020B0606020202030204" pitchFamily="34" charset="0"/>
              </a:rPr>
              <a:t>(0.47, 0.76)</a:t>
            </a:r>
          </a:p>
          <a:p>
            <a:pPr algn="ctr"/>
            <a:r>
              <a:rPr lang="en-CA" sz="1400" b="1" dirty="0">
                <a:solidFill>
                  <a:prstClr val="black">
                    <a:lumMod val="85000"/>
                    <a:lumOff val="15000"/>
                  </a:prstClr>
                </a:solidFill>
                <a:latin typeface="Arial Narrow" panose="020B0606020202030204" pitchFamily="34" charset="0"/>
              </a:rPr>
              <a:t>P &lt; .001</a:t>
            </a:r>
            <a:endParaRPr lang="en-US" sz="1400" b="1" dirty="0">
              <a:solidFill>
                <a:prstClr val="black">
                  <a:lumMod val="85000"/>
                  <a:lumOff val="15000"/>
                </a:prstClr>
              </a:solidFill>
              <a:latin typeface="Arial Narrow" panose="020B0606020202030204" pitchFamily="34" charset="0"/>
            </a:endParaRPr>
          </a:p>
        </p:txBody>
      </p:sp>
      <p:sp>
        <p:nvSpPr>
          <p:cNvPr id="70" name="TextBox 69">
            <a:extLst>
              <a:ext uri="{FF2B5EF4-FFF2-40B4-BE49-F238E27FC236}">
                <a16:creationId xmlns:a16="http://schemas.microsoft.com/office/drawing/2014/main" id="{AD1C9D0C-3807-4405-8F7D-DBF7DEE2B5DC}"/>
              </a:ext>
            </a:extLst>
          </p:cNvPr>
          <p:cNvSpPr txBox="1"/>
          <p:nvPr/>
        </p:nvSpPr>
        <p:spPr>
          <a:xfrm>
            <a:off x="4189876" y="2197200"/>
            <a:ext cx="1339541" cy="738664"/>
          </a:xfrm>
          <a:prstGeom prst="rect">
            <a:avLst/>
          </a:prstGeom>
          <a:no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HR = 0.63</a:t>
            </a:r>
          </a:p>
          <a:p>
            <a:pPr algn="ctr"/>
            <a:r>
              <a:rPr lang="en-CA" sz="1400" b="1" dirty="0">
                <a:solidFill>
                  <a:prstClr val="black">
                    <a:lumMod val="85000"/>
                    <a:lumOff val="15000"/>
                  </a:prstClr>
                </a:solidFill>
                <a:latin typeface="Arial Narrow" panose="020B0606020202030204" pitchFamily="34" charset="0"/>
              </a:rPr>
              <a:t>(0.50, 0.80)</a:t>
            </a:r>
          </a:p>
          <a:p>
            <a:pPr algn="ctr"/>
            <a:r>
              <a:rPr lang="en-CA" sz="1400" b="1" dirty="0">
                <a:solidFill>
                  <a:prstClr val="black">
                    <a:lumMod val="85000"/>
                    <a:lumOff val="15000"/>
                  </a:prstClr>
                </a:solidFill>
                <a:latin typeface="Arial Narrow" panose="020B0606020202030204" pitchFamily="34" charset="0"/>
              </a:rPr>
              <a:t>P &lt; .001</a:t>
            </a:r>
            <a:endParaRPr lang="en-US" sz="1400" b="1" dirty="0">
              <a:solidFill>
                <a:prstClr val="black">
                  <a:lumMod val="85000"/>
                  <a:lumOff val="15000"/>
                </a:prstClr>
              </a:solidFill>
              <a:latin typeface="Arial Narrow" panose="020B0606020202030204" pitchFamily="34" charset="0"/>
            </a:endParaRPr>
          </a:p>
        </p:txBody>
      </p:sp>
    </p:spTree>
    <p:extLst>
      <p:ext uri="{BB962C8B-B14F-4D97-AF65-F5344CB8AC3E}">
        <p14:creationId xmlns:p14="http://schemas.microsoft.com/office/powerpoint/2010/main" val="136509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74252"/>
            <a:ext cx="7073486" cy="1200329"/>
          </a:xfrm>
          <a:prstGeom prst="rect">
            <a:avLst/>
          </a:prstGeom>
          <a:noFill/>
        </p:spPr>
        <p:txBody>
          <a:bodyPr wrap="square">
            <a:spAutoFit/>
          </a:bodyPr>
          <a:lstStyle/>
          <a:p>
            <a:r>
              <a:rPr lang="en-CA" sz="3600" b="1" dirty="0">
                <a:solidFill>
                  <a:prstClr val="black">
                    <a:lumMod val="75000"/>
                    <a:lumOff val="25000"/>
                  </a:prstClr>
                </a:solidFill>
                <a:latin typeface="Arial Narrow" panose="020B0606020202030204" pitchFamily="34" charset="0"/>
                <a:cs typeface="Aharoni" panose="02010803020104030203" pitchFamily="2" charset="-79"/>
              </a:rPr>
              <a:t>MACE</a:t>
            </a:r>
          </a:p>
          <a:p>
            <a:r>
              <a:rPr lang="en-CA" sz="3600" b="1" dirty="0">
                <a:solidFill>
                  <a:srgbClr val="13A985"/>
                </a:solidFill>
                <a:latin typeface="Arial Narrow" panose="020B0606020202030204" pitchFamily="34" charset="0"/>
                <a:cs typeface="Aharoni" panose="02010803020104030203" pitchFamily="2" charset="-79"/>
              </a:rPr>
              <a:t>PIONEER AF-PCI</a:t>
            </a:r>
            <a:endParaRPr lang="en-CA" sz="3200" b="1" dirty="0">
              <a:solidFill>
                <a:srgbClr val="13A985"/>
              </a:solidFill>
              <a:latin typeface="Arial Narrow" panose="020B0606020202030204" pitchFamily="34" charset="0"/>
              <a:cs typeface="Aharoni" panose="02010803020104030203" pitchFamily="2" charset="-79"/>
            </a:endParaRP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818" y="234952"/>
            <a:ext cx="2062257" cy="911431"/>
          </a:xfrm>
          <a:prstGeom prst="rect">
            <a:avLst/>
          </a:prstGeom>
        </p:spPr>
      </p:pic>
      <p:sp>
        <p:nvSpPr>
          <p:cNvPr id="58" name="Rectangle 57">
            <a:extLst>
              <a:ext uri="{FF2B5EF4-FFF2-40B4-BE49-F238E27FC236}">
                <a16:creationId xmlns:a16="http://schemas.microsoft.com/office/drawing/2014/main" id="{A5FF34AA-8BC5-45DD-9D82-BA7D4B983BF1}"/>
              </a:ext>
            </a:extLst>
          </p:cNvPr>
          <p:cNvSpPr/>
          <p:nvPr/>
        </p:nvSpPr>
        <p:spPr>
          <a:xfrm>
            <a:off x="60262" y="6458095"/>
            <a:ext cx="6424357" cy="29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Gibson CM, et al .N </a:t>
            </a:r>
            <a:r>
              <a:rPr lang="en-CA" sz="900" dirty="0" err="1">
                <a:solidFill>
                  <a:schemeClr val="bg1"/>
                </a:solidFill>
                <a:latin typeface="Arial Narrow" panose="020B0606020202030204" pitchFamily="34" charset="0"/>
                <a:cs typeface="Arial" pitchFamily="34" charset="0"/>
              </a:rPr>
              <a:t>Engl</a:t>
            </a:r>
            <a:r>
              <a:rPr lang="en-CA" sz="900" dirty="0">
                <a:solidFill>
                  <a:schemeClr val="bg1"/>
                </a:solidFill>
                <a:latin typeface="Arial Narrow" panose="020B0606020202030204" pitchFamily="34" charset="0"/>
                <a:cs typeface="Arial" pitchFamily="34" charset="0"/>
              </a:rPr>
              <a:t> J Med. 2016.22;375:2423-2434</a:t>
            </a:r>
          </a:p>
        </p:txBody>
      </p:sp>
      <p:graphicFrame>
        <p:nvGraphicFramePr>
          <p:cNvPr id="59" name="Chart 58">
            <a:extLst>
              <a:ext uri="{FF2B5EF4-FFF2-40B4-BE49-F238E27FC236}">
                <a16:creationId xmlns:a16="http://schemas.microsoft.com/office/drawing/2014/main" id="{5A3F001E-4B83-46F3-BEED-DB15892D861C}"/>
              </a:ext>
            </a:extLst>
          </p:cNvPr>
          <p:cNvGraphicFramePr/>
          <p:nvPr/>
        </p:nvGraphicFramePr>
        <p:xfrm>
          <a:off x="2231578" y="4680825"/>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E4537360-CFAC-4A6A-998A-5BB07054CDA9}"/>
              </a:ext>
            </a:extLst>
          </p:cNvPr>
          <p:cNvGraphicFramePr/>
          <p:nvPr>
            <p:extLst>
              <p:ext uri="{D42A27DB-BD31-4B8C-83A1-F6EECF244321}">
                <p14:modId xmlns:p14="http://schemas.microsoft.com/office/powerpoint/2010/main" val="421079991"/>
              </p:ext>
            </p:extLst>
          </p:nvPr>
        </p:nvGraphicFramePr>
        <p:xfrm>
          <a:off x="995572" y="1677026"/>
          <a:ext cx="7491469" cy="4308745"/>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Box 17">
            <a:extLst>
              <a:ext uri="{FF2B5EF4-FFF2-40B4-BE49-F238E27FC236}">
                <a16:creationId xmlns:a16="http://schemas.microsoft.com/office/drawing/2014/main" id="{74BEFBEE-CB66-4897-AE11-F56D5129DD3C}"/>
              </a:ext>
            </a:extLst>
          </p:cNvPr>
          <p:cNvSpPr txBox="1">
            <a:spLocks noChangeArrowheads="1"/>
          </p:cNvSpPr>
          <p:nvPr/>
        </p:nvSpPr>
        <p:spPr bwMode="auto">
          <a:xfrm rot="-5400000">
            <a:off x="-701567" y="3685751"/>
            <a:ext cx="2835278" cy="369332"/>
          </a:xfrm>
          <a:prstGeom prst="rect">
            <a:avLst/>
          </a:prstGeom>
          <a:noFill/>
          <a:ln w="9525">
            <a:noFill/>
            <a:miter lim="800000"/>
            <a:headEnd/>
            <a:tailEnd/>
          </a:ln>
        </p:spPr>
        <p:txBody>
          <a:bodyPr wrap="square">
            <a:spAutoFit/>
          </a:bodyPr>
          <a:lstStyle/>
          <a:p>
            <a:pPr algn="ctr" defTabSz="914400"/>
            <a:r>
              <a:rPr lang="en-CA" b="1" dirty="0">
                <a:solidFill>
                  <a:prstClr val="black"/>
                </a:solidFill>
                <a:latin typeface="Arial Narrow" panose="020B0606020202030204" pitchFamily="34" charset="0"/>
              </a:rPr>
              <a:t>Patients (%)</a:t>
            </a:r>
            <a:endParaRPr lang="en-US" b="1" dirty="0">
              <a:solidFill>
                <a:prstClr val="black"/>
              </a:solidFill>
              <a:latin typeface="Arial Narrow" panose="020B0606020202030204" pitchFamily="34" charset="0"/>
            </a:endParaRPr>
          </a:p>
        </p:txBody>
      </p:sp>
      <p:sp>
        <p:nvSpPr>
          <p:cNvPr id="21" name="TextBox 20">
            <a:extLst>
              <a:ext uri="{FF2B5EF4-FFF2-40B4-BE49-F238E27FC236}">
                <a16:creationId xmlns:a16="http://schemas.microsoft.com/office/drawing/2014/main" id="{8E851EB6-A89C-49E4-93CD-2B9E83EBD445}"/>
              </a:ext>
            </a:extLst>
          </p:cNvPr>
          <p:cNvSpPr txBox="1"/>
          <p:nvPr/>
        </p:nvSpPr>
        <p:spPr>
          <a:xfrm>
            <a:off x="2059477" y="5827923"/>
            <a:ext cx="859995" cy="338554"/>
          </a:xfrm>
          <a:prstGeom prst="rect">
            <a:avLst/>
          </a:prstGeom>
          <a:noFill/>
        </p:spPr>
        <p:txBody>
          <a:bodyPr wrap="square" rtlCol="0">
            <a:spAutoFit/>
          </a:bodyPr>
          <a:lstStyle/>
          <a:p>
            <a:pPr algn="ctr"/>
            <a:r>
              <a:rPr lang="en-CA" sz="1600" b="1" dirty="0">
                <a:solidFill>
                  <a:prstClr val="black"/>
                </a:solidFill>
                <a:latin typeface="Arial Narrow" panose="020B0606020202030204" pitchFamily="34" charset="0"/>
              </a:rPr>
              <a:t>N =  694</a:t>
            </a:r>
            <a:endParaRPr lang="en-US" sz="1600" b="1" dirty="0">
              <a:solidFill>
                <a:prstClr val="black"/>
              </a:solidFill>
              <a:latin typeface="Arial Narrow" panose="020B0606020202030204" pitchFamily="34" charset="0"/>
            </a:endParaRPr>
          </a:p>
        </p:txBody>
      </p:sp>
      <p:sp>
        <p:nvSpPr>
          <p:cNvPr id="22" name="TextBox 21">
            <a:extLst>
              <a:ext uri="{FF2B5EF4-FFF2-40B4-BE49-F238E27FC236}">
                <a16:creationId xmlns:a16="http://schemas.microsoft.com/office/drawing/2014/main" id="{B7918FA0-F9F3-4970-99E8-92323FFD1BBD}"/>
              </a:ext>
            </a:extLst>
          </p:cNvPr>
          <p:cNvSpPr txBox="1"/>
          <p:nvPr/>
        </p:nvSpPr>
        <p:spPr>
          <a:xfrm>
            <a:off x="4364801" y="5844284"/>
            <a:ext cx="859995" cy="338554"/>
          </a:xfrm>
          <a:prstGeom prst="rect">
            <a:avLst/>
          </a:prstGeom>
          <a:noFill/>
        </p:spPr>
        <p:txBody>
          <a:bodyPr wrap="square" rtlCol="0">
            <a:spAutoFit/>
          </a:bodyPr>
          <a:lstStyle/>
          <a:p>
            <a:pPr algn="ctr"/>
            <a:r>
              <a:rPr lang="en-CA" sz="1600" b="1" dirty="0">
                <a:solidFill>
                  <a:prstClr val="black"/>
                </a:solidFill>
                <a:latin typeface="Arial Narrow" panose="020B0606020202030204" pitchFamily="34" charset="0"/>
              </a:rPr>
              <a:t>N =  704</a:t>
            </a:r>
            <a:endParaRPr lang="en-US" sz="1600" b="1"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452FDC0F-5506-4750-BF86-B11B63E04723}"/>
              </a:ext>
            </a:extLst>
          </p:cNvPr>
          <p:cNvSpPr txBox="1"/>
          <p:nvPr/>
        </p:nvSpPr>
        <p:spPr>
          <a:xfrm>
            <a:off x="6692158" y="5860645"/>
            <a:ext cx="859995" cy="338554"/>
          </a:xfrm>
          <a:prstGeom prst="rect">
            <a:avLst/>
          </a:prstGeom>
          <a:noFill/>
        </p:spPr>
        <p:txBody>
          <a:bodyPr wrap="square" rtlCol="0">
            <a:spAutoFit/>
          </a:bodyPr>
          <a:lstStyle/>
          <a:p>
            <a:pPr algn="ctr"/>
            <a:r>
              <a:rPr lang="en-CA" sz="1600" b="1" dirty="0">
                <a:solidFill>
                  <a:prstClr val="black"/>
                </a:solidFill>
                <a:latin typeface="Arial Narrow" panose="020B0606020202030204" pitchFamily="34" charset="0"/>
              </a:rPr>
              <a:t>N =  695</a:t>
            </a:r>
            <a:endParaRPr lang="en-US" sz="1600" b="1" dirty="0">
              <a:solidFill>
                <a:prstClr val="black"/>
              </a:solidFill>
              <a:latin typeface="Arial Narrow" panose="020B0606020202030204" pitchFamily="34" charset="0"/>
            </a:endParaRPr>
          </a:p>
        </p:txBody>
      </p:sp>
      <p:sp>
        <p:nvSpPr>
          <p:cNvPr id="24" name="TextBox 23">
            <a:extLst>
              <a:ext uri="{FF2B5EF4-FFF2-40B4-BE49-F238E27FC236}">
                <a16:creationId xmlns:a16="http://schemas.microsoft.com/office/drawing/2014/main" id="{A56C7DA2-B6C2-4C05-84D4-29B454EACD08}"/>
              </a:ext>
            </a:extLst>
          </p:cNvPr>
          <p:cNvSpPr txBox="1"/>
          <p:nvPr/>
        </p:nvSpPr>
        <p:spPr>
          <a:xfrm>
            <a:off x="2249701" y="2212935"/>
            <a:ext cx="1339541" cy="578882"/>
          </a:xfrm>
          <a:prstGeom prst="roundRect">
            <a:avLst/>
          </a:prstGeom>
          <a:solidFill>
            <a:srgbClr val="F1FDFA"/>
          </a:solid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Riva 15 mg OD + single AP</a:t>
            </a:r>
            <a:endParaRPr lang="en-US" sz="1400" b="1" dirty="0">
              <a:solidFill>
                <a:prstClr val="black">
                  <a:lumMod val="85000"/>
                  <a:lumOff val="15000"/>
                </a:prstClr>
              </a:solidFill>
              <a:latin typeface="Arial Narrow" panose="020B0606020202030204" pitchFamily="34" charset="0"/>
            </a:endParaRPr>
          </a:p>
        </p:txBody>
      </p:sp>
      <p:sp>
        <p:nvSpPr>
          <p:cNvPr id="25" name="TextBox 24">
            <a:extLst>
              <a:ext uri="{FF2B5EF4-FFF2-40B4-BE49-F238E27FC236}">
                <a16:creationId xmlns:a16="http://schemas.microsoft.com/office/drawing/2014/main" id="{52B91FD7-B3C9-4442-9A64-8DDF4FA9D259}"/>
              </a:ext>
            </a:extLst>
          </p:cNvPr>
          <p:cNvSpPr txBox="1"/>
          <p:nvPr/>
        </p:nvSpPr>
        <p:spPr>
          <a:xfrm>
            <a:off x="4608082" y="2212935"/>
            <a:ext cx="1339541" cy="1293971"/>
          </a:xfrm>
          <a:prstGeom prst="roundRect">
            <a:avLst/>
          </a:prstGeom>
          <a:solidFill>
            <a:srgbClr val="F1FDFA"/>
          </a:solid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Riva 2.5 mg BID + DAPT, </a:t>
            </a:r>
          </a:p>
          <a:p>
            <a:pPr algn="ctr"/>
            <a:r>
              <a:rPr lang="en-CA" sz="1400" b="1" dirty="0">
                <a:solidFill>
                  <a:prstClr val="black">
                    <a:lumMod val="85000"/>
                    <a:lumOff val="15000"/>
                  </a:prstClr>
                </a:solidFill>
                <a:latin typeface="Arial Narrow" panose="020B0606020202030204" pitchFamily="34" charset="0"/>
              </a:rPr>
              <a:t>then Riva 15 mg OD + aspirin</a:t>
            </a:r>
            <a:endParaRPr lang="en-US" sz="1400" b="1" dirty="0">
              <a:solidFill>
                <a:prstClr val="black">
                  <a:lumMod val="85000"/>
                  <a:lumOff val="15000"/>
                </a:prstClr>
              </a:solidFill>
              <a:latin typeface="Arial Narrow" panose="020B0606020202030204" pitchFamily="34" charset="0"/>
            </a:endParaRPr>
          </a:p>
        </p:txBody>
      </p:sp>
      <p:sp>
        <p:nvSpPr>
          <p:cNvPr id="26" name="TextBox 25">
            <a:extLst>
              <a:ext uri="{FF2B5EF4-FFF2-40B4-BE49-F238E27FC236}">
                <a16:creationId xmlns:a16="http://schemas.microsoft.com/office/drawing/2014/main" id="{510068B7-F439-479E-9A92-B4AB7021F56B}"/>
              </a:ext>
            </a:extLst>
          </p:cNvPr>
          <p:cNvSpPr txBox="1"/>
          <p:nvPr/>
        </p:nvSpPr>
        <p:spPr>
          <a:xfrm>
            <a:off x="6966463" y="2216918"/>
            <a:ext cx="1339541" cy="817245"/>
          </a:xfrm>
          <a:prstGeom prst="roundRect">
            <a:avLst/>
          </a:prstGeom>
          <a:solidFill>
            <a:srgbClr val="F1FDFA"/>
          </a:solidFill>
        </p:spPr>
        <p:txBody>
          <a:bodyPr wrap="square" rtlCol="0">
            <a:spAutoFit/>
          </a:bodyPr>
          <a:lstStyle/>
          <a:p>
            <a:pPr algn="ctr"/>
            <a:r>
              <a:rPr lang="en-CA" sz="1400" b="1" dirty="0">
                <a:solidFill>
                  <a:prstClr val="black">
                    <a:lumMod val="85000"/>
                    <a:lumOff val="15000"/>
                  </a:prstClr>
                </a:solidFill>
                <a:latin typeface="Arial Narrow" panose="020B0606020202030204" pitchFamily="34" charset="0"/>
              </a:rPr>
              <a:t>VKA + DAPT</a:t>
            </a:r>
          </a:p>
          <a:p>
            <a:pPr algn="ctr"/>
            <a:r>
              <a:rPr lang="en-CA" sz="1400" b="1" dirty="0">
                <a:solidFill>
                  <a:prstClr val="black">
                    <a:lumMod val="85000"/>
                    <a:lumOff val="15000"/>
                  </a:prstClr>
                </a:solidFill>
                <a:latin typeface="Arial Narrow" panose="020B0606020202030204" pitchFamily="34" charset="0"/>
              </a:rPr>
              <a:t>then VKA</a:t>
            </a:r>
          </a:p>
          <a:p>
            <a:pPr algn="ctr"/>
            <a:r>
              <a:rPr lang="en-CA" sz="1400" b="1" dirty="0">
                <a:solidFill>
                  <a:prstClr val="black">
                    <a:lumMod val="85000"/>
                    <a:lumOff val="15000"/>
                  </a:prstClr>
                </a:solidFill>
                <a:latin typeface="Arial Narrow" panose="020B0606020202030204" pitchFamily="34" charset="0"/>
              </a:rPr>
              <a:t>+ aspirin</a:t>
            </a:r>
            <a:endParaRPr lang="en-US" sz="1400" b="1" dirty="0">
              <a:solidFill>
                <a:prstClr val="black">
                  <a:lumMod val="85000"/>
                  <a:lumOff val="15000"/>
                </a:prstClr>
              </a:solidFill>
              <a:latin typeface="Arial Narrow" panose="020B0606020202030204" pitchFamily="34" charset="0"/>
            </a:endParaRPr>
          </a:p>
        </p:txBody>
      </p:sp>
    </p:spTree>
    <p:extLst>
      <p:ext uri="{BB962C8B-B14F-4D97-AF65-F5344CB8AC3E}">
        <p14:creationId xmlns:p14="http://schemas.microsoft.com/office/powerpoint/2010/main" val="4242623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188552"/>
            <a:ext cx="7073486" cy="1015663"/>
          </a:xfrm>
          <a:prstGeom prst="rect">
            <a:avLst/>
          </a:prstGeom>
          <a:noFill/>
        </p:spPr>
        <p:txBody>
          <a:bodyPr wrap="square">
            <a:spAutoFit/>
          </a:bodyPr>
          <a:lstStyle/>
          <a:p>
            <a:r>
              <a:rPr lang="en-US" sz="2800" b="1" dirty="0">
                <a:solidFill>
                  <a:prstClr val="black">
                    <a:lumMod val="75000"/>
                    <a:lumOff val="25000"/>
                  </a:prstClr>
                </a:solidFill>
                <a:latin typeface="Arial Narrow" panose="020B0606020202030204" pitchFamily="34" charset="0"/>
                <a:cs typeface="Aharoni" panose="02010803020104030203" pitchFamily="2" charset="-79"/>
              </a:rPr>
              <a:t>Post Hoc Analysis Recurrent Hospitalization </a:t>
            </a:r>
          </a:p>
          <a:p>
            <a:r>
              <a:rPr lang="en-CA" sz="3200" b="1" dirty="0">
                <a:solidFill>
                  <a:srgbClr val="13A985"/>
                </a:solidFill>
                <a:latin typeface="Arial Narrow" panose="020B0606020202030204" pitchFamily="34" charset="0"/>
                <a:cs typeface="Aharoni" panose="02010803020104030203" pitchFamily="2" charset="-79"/>
              </a:rPr>
              <a:t>PIONEER AF-PCI</a:t>
            </a:r>
            <a:endParaRPr lang="en-CA" sz="2800" b="1" dirty="0">
              <a:solidFill>
                <a:srgbClr val="13A985"/>
              </a:solidFill>
              <a:latin typeface="Arial Narrow" panose="020B0606020202030204" pitchFamily="34" charset="0"/>
              <a:cs typeface="Aharoni" panose="02010803020104030203" pitchFamily="2" charset="-79"/>
            </a:endParaRP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818" y="234952"/>
            <a:ext cx="2062257" cy="911431"/>
          </a:xfrm>
          <a:prstGeom prst="rect">
            <a:avLst/>
          </a:prstGeom>
        </p:spPr>
      </p:pic>
      <p:sp>
        <p:nvSpPr>
          <p:cNvPr id="58" name="Rectangle 57">
            <a:extLst>
              <a:ext uri="{FF2B5EF4-FFF2-40B4-BE49-F238E27FC236}">
                <a16:creationId xmlns:a16="http://schemas.microsoft.com/office/drawing/2014/main" id="{A5FF34AA-8BC5-45DD-9D82-BA7D4B983BF1}"/>
              </a:ext>
            </a:extLst>
          </p:cNvPr>
          <p:cNvSpPr/>
          <p:nvPr/>
        </p:nvSpPr>
        <p:spPr>
          <a:xfrm>
            <a:off x="60262" y="6458095"/>
            <a:ext cx="6424357" cy="29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CA" sz="900" dirty="0">
                <a:solidFill>
                  <a:schemeClr val="bg1"/>
                </a:solidFill>
                <a:latin typeface="Arial Narrow" panose="020B0606020202030204" pitchFamily="34" charset="0"/>
                <a:cs typeface="Arial" pitchFamily="34" charset="0"/>
              </a:rPr>
              <a:t>Gibson CM, et al .N </a:t>
            </a:r>
            <a:r>
              <a:rPr lang="en-CA" sz="900" dirty="0" err="1">
                <a:solidFill>
                  <a:schemeClr val="bg1"/>
                </a:solidFill>
                <a:latin typeface="Arial Narrow" panose="020B0606020202030204" pitchFamily="34" charset="0"/>
                <a:cs typeface="Arial" pitchFamily="34" charset="0"/>
              </a:rPr>
              <a:t>Engl</a:t>
            </a:r>
            <a:r>
              <a:rPr lang="en-CA" sz="900" dirty="0">
                <a:solidFill>
                  <a:schemeClr val="bg1"/>
                </a:solidFill>
                <a:latin typeface="Arial Narrow" panose="020B0606020202030204" pitchFamily="34" charset="0"/>
                <a:cs typeface="Arial" pitchFamily="34" charset="0"/>
              </a:rPr>
              <a:t> J Med. 2016.22;375:2423-2434</a:t>
            </a:r>
          </a:p>
        </p:txBody>
      </p:sp>
      <p:pic>
        <p:nvPicPr>
          <p:cNvPr id="4" name="Picture 3" descr="A screenshot of a cell phone&#10;&#10;Description automatically generated">
            <a:extLst>
              <a:ext uri="{FF2B5EF4-FFF2-40B4-BE49-F238E27FC236}">
                <a16:creationId xmlns:a16="http://schemas.microsoft.com/office/drawing/2014/main" id="{387FF18C-2361-4340-BD59-8E630B72B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56903"/>
            <a:ext cx="9144000" cy="4080793"/>
          </a:xfrm>
          <a:prstGeom prst="rect">
            <a:avLst/>
          </a:prstGeom>
        </p:spPr>
      </p:pic>
    </p:spTree>
    <p:extLst>
      <p:ext uri="{BB962C8B-B14F-4D97-AF65-F5344CB8AC3E}">
        <p14:creationId xmlns:p14="http://schemas.microsoft.com/office/powerpoint/2010/main" val="1577410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08108" y="40265"/>
            <a:ext cx="6720798" cy="1138773"/>
          </a:xfrm>
          <a:prstGeom prst="rect">
            <a:avLst/>
          </a:prstGeom>
          <a:noFill/>
        </p:spPr>
        <p:txBody>
          <a:bodyPr wrap="square">
            <a:spAutoFit/>
          </a:bodyPr>
          <a:lstStyle/>
          <a:p>
            <a:pPr lvl="0">
              <a:defRPr/>
            </a:pPr>
            <a:r>
              <a:rPr lang="en-US" sz="3600" b="1" dirty="0">
                <a:solidFill>
                  <a:srgbClr val="3A3A3C"/>
                </a:solidFill>
                <a:latin typeface="Arial Narrow" panose="020B0606020202030204" pitchFamily="34" charset="0"/>
                <a:cs typeface="Aharoni" panose="02010803020104030203" pitchFamily="2" charset="-79"/>
              </a:rPr>
              <a:t>Conclusion</a:t>
            </a:r>
          </a:p>
          <a:p>
            <a:pPr marR="0" lvl="0" indent="0" fontAlgn="auto">
              <a:lnSpc>
                <a:spcPct val="100000"/>
              </a:lnSpc>
              <a:spcBef>
                <a:spcPts val="0"/>
              </a:spcBef>
              <a:spcAft>
                <a:spcPts val="0"/>
              </a:spcAft>
              <a:buClrTx/>
              <a:buSzTx/>
              <a:buFontTx/>
              <a:buNone/>
              <a:tabLst/>
              <a:defRPr/>
            </a:pPr>
            <a:r>
              <a:rPr lang="en-US" sz="3200" b="1" dirty="0">
                <a:solidFill>
                  <a:srgbClr val="13A985"/>
                </a:solidFill>
                <a:latin typeface="Arial Narrow" panose="020B0606020202030204" pitchFamily="34" charset="0"/>
                <a:cs typeface="Aharoni" panose="02010803020104030203" pitchFamily="2" charset="-79"/>
              </a:rPr>
              <a:t>PIONEER AF-PCI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998" y="157056"/>
            <a:ext cx="2051727" cy="906777"/>
          </a:xfrm>
          <a:prstGeom prst="rect">
            <a:avLst/>
          </a:prstGeom>
        </p:spPr>
      </p:pic>
      <p:sp>
        <p:nvSpPr>
          <p:cNvPr id="19" name="Rectangle 3">
            <a:extLst>
              <a:ext uri="{FF2B5EF4-FFF2-40B4-BE49-F238E27FC236}">
                <a16:creationId xmlns:a16="http://schemas.microsoft.com/office/drawing/2014/main" id="{B481A1F4-8EC3-477C-AF69-480EE172318E}"/>
              </a:ext>
            </a:extLst>
          </p:cNvPr>
          <p:cNvSpPr txBox="1">
            <a:spLocks noChangeArrowheads="1"/>
          </p:cNvSpPr>
          <p:nvPr/>
        </p:nvSpPr>
        <p:spPr>
          <a:xfrm>
            <a:off x="314780" y="2391242"/>
            <a:ext cx="8558212" cy="3018958"/>
          </a:xfrm>
          <a:prstGeom prst="rect">
            <a:avLst/>
          </a:prstGeo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20000"/>
              </a:lnSpc>
              <a:spcBef>
                <a:spcPts val="0"/>
              </a:spcBef>
              <a:buNone/>
            </a:pPr>
            <a:r>
              <a:rPr lang="en-CA" kern="0" dirty="0">
                <a:solidFill>
                  <a:prstClr val="black"/>
                </a:solidFill>
                <a:latin typeface="Arial Narrow" panose="020B0606020202030204" pitchFamily="34" charset="0"/>
              </a:rPr>
              <a:t>Among stented AF participants, administration of either rivaroxaban 15 mg daily plus P2Y12 monotherapy for one year or rivaroxaban 2.5 mg BID plus 1, 6, or 12 months of DAPT reduced the risk of clinically significant bleeding as compared with standard of care VKA plus 1, 6, or 12 months of DAPT and yielded comparable efficacy with broad confidence intervals</a:t>
            </a:r>
          </a:p>
        </p:txBody>
      </p:sp>
    </p:spTree>
    <p:extLst>
      <p:ext uri="{BB962C8B-B14F-4D97-AF65-F5344CB8AC3E}">
        <p14:creationId xmlns:p14="http://schemas.microsoft.com/office/powerpoint/2010/main" val="1377042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07504" y="140012"/>
            <a:ext cx="6867311" cy="707886"/>
          </a:xfrm>
          <a:prstGeom prst="rect">
            <a:avLst/>
          </a:prstGeom>
          <a:noFill/>
        </p:spPr>
        <p:txBody>
          <a:bodyPr wrap="square">
            <a:spAutoFit/>
          </a:bodyPr>
          <a:lstStyle/>
          <a:p>
            <a:pPr lvl="0">
              <a:defRPr/>
            </a:pPr>
            <a:r>
              <a:rPr lang="en-CA" sz="4000" b="1" dirty="0">
                <a:solidFill>
                  <a:prstClr val="black">
                    <a:lumMod val="75000"/>
                    <a:lumOff val="25000"/>
                  </a:prstClr>
                </a:solidFill>
                <a:latin typeface="Arial Narrow" panose="020B0606020202030204" pitchFamily="34" charset="0"/>
                <a:cs typeface="Aharoni" panose="02010803020104030203" pitchFamily="2" charset="-79"/>
              </a:rPr>
              <a:t>Background</a:t>
            </a:r>
          </a:p>
        </p:txBody>
      </p:sp>
      <p:cxnSp>
        <p:nvCxnSpPr>
          <p:cNvPr id="16" name="Straight Connector 15">
            <a:extLst>
              <a:ext uri="{FF2B5EF4-FFF2-40B4-BE49-F238E27FC236}">
                <a16:creationId xmlns:a16="http://schemas.microsoft.com/office/drawing/2014/main" id="{EDDAB083-8C85-4754-872A-4BE78E9ECC74}"/>
              </a:ext>
            </a:extLst>
          </p:cNvPr>
          <p:cNvCxnSpPr/>
          <p:nvPr/>
        </p:nvCxnSpPr>
        <p:spPr>
          <a:xfrm flipV="1">
            <a:off x="0" y="1080428"/>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automatically generated">
            <a:extLst>
              <a:ext uri="{FF2B5EF4-FFF2-40B4-BE49-F238E27FC236}">
                <a16:creationId xmlns:a16="http://schemas.microsoft.com/office/drawing/2014/main" id="{E6005179-848F-4226-A397-B335A1DDA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723" y="107875"/>
            <a:ext cx="2051727" cy="906777"/>
          </a:xfrm>
          <a:prstGeom prst="rect">
            <a:avLst/>
          </a:prstGeom>
        </p:spPr>
      </p:pic>
      <p:sp>
        <p:nvSpPr>
          <p:cNvPr id="53" name="Rectangle 52">
            <a:extLst>
              <a:ext uri="{FF2B5EF4-FFF2-40B4-BE49-F238E27FC236}">
                <a16:creationId xmlns:a16="http://schemas.microsoft.com/office/drawing/2014/main" id="{E2F0F3B2-11B8-491C-A212-A25F1466FB01}"/>
              </a:ext>
            </a:extLst>
          </p:cNvPr>
          <p:cNvSpPr/>
          <p:nvPr/>
        </p:nvSpPr>
        <p:spPr>
          <a:xfrm>
            <a:off x="8561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nSpc>
                <a:spcPct val="90000"/>
              </a:lnSpc>
              <a:defRPr/>
            </a:pPr>
            <a:r>
              <a:rPr lang="en-GB" sz="1000" dirty="0">
                <a:solidFill>
                  <a:schemeClr val="bg1"/>
                </a:solidFill>
                <a:latin typeface="Arial Narrow" panose="020B0606020202030204" pitchFamily="34" charset="0"/>
                <a:cs typeface="Arial" pitchFamily="34" charset="0"/>
              </a:rPr>
              <a:t>Andrade JG et al. Can J </a:t>
            </a:r>
            <a:r>
              <a:rPr lang="en-GB" sz="1000" dirty="0" err="1">
                <a:solidFill>
                  <a:schemeClr val="bg1"/>
                </a:solidFill>
                <a:latin typeface="Arial Narrow" panose="020B0606020202030204" pitchFamily="34" charset="0"/>
                <a:cs typeface="Arial" pitchFamily="34" charset="0"/>
              </a:rPr>
              <a:t>Cardiol</a:t>
            </a:r>
            <a:r>
              <a:rPr lang="en-GB" sz="1000" dirty="0">
                <a:solidFill>
                  <a:schemeClr val="bg1"/>
                </a:solidFill>
                <a:latin typeface="Arial Narrow" panose="020B0606020202030204" pitchFamily="34" charset="0"/>
                <a:cs typeface="Arial" pitchFamily="34" charset="0"/>
              </a:rPr>
              <a:t> 2018;34:1371-1392</a:t>
            </a:r>
          </a:p>
        </p:txBody>
      </p:sp>
      <p:pic>
        <p:nvPicPr>
          <p:cNvPr id="3" name="Picture 2">
            <a:extLst>
              <a:ext uri="{FF2B5EF4-FFF2-40B4-BE49-F238E27FC236}">
                <a16:creationId xmlns:a16="http://schemas.microsoft.com/office/drawing/2014/main" id="{A116EB57-358B-4BC4-A767-80DF71481AE2}"/>
              </a:ext>
            </a:extLst>
          </p:cNvPr>
          <p:cNvPicPr>
            <a:picLocks noChangeAspect="1"/>
          </p:cNvPicPr>
          <p:nvPr/>
        </p:nvPicPr>
        <p:blipFill>
          <a:blip r:embed="rId6"/>
          <a:stretch>
            <a:fillRect/>
          </a:stretch>
        </p:blipFill>
        <p:spPr>
          <a:xfrm>
            <a:off x="306548" y="1174272"/>
            <a:ext cx="4222887" cy="1692000"/>
          </a:xfrm>
          <a:prstGeom prst="rect">
            <a:avLst/>
          </a:prstGeom>
        </p:spPr>
      </p:pic>
      <p:pic>
        <p:nvPicPr>
          <p:cNvPr id="4" name="Picture 3">
            <a:extLst>
              <a:ext uri="{FF2B5EF4-FFF2-40B4-BE49-F238E27FC236}">
                <a16:creationId xmlns:a16="http://schemas.microsoft.com/office/drawing/2014/main" id="{F63CDAD4-BC5C-44EE-8E53-7AD773AC5419}"/>
              </a:ext>
            </a:extLst>
          </p:cNvPr>
          <p:cNvPicPr>
            <a:picLocks noChangeAspect="1"/>
          </p:cNvPicPr>
          <p:nvPr/>
        </p:nvPicPr>
        <p:blipFill>
          <a:blip r:embed="rId7"/>
          <a:stretch>
            <a:fillRect/>
          </a:stretch>
        </p:blipFill>
        <p:spPr>
          <a:xfrm>
            <a:off x="4586248" y="1185093"/>
            <a:ext cx="4346114" cy="1692000"/>
          </a:xfrm>
          <a:prstGeom prst="rect">
            <a:avLst/>
          </a:prstGeom>
        </p:spPr>
      </p:pic>
      <p:pic>
        <p:nvPicPr>
          <p:cNvPr id="5" name="Picture 4">
            <a:extLst>
              <a:ext uri="{FF2B5EF4-FFF2-40B4-BE49-F238E27FC236}">
                <a16:creationId xmlns:a16="http://schemas.microsoft.com/office/drawing/2014/main" id="{D92DF140-3D76-4102-B35D-91F15A63670C}"/>
              </a:ext>
            </a:extLst>
          </p:cNvPr>
          <p:cNvPicPr>
            <a:picLocks noChangeAspect="1"/>
          </p:cNvPicPr>
          <p:nvPr/>
        </p:nvPicPr>
        <p:blipFill>
          <a:blip r:embed="rId8"/>
          <a:stretch>
            <a:fillRect/>
          </a:stretch>
        </p:blipFill>
        <p:spPr>
          <a:xfrm>
            <a:off x="339076" y="2438943"/>
            <a:ext cx="3451177" cy="3218400"/>
          </a:xfrm>
          <a:prstGeom prst="rect">
            <a:avLst/>
          </a:prstGeom>
        </p:spPr>
      </p:pic>
      <p:pic>
        <p:nvPicPr>
          <p:cNvPr id="6" name="Picture 5">
            <a:extLst>
              <a:ext uri="{FF2B5EF4-FFF2-40B4-BE49-F238E27FC236}">
                <a16:creationId xmlns:a16="http://schemas.microsoft.com/office/drawing/2014/main" id="{F2ECFD81-FA4E-4A8E-8F45-A0C69403A7D4}"/>
              </a:ext>
            </a:extLst>
          </p:cNvPr>
          <p:cNvPicPr>
            <a:picLocks noChangeAspect="1"/>
          </p:cNvPicPr>
          <p:nvPr/>
        </p:nvPicPr>
        <p:blipFill>
          <a:blip r:embed="rId9"/>
          <a:stretch>
            <a:fillRect/>
          </a:stretch>
        </p:blipFill>
        <p:spPr>
          <a:xfrm>
            <a:off x="5567871" y="2557154"/>
            <a:ext cx="3758815" cy="3808800"/>
          </a:xfrm>
          <a:prstGeom prst="rect">
            <a:avLst/>
          </a:prstGeom>
        </p:spPr>
      </p:pic>
    </p:spTree>
    <p:extLst>
      <p:ext uri="{BB962C8B-B14F-4D97-AF65-F5344CB8AC3E}">
        <p14:creationId xmlns:p14="http://schemas.microsoft.com/office/powerpoint/2010/main" val="23120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08108" y="40265"/>
            <a:ext cx="6720798" cy="1138773"/>
          </a:xfrm>
          <a:prstGeom prst="rect">
            <a:avLst/>
          </a:prstGeom>
          <a:noFill/>
        </p:spPr>
        <p:txBody>
          <a:bodyPr wrap="square">
            <a:spAutoFit/>
          </a:bodyPr>
          <a:lstStyle/>
          <a:p>
            <a:pPr lvl="0">
              <a:defRPr/>
            </a:pPr>
            <a:r>
              <a:rPr lang="en-US" sz="3600" b="1" dirty="0">
                <a:solidFill>
                  <a:srgbClr val="3A3A3C"/>
                </a:solidFill>
                <a:latin typeface="Arial Narrow" panose="020B0606020202030204" pitchFamily="34" charset="0"/>
                <a:cs typeface="Aharoni" panose="02010803020104030203" pitchFamily="2" charset="-79"/>
              </a:rPr>
              <a:t>Conclusion</a:t>
            </a:r>
          </a:p>
          <a:p>
            <a:pPr>
              <a:defRPr/>
            </a:pPr>
            <a:r>
              <a:rPr lang="en-US" sz="3200" b="1" dirty="0">
                <a:solidFill>
                  <a:srgbClr val="13A985"/>
                </a:solidFill>
                <a:latin typeface="Arial Narrow" panose="020B0606020202030204" pitchFamily="34" charset="0"/>
                <a:cs typeface="Aharoni" panose="02010803020104030203" pitchFamily="2" charset="-79"/>
              </a:rPr>
              <a:t>PIONEER AF-PCI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998" y="157056"/>
            <a:ext cx="2051727" cy="906777"/>
          </a:xfrm>
          <a:prstGeom prst="rect">
            <a:avLst/>
          </a:prstGeom>
        </p:spPr>
      </p:pic>
      <p:sp>
        <p:nvSpPr>
          <p:cNvPr id="10" name="Freeform 3">
            <a:extLst>
              <a:ext uri="{FF2B5EF4-FFF2-40B4-BE49-F238E27FC236}">
                <a16:creationId xmlns:a16="http://schemas.microsoft.com/office/drawing/2014/main" id="{C851B427-EBC3-4C6D-BF16-4EEF57E487B2}"/>
              </a:ext>
            </a:extLst>
          </p:cNvPr>
          <p:cNvSpPr/>
          <p:nvPr/>
        </p:nvSpPr>
        <p:spPr>
          <a:xfrm>
            <a:off x="432261" y="2347856"/>
            <a:ext cx="8170025" cy="1020632"/>
          </a:xfrm>
          <a:custGeom>
            <a:avLst/>
            <a:gdLst>
              <a:gd name="connsiteX0" fmla="*/ 0 w 8987028"/>
              <a:gd name="connsiteY0" fmla="*/ 0 h 1156716"/>
              <a:gd name="connsiteX1" fmla="*/ 0 w 8987028"/>
              <a:gd name="connsiteY1" fmla="*/ 1156716 h 1156716"/>
              <a:gd name="connsiteX2" fmla="*/ 8987028 w 8987028"/>
              <a:gd name="connsiteY2" fmla="*/ 1156716 h 1156716"/>
              <a:gd name="connsiteX3" fmla="*/ 8987028 w 8987028"/>
              <a:gd name="connsiteY3" fmla="*/ 0 h 1156716"/>
              <a:gd name="connsiteX4" fmla="*/ 0 w 8987028"/>
              <a:gd name="connsiteY4" fmla="*/ 0 h 11567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87028" h="1156716">
                <a:moveTo>
                  <a:pt x="0" y="0"/>
                </a:moveTo>
                <a:lnTo>
                  <a:pt x="0" y="1156716"/>
                </a:lnTo>
                <a:lnTo>
                  <a:pt x="8987028" y="1156716"/>
                </a:lnTo>
                <a:lnTo>
                  <a:pt x="8987028" y="0"/>
                </a:lnTo>
                <a:lnTo>
                  <a:pt x="0" y="0"/>
                </a:lnTo>
              </a:path>
            </a:pathLst>
          </a:custGeom>
          <a:solidFill>
            <a:srgbClr val="0D755A"/>
          </a:solidFill>
          <a:ln w="12700" cap="flat" cmpd="sng" algn="ctr">
            <a:no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12" name="Freeform 3">
            <a:extLst>
              <a:ext uri="{FF2B5EF4-FFF2-40B4-BE49-F238E27FC236}">
                <a16:creationId xmlns:a16="http://schemas.microsoft.com/office/drawing/2014/main" id="{6CFD46B3-EB67-463D-86F6-2D51E2ED797F}"/>
              </a:ext>
            </a:extLst>
          </p:cNvPr>
          <p:cNvSpPr/>
          <p:nvPr/>
        </p:nvSpPr>
        <p:spPr>
          <a:xfrm>
            <a:off x="432261" y="3434379"/>
            <a:ext cx="8170025" cy="1021976"/>
          </a:xfrm>
          <a:custGeom>
            <a:avLst/>
            <a:gdLst>
              <a:gd name="connsiteX0" fmla="*/ 0 w 8987028"/>
              <a:gd name="connsiteY0" fmla="*/ 0 h 1158239"/>
              <a:gd name="connsiteX1" fmla="*/ 0 w 8987028"/>
              <a:gd name="connsiteY1" fmla="*/ 1158239 h 1158239"/>
              <a:gd name="connsiteX2" fmla="*/ 8987028 w 8987028"/>
              <a:gd name="connsiteY2" fmla="*/ 1158239 h 1158239"/>
              <a:gd name="connsiteX3" fmla="*/ 8987028 w 8987028"/>
              <a:gd name="connsiteY3" fmla="*/ 0 h 1158239"/>
              <a:gd name="connsiteX4" fmla="*/ 0 w 8987028"/>
              <a:gd name="connsiteY4" fmla="*/ 0 h 11582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87028" h="1158239">
                <a:moveTo>
                  <a:pt x="0" y="0"/>
                </a:moveTo>
                <a:lnTo>
                  <a:pt x="0" y="1158239"/>
                </a:lnTo>
                <a:lnTo>
                  <a:pt x="8987028" y="1158239"/>
                </a:lnTo>
                <a:lnTo>
                  <a:pt x="8987028" y="0"/>
                </a:lnTo>
                <a:lnTo>
                  <a:pt x="0" y="0"/>
                </a:lnTo>
              </a:path>
            </a:pathLst>
          </a:custGeom>
          <a:solidFill>
            <a:srgbClr val="0D755A"/>
          </a:solidFill>
          <a:ln w="12700" cap="flat" cmpd="sng" algn="ctr">
            <a:no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3" name="Freeform 3">
            <a:extLst>
              <a:ext uri="{FF2B5EF4-FFF2-40B4-BE49-F238E27FC236}">
                <a16:creationId xmlns:a16="http://schemas.microsoft.com/office/drawing/2014/main" id="{085A774C-7A1E-4AAC-8AD3-430AD18860EF}"/>
              </a:ext>
            </a:extLst>
          </p:cNvPr>
          <p:cNvSpPr/>
          <p:nvPr/>
        </p:nvSpPr>
        <p:spPr>
          <a:xfrm>
            <a:off x="432261" y="4522246"/>
            <a:ext cx="8170025" cy="1021976"/>
          </a:xfrm>
          <a:custGeom>
            <a:avLst/>
            <a:gdLst>
              <a:gd name="connsiteX0" fmla="*/ 0 w 8987028"/>
              <a:gd name="connsiteY0" fmla="*/ 0 h 1158240"/>
              <a:gd name="connsiteX1" fmla="*/ 0 w 8987028"/>
              <a:gd name="connsiteY1" fmla="*/ 1158240 h 1158240"/>
              <a:gd name="connsiteX2" fmla="*/ 8987028 w 8987028"/>
              <a:gd name="connsiteY2" fmla="*/ 1158240 h 1158240"/>
              <a:gd name="connsiteX3" fmla="*/ 8987028 w 8987028"/>
              <a:gd name="connsiteY3" fmla="*/ 0 h 1158240"/>
              <a:gd name="connsiteX4" fmla="*/ 0 w 8987028"/>
              <a:gd name="connsiteY4" fmla="*/ 0 h 11582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87028" h="1158240">
                <a:moveTo>
                  <a:pt x="0" y="0"/>
                </a:moveTo>
                <a:lnTo>
                  <a:pt x="0" y="1158240"/>
                </a:lnTo>
                <a:lnTo>
                  <a:pt x="8987028" y="1158240"/>
                </a:lnTo>
                <a:lnTo>
                  <a:pt x="8987028" y="0"/>
                </a:lnTo>
                <a:lnTo>
                  <a:pt x="0" y="0"/>
                </a:lnTo>
              </a:path>
            </a:pathLst>
          </a:custGeom>
          <a:solidFill>
            <a:srgbClr val="0D755A"/>
          </a:solidFill>
          <a:ln w="12700" cap="flat" cmpd="sng" algn="ctr">
            <a:no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20" name="TextBox 1">
            <a:extLst>
              <a:ext uri="{FF2B5EF4-FFF2-40B4-BE49-F238E27FC236}">
                <a16:creationId xmlns:a16="http://schemas.microsoft.com/office/drawing/2014/main" id="{8668AC46-B5C8-41DE-B973-04D19F451DEA}"/>
              </a:ext>
            </a:extLst>
          </p:cNvPr>
          <p:cNvSpPr txBox="1"/>
          <p:nvPr/>
        </p:nvSpPr>
        <p:spPr>
          <a:xfrm>
            <a:off x="322092" y="1925838"/>
            <a:ext cx="5418150" cy="273416"/>
          </a:xfrm>
          <a:prstGeom prst="rect">
            <a:avLst/>
          </a:prstGeom>
          <a:noFill/>
        </p:spPr>
        <p:txBody>
          <a:bodyPr wrap="none" lIns="0" tIns="0" rIns="0" bIns="41029" rtlCol="0">
            <a:spAutoFit/>
          </a:bodyPr>
          <a:lstStyle/>
          <a:p>
            <a:pPr defTabSz="914400">
              <a:lnSpc>
                <a:spcPts val="1705"/>
              </a:lnSpc>
            </a:pPr>
            <a:r>
              <a:rPr lang="en-US" altLang="zh-CN" sz="2400" b="1" dirty="0">
                <a:solidFill>
                  <a:srgbClr val="E7E6E6">
                    <a:lumMod val="25000"/>
                  </a:srgbClr>
                </a:solidFill>
                <a:latin typeface="Arial Narrow" panose="020B0606020202030204" pitchFamily="34" charset="0"/>
                <a:cs typeface="Helvetica-Bold" pitchFamily="18" charset="0"/>
              </a:rPr>
              <a:t>In</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patients</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with</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AF</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who</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have</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undergone</a:t>
            </a:r>
            <a:r>
              <a:rPr lang="en-US" altLang="zh-CN" sz="2400" dirty="0">
                <a:solidFill>
                  <a:srgbClr val="E7E6E6">
                    <a:lumMod val="25000"/>
                  </a:srgbClr>
                </a:solidFill>
                <a:latin typeface="Arial Narrow" panose="020B0606020202030204" pitchFamily="34" charset="0"/>
                <a:cs typeface="Times New Roman" pitchFamily="18" charset="0"/>
              </a:rPr>
              <a:t> </a:t>
            </a:r>
            <a:r>
              <a:rPr lang="en-US" altLang="zh-CN" sz="2400" b="1" dirty="0">
                <a:solidFill>
                  <a:srgbClr val="E7E6E6">
                    <a:lumMod val="25000"/>
                  </a:srgbClr>
                </a:solidFill>
                <a:latin typeface="Arial Narrow" panose="020B0606020202030204" pitchFamily="34" charset="0"/>
                <a:cs typeface="Helvetica-Bold" pitchFamily="18" charset="0"/>
              </a:rPr>
              <a:t>PCI:</a:t>
            </a:r>
          </a:p>
        </p:txBody>
      </p:sp>
      <p:sp>
        <p:nvSpPr>
          <p:cNvPr id="21" name="TextBox 1">
            <a:extLst>
              <a:ext uri="{FF2B5EF4-FFF2-40B4-BE49-F238E27FC236}">
                <a16:creationId xmlns:a16="http://schemas.microsoft.com/office/drawing/2014/main" id="{70CA45B3-FF32-4C7E-B053-6F6F5F1A02F0}"/>
              </a:ext>
            </a:extLst>
          </p:cNvPr>
          <p:cNvSpPr txBox="1"/>
          <p:nvPr/>
        </p:nvSpPr>
        <p:spPr>
          <a:xfrm>
            <a:off x="1764576" y="2459042"/>
            <a:ext cx="6642671" cy="780093"/>
          </a:xfrm>
          <a:prstGeom prst="rect">
            <a:avLst/>
          </a:prstGeom>
          <a:noFill/>
        </p:spPr>
        <p:txBody>
          <a:bodyPr wrap="square" lIns="0" tIns="0" rIns="0" bIns="41029" rtlCol="0">
            <a:spAutoFit/>
          </a:bodyPr>
          <a:lstStyle/>
          <a:p>
            <a:pPr defTabSz="914400"/>
            <a:r>
              <a:rPr lang="en-US" altLang="zh-CN" sz="1600" dirty="0">
                <a:solidFill>
                  <a:srgbClr val="FFFFFF"/>
                </a:solidFill>
                <a:latin typeface="Arial Narrow" panose="020B0606020202030204" pitchFamily="34" charset="0"/>
                <a:cs typeface="Times New Roman" pitchFamily="18" charset="0"/>
              </a:rPr>
              <a:t>Dual</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therapy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with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dabigatran</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and</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P2Y12</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antagonist</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significantly</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reduced</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the</a:t>
            </a:r>
          </a:p>
          <a:p>
            <a:pPr defTabSz="914400"/>
            <a:r>
              <a:rPr lang="en-US" altLang="zh-CN" sz="1600" b="1" dirty="0">
                <a:solidFill>
                  <a:srgbClr val="FFFFFF"/>
                </a:solidFill>
                <a:latin typeface="Arial Narrow" panose="020B0606020202030204" pitchFamily="34" charset="0"/>
                <a:cs typeface="Helvetica-Bold" pitchFamily="18" charset="0"/>
              </a:rPr>
              <a:t>risk</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of</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bleeding</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versus</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warfarin</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triple</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therapy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with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non-inferiority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for</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overall</a:t>
            </a:r>
          </a:p>
          <a:p>
            <a:pPr defTabSz="914400"/>
            <a:r>
              <a:rPr lang="en-US" altLang="zh-CN" sz="1600" dirty="0">
                <a:solidFill>
                  <a:srgbClr val="FFFFFF"/>
                </a:solidFill>
                <a:latin typeface="Arial Narrow" panose="020B0606020202030204" pitchFamily="34" charset="0"/>
                <a:cs typeface="Times New Roman" pitchFamily="18" charset="0"/>
              </a:rPr>
              <a:t>thromboembolic</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events</a:t>
            </a:r>
          </a:p>
        </p:txBody>
      </p:sp>
      <p:sp>
        <p:nvSpPr>
          <p:cNvPr id="22" name="TextBox 1">
            <a:extLst>
              <a:ext uri="{FF2B5EF4-FFF2-40B4-BE49-F238E27FC236}">
                <a16:creationId xmlns:a16="http://schemas.microsoft.com/office/drawing/2014/main" id="{2F7945D6-979F-4076-8DE2-BB9A921D7E20}"/>
              </a:ext>
            </a:extLst>
          </p:cNvPr>
          <p:cNvSpPr txBox="1"/>
          <p:nvPr/>
        </p:nvSpPr>
        <p:spPr>
          <a:xfrm>
            <a:off x="1764576" y="3545027"/>
            <a:ext cx="6201996" cy="780093"/>
          </a:xfrm>
          <a:prstGeom prst="rect">
            <a:avLst/>
          </a:prstGeom>
          <a:noFill/>
        </p:spPr>
        <p:txBody>
          <a:bodyPr wrap="square" lIns="0" tIns="0" rIns="0" bIns="41029" rtlCol="0">
            <a:spAutoFit/>
          </a:bodyPr>
          <a:lstStyle/>
          <a:p>
            <a:pPr defTabSz="914400"/>
            <a:r>
              <a:rPr lang="en-US" altLang="zh-CN" sz="1600" dirty="0">
                <a:solidFill>
                  <a:srgbClr val="FFFFFF"/>
                </a:solidFill>
                <a:latin typeface="Arial Narrow" panose="020B0606020202030204" pitchFamily="34" charset="0"/>
                <a:cs typeface="Times New Roman" pitchFamily="18" charset="0"/>
              </a:rPr>
              <a:t>Absolute</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risk</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reductions</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with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dabigatran</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dual</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therapy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were</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11.5%</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and</a:t>
            </a:r>
            <a:r>
              <a:rPr lang="en-US" altLang="zh-CN" sz="1600" dirty="0">
                <a:solidFill>
                  <a:prstClr val="black"/>
                </a:solidFill>
                <a:latin typeface="Arial Narrow" panose="020B0606020202030204" pitchFamily="34" charset="0"/>
                <a:cs typeface="Times New Roman" pitchFamily="18" charset="0"/>
              </a:rPr>
              <a:t> </a:t>
            </a:r>
            <a:r>
              <a:rPr lang="en-US" altLang="zh-CN" sz="1600" b="1" dirty="0">
                <a:solidFill>
                  <a:srgbClr val="FFFFFF"/>
                </a:solidFill>
                <a:latin typeface="Arial Narrow" panose="020B0606020202030204" pitchFamily="34" charset="0"/>
                <a:cs typeface="Helvetica-Bold" pitchFamily="18" charset="0"/>
              </a:rPr>
              <a:t>5.5%</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in</a:t>
            </a:r>
          </a:p>
          <a:p>
            <a:pPr defTabSz="914400"/>
            <a:r>
              <a:rPr lang="en-US" altLang="zh-CN" sz="1600" dirty="0">
                <a:solidFill>
                  <a:srgbClr val="FFFFFF"/>
                </a:solidFill>
                <a:latin typeface="Arial Narrow" panose="020B0606020202030204" pitchFamily="34" charset="0"/>
                <a:cs typeface="Times New Roman" pitchFamily="18" charset="0"/>
              </a:rPr>
              <a:t>ISTH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major</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or</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clinically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relevant</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non-major</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bleeding</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at</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the</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110</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mg</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and</a:t>
            </a:r>
          </a:p>
          <a:p>
            <a:pPr defTabSz="914400"/>
            <a:r>
              <a:rPr lang="en-US" altLang="zh-CN" sz="1600" dirty="0">
                <a:solidFill>
                  <a:srgbClr val="FFFFFF"/>
                </a:solidFill>
                <a:latin typeface="Arial Narrow" panose="020B0606020202030204" pitchFamily="34" charset="0"/>
                <a:cs typeface="Times New Roman" pitchFamily="18" charset="0"/>
              </a:rPr>
              <a:t>150</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mg</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doses,</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respectively,</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compared</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with</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warfarin</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triple</a:t>
            </a:r>
            <a:r>
              <a:rPr lang="en-US" altLang="zh-CN" sz="1600" dirty="0">
                <a:solidFill>
                  <a:prstClr val="black"/>
                </a:solidFill>
                <a:latin typeface="Arial Narrow" panose="020B0606020202030204" pitchFamily="34" charset="0"/>
                <a:cs typeface="Times New Roman" pitchFamily="18" charset="0"/>
              </a:rPr>
              <a:t> </a:t>
            </a:r>
            <a:r>
              <a:rPr lang="en-US" altLang="zh-CN" sz="1600" dirty="0">
                <a:solidFill>
                  <a:srgbClr val="FFFFFF"/>
                </a:solidFill>
                <a:latin typeface="Arial Narrow" panose="020B0606020202030204" pitchFamily="34" charset="0"/>
                <a:cs typeface="Times New Roman" pitchFamily="18" charset="0"/>
              </a:rPr>
              <a:t>therapy</a:t>
            </a:r>
          </a:p>
        </p:txBody>
      </p:sp>
      <p:sp>
        <p:nvSpPr>
          <p:cNvPr id="23" name="TextBox 1">
            <a:extLst>
              <a:ext uri="{FF2B5EF4-FFF2-40B4-BE49-F238E27FC236}">
                <a16:creationId xmlns:a16="http://schemas.microsoft.com/office/drawing/2014/main" id="{5CC1F4F9-5F01-4D1E-8D28-5E400F9CC5C1}"/>
              </a:ext>
            </a:extLst>
          </p:cNvPr>
          <p:cNvSpPr txBox="1"/>
          <p:nvPr/>
        </p:nvSpPr>
        <p:spPr>
          <a:xfrm>
            <a:off x="1764576" y="4774958"/>
            <a:ext cx="6280565" cy="533872"/>
          </a:xfrm>
          <a:prstGeom prst="rect">
            <a:avLst/>
          </a:prstGeom>
          <a:noFill/>
        </p:spPr>
        <p:txBody>
          <a:bodyPr wrap="none" lIns="0" tIns="0" rIns="0" bIns="41029" rtlCol="0">
            <a:spAutoFit/>
          </a:bodyPr>
          <a:lstStyle/>
          <a:p>
            <a:pPr defTabSz="914400"/>
            <a:r>
              <a:rPr lang="en-US" altLang="zh-CN" sz="1600" dirty="0">
                <a:solidFill>
                  <a:srgbClr val="FFFFFF"/>
                </a:solidFill>
                <a:latin typeface="Arial Narrow" panose="020B0606020202030204" pitchFamily="34" charset="0"/>
                <a:cs typeface="Times New Roman" pitchFamily="18" charset="0"/>
              </a:rPr>
              <a:t>These dabigatran dual therapy regimens, using doses approved worldwide for stroke</a:t>
            </a:r>
          </a:p>
          <a:p>
            <a:pPr defTabSz="914400"/>
            <a:r>
              <a:rPr lang="en-US" altLang="zh-CN" sz="1600" dirty="0">
                <a:solidFill>
                  <a:srgbClr val="FFFFFF"/>
                </a:solidFill>
                <a:latin typeface="Arial Narrow" panose="020B0606020202030204" pitchFamily="34" charset="0"/>
                <a:cs typeface="Times New Roman" pitchFamily="18" charset="0"/>
              </a:rPr>
              <a:t>prevention, offer clinicians two additional options for managing Afib patients post-PCI</a:t>
            </a:r>
          </a:p>
        </p:txBody>
      </p:sp>
      <p:sp>
        <p:nvSpPr>
          <p:cNvPr id="24" name="Arrow: Right 23">
            <a:extLst>
              <a:ext uri="{FF2B5EF4-FFF2-40B4-BE49-F238E27FC236}">
                <a16:creationId xmlns:a16="http://schemas.microsoft.com/office/drawing/2014/main" id="{5BE1C5CF-BEC9-4C6B-ACE9-2533F2C2B615}"/>
              </a:ext>
            </a:extLst>
          </p:cNvPr>
          <p:cNvSpPr/>
          <p:nvPr/>
        </p:nvSpPr>
        <p:spPr>
          <a:xfrm>
            <a:off x="778379" y="2507368"/>
            <a:ext cx="640080" cy="640080"/>
          </a:xfrm>
          <a:prstGeom prst="rightArrow">
            <a:avLst/>
          </a:prstGeom>
          <a:noFill/>
          <a:ln w="57150" cap="rnd" cmpd="sng" algn="ctr">
            <a:solidFill>
              <a:srgbClr val="95F3DD"/>
            </a:solidFill>
            <a:prstDash val="solid"/>
            <a:roun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5" name="Arrow: Right 24">
            <a:extLst>
              <a:ext uri="{FF2B5EF4-FFF2-40B4-BE49-F238E27FC236}">
                <a16:creationId xmlns:a16="http://schemas.microsoft.com/office/drawing/2014/main" id="{F51CE526-CBA7-4248-A706-404CBE9CF3A9}"/>
              </a:ext>
            </a:extLst>
          </p:cNvPr>
          <p:cNvSpPr/>
          <p:nvPr/>
        </p:nvSpPr>
        <p:spPr>
          <a:xfrm>
            <a:off x="778379" y="3595073"/>
            <a:ext cx="640080" cy="640080"/>
          </a:xfrm>
          <a:prstGeom prst="rightArrow">
            <a:avLst/>
          </a:prstGeom>
          <a:noFill/>
          <a:ln w="57150" cap="rnd" cmpd="sng" algn="ctr">
            <a:solidFill>
              <a:srgbClr val="95F3DD"/>
            </a:solidFill>
            <a:prstDash val="solid"/>
            <a:roun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26" name="Arrow: Right 25">
            <a:extLst>
              <a:ext uri="{FF2B5EF4-FFF2-40B4-BE49-F238E27FC236}">
                <a16:creationId xmlns:a16="http://schemas.microsoft.com/office/drawing/2014/main" id="{60029889-B58E-43A8-8991-22C71559EEED}"/>
              </a:ext>
            </a:extLst>
          </p:cNvPr>
          <p:cNvSpPr/>
          <p:nvPr/>
        </p:nvSpPr>
        <p:spPr>
          <a:xfrm>
            <a:off x="778379" y="4717503"/>
            <a:ext cx="640080" cy="640080"/>
          </a:xfrm>
          <a:prstGeom prst="rightArrow">
            <a:avLst/>
          </a:prstGeom>
          <a:noFill/>
          <a:ln w="57150" cap="rnd" cmpd="sng" algn="ctr">
            <a:solidFill>
              <a:srgbClr val="95F3DD"/>
            </a:solidFill>
            <a:prstDash val="solid"/>
            <a:roun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Narrow" panose="020B0606020202030204" pitchFamily="34" charset="0"/>
            </a:endParaRPr>
          </a:p>
        </p:txBody>
      </p:sp>
    </p:spTree>
    <p:extLst>
      <p:ext uri="{BB962C8B-B14F-4D97-AF65-F5344CB8AC3E}">
        <p14:creationId xmlns:p14="http://schemas.microsoft.com/office/powerpoint/2010/main" val="3860647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08108" y="259923"/>
            <a:ext cx="6720798" cy="707886"/>
          </a:xfrm>
          <a:prstGeom prst="rect">
            <a:avLst/>
          </a:prstGeom>
          <a:noFill/>
        </p:spPr>
        <p:txBody>
          <a:bodyPr wrap="square">
            <a:spAutoFit/>
          </a:bodyPr>
          <a:lstStyle/>
          <a:p>
            <a:pPr lvl="0">
              <a:defRPr/>
            </a:pPr>
            <a:r>
              <a:rPr lang="en-US" sz="4000" b="1" dirty="0">
                <a:solidFill>
                  <a:srgbClr val="3A3A3C"/>
                </a:solidFill>
                <a:latin typeface="Arial Narrow" panose="020B0606020202030204" pitchFamily="34" charset="0"/>
                <a:cs typeface="Aharoni" panose="02010803020104030203" pitchFamily="2" charset="-79"/>
              </a:rPr>
              <a:t>RE-DUAL 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998" y="157056"/>
            <a:ext cx="2051727" cy="906777"/>
          </a:xfrm>
          <a:prstGeom prst="rect">
            <a:avLst/>
          </a:prstGeom>
        </p:spPr>
      </p:pic>
      <p:sp>
        <p:nvSpPr>
          <p:cNvPr id="10" name="Rectangle 3">
            <a:extLst>
              <a:ext uri="{FF2B5EF4-FFF2-40B4-BE49-F238E27FC236}">
                <a16:creationId xmlns:a16="http://schemas.microsoft.com/office/drawing/2014/main" id="{8756C30E-67DC-466D-9FEE-DA2797A8BD5B}"/>
              </a:ext>
            </a:extLst>
          </p:cNvPr>
          <p:cNvSpPr txBox="1">
            <a:spLocks noChangeArrowheads="1"/>
          </p:cNvSpPr>
          <p:nvPr/>
        </p:nvSpPr>
        <p:spPr>
          <a:xfrm>
            <a:off x="314780" y="2308692"/>
            <a:ext cx="8558212" cy="2417762"/>
          </a:xfrm>
          <a:prstGeom prst="rect">
            <a:avLst/>
          </a:prstGeo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defTabSz="457200">
              <a:lnSpc>
                <a:spcPct val="100000"/>
              </a:lnSpc>
              <a:spcBef>
                <a:spcPts val="0"/>
              </a:spcBef>
              <a:buNone/>
            </a:pPr>
            <a:r>
              <a:rPr lang="en-CA" altLang="en-US" sz="3200" b="1" dirty="0">
                <a:solidFill>
                  <a:prstClr val="black">
                    <a:lumMod val="85000"/>
                    <a:lumOff val="15000"/>
                  </a:prstClr>
                </a:solidFill>
                <a:latin typeface="Arial Narrow" panose="020B0606020202030204" pitchFamily="34" charset="0"/>
              </a:rPr>
              <a:t>RE-DUAL PCI: dual antithrombotic therapy</a:t>
            </a:r>
          </a:p>
          <a:p>
            <a:pPr marL="0" lvl="0" indent="0" algn="ctr" defTabSz="457200">
              <a:lnSpc>
                <a:spcPct val="100000"/>
              </a:lnSpc>
              <a:spcBef>
                <a:spcPts val="0"/>
              </a:spcBef>
              <a:buNone/>
            </a:pPr>
            <a:r>
              <a:rPr lang="en-CA" altLang="en-US" sz="3200" b="1" dirty="0">
                <a:solidFill>
                  <a:prstClr val="black">
                    <a:lumMod val="85000"/>
                    <a:lumOff val="15000"/>
                  </a:prstClr>
                </a:solidFill>
                <a:latin typeface="Arial Narrow" panose="020B0606020202030204" pitchFamily="34" charset="0"/>
              </a:rPr>
              <a:t>with dabigatran after percutaneous coronary</a:t>
            </a:r>
          </a:p>
          <a:p>
            <a:pPr marL="0" lvl="0" indent="0" algn="ctr" defTabSz="457200">
              <a:lnSpc>
                <a:spcPct val="100000"/>
              </a:lnSpc>
              <a:spcBef>
                <a:spcPts val="0"/>
              </a:spcBef>
              <a:buNone/>
            </a:pPr>
            <a:r>
              <a:rPr lang="en-CA" altLang="en-US" sz="3200" b="1" dirty="0">
                <a:solidFill>
                  <a:prstClr val="black">
                    <a:lumMod val="85000"/>
                    <a:lumOff val="15000"/>
                  </a:prstClr>
                </a:solidFill>
                <a:latin typeface="Arial Narrow" panose="020B0606020202030204" pitchFamily="34" charset="0"/>
              </a:rPr>
              <a:t>	intervention in patients with atrial fibrillation</a:t>
            </a:r>
            <a:endParaRPr kumimoji="0" lang="en-US" altLang="ja-JP" b="0" i="0" u="none" strike="noStrike" kern="1200" cap="none" spc="0" normalizeH="0" baseline="0" noProof="0" dirty="0">
              <a:ln>
                <a:noFill/>
              </a:ln>
              <a:solidFill>
                <a:srgbClr val="FFFFFF"/>
              </a:solidFill>
              <a:effectLst/>
              <a:uLnTx/>
              <a:uFillTx/>
              <a:latin typeface="Arial Narrow" panose="020B0606020202030204" pitchFamily="34" charset="0"/>
              <a:ea typeface="ＭＳ Ｐゴシック" panose="020B0600070205080204" pitchFamily="34" charset="-128"/>
            </a:endParaRPr>
          </a:p>
        </p:txBody>
      </p:sp>
      <p:sp>
        <p:nvSpPr>
          <p:cNvPr id="12" name="TextBox 1">
            <a:extLst>
              <a:ext uri="{FF2B5EF4-FFF2-40B4-BE49-F238E27FC236}">
                <a16:creationId xmlns:a16="http://schemas.microsoft.com/office/drawing/2014/main" id="{85DDC16A-94F3-4615-82DC-F235BD8DCA8B}"/>
              </a:ext>
            </a:extLst>
          </p:cNvPr>
          <p:cNvSpPr txBox="1"/>
          <p:nvPr/>
        </p:nvSpPr>
        <p:spPr>
          <a:xfrm>
            <a:off x="206669" y="4491348"/>
            <a:ext cx="8676573" cy="810871"/>
          </a:xfrm>
          <a:prstGeom prst="rect">
            <a:avLst/>
          </a:prstGeom>
          <a:noFill/>
        </p:spPr>
        <p:txBody>
          <a:bodyPr wrap="square" lIns="0" tIns="0" rIns="0" bIns="41029" rtlCol="0">
            <a:spAutoFit/>
          </a:bodyPr>
          <a:lstStyle/>
          <a:p>
            <a:pPr algn="ctr">
              <a:tabLst>
                <a:tab pos="148161" algn="l"/>
                <a:tab pos="193749" algn="l"/>
              </a:tabLst>
            </a:pPr>
            <a:r>
              <a:rPr lang="en-US" altLang="zh-CN" sz="1600" dirty="0">
                <a:solidFill>
                  <a:schemeClr val="tx1">
                    <a:lumMod val="65000"/>
                    <a:lumOff val="35000"/>
                  </a:schemeClr>
                </a:solidFill>
                <a:latin typeface="Arial Narrow" panose="020B0606020202030204" pitchFamily="34" charset="0"/>
                <a:cs typeface="Times New Roman" pitchFamily="18" charset="0"/>
              </a:rPr>
              <a:t>Deepak L Bhatt, Jonas Oldgren, Gregory YH Lip, Stephen G Ellis, Takeshi Kimura, Michael Maeng,</a:t>
            </a:r>
          </a:p>
          <a:p>
            <a:pPr algn="ctr">
              <a:tabLst>
                <a:tab pos="148161" algn="l"/>
                <a:tab pos="193749" algn="l"/>
              </a:tabLst>
            </a:pPr>
            <a:r>
              <a:rPr lang="en-US" altLang="zh-CN" sz="1600" dirty="0">
                <a:solidFill>
                  <a:schemeClr val="tx1">
                    <a:lumMod val="65000"/>
                    <a:lumOff val="35000"/>
                  </a:schemeClr>
                </a:solidFill>
                <a:latin typeface="Arial Narrow" panose="020B0606020202030204" pitchFamily="34" charset="0"/>
              </a:rPr>
              <a:t>		</a:t>
            </a:r>
            <a:r>
              <a:rPr lang="en-US" altLang="zh-CN" sz="1600" dirty="0">
                <a:solidFill>
                  <a:schemeClr val="tx1">
                    <a:lumMod val="65000"/>
                    <a:lumOff val="35000"/>
                  </a:schemeClr>
                </a:solidFill>
                <a:latin typeface="Arial Narrow" panose="020B0606020202030204" pitchFamily="34" charset="0"/>
                <a:cs typeface="Times New Roman" pitchFamily="18" charset="0"/>
              </a:rPr>
              <a:t>Bela Merkely, Uwe Zeymer, Savion Gropper, Matias Nordaby, Eva Kleine, Ruth Harper, Jenny</a:t>
            </a:r>
          </a:p>
          <a:p>
            <a:pPr algn="ctr">
              <a:tabLst>
                <a:tab pos="148161" algn="l"/>
                <a:tab pos="193749" algn="l"/>
              </a:tabLst>
            </a:pPr>
            <a:r>
              <a:rPr lang="en-US" altLang="zh-CN" sz="1600" dirty="0">
                <a:solidFill>
                  <a:schemeClr val="tx1">
                    <a:lumMod val="65000"/>
                    <a:lumOff val="35000"/>
                  </a:schemeClr>
                </a:solidFill>
                <a:latin typeface="Arial Narrow" panose="020B0606020202030204" pitchFamily="34" charset="0"/>
              </a:rPr>
              <a:t>	</a:t>
            </a:r>
            <a:r>
              <a:rPr lang="en-US" altLang="zh-CN" sz="1600" dirty="0">
                <a:solidFill>
                  <a:schemeClr val="tx1">
                    <a:lumMod val="65000"/>
                    <a:lumOff val="35000"/>
                  </a:schemeClr>
                </a:solidFill>
                <a:latin typeface="Arial Narrow" panose="020B0606020202030204" pitchFamily="34" charset="0"/>
                <a:cs typeface="Times New Roman" pitchFamily="18" charset="0"/>
              </a:rPr>
              <a:t>Manassie, James L Januzzi, Jurrien M ten Berg, Philippe Gabriel Steg and Stefan H Hohnloser</a:t>
            </a:r>
          </a:p>
        </p:txBody>
      </p:sp>
      <p:sp>
        <p:nvSpPr>
          <p:cNvPr id="13" name="TextBox 1">
            <a:extLst>
              <a:ext uri="{FF2B5EF4-FFF2-40B4-BE49-F238E27FC236}">
                <a16:creationId xmlns:a16="http://schemas.microsoft.com/office/drawing/2014/main" id="{23EAFC64-9CDA-4E8F-8D3D-7717C9B1BDA2}"/>
              </a:ext>
            </a:extLst>
          </p:cNvPr>
          <p:cNvSpPr txBox="1"/>
          <p:nvPr/>
        </p:nvSpPr>
        <p:spPr>
          <a:xfrm>
            <a:off x="208742" y="5436664"/>
            <a:ext cx="8790663" cy="196472"/>
          </a:xfrm>
          <a:prstGeom prst="rect">
            <a:avLst/>
          </a:prstGeom>
          <a:noFill/>
        </p:spPr>
        <p:txBody>
          <a:bodyPr wrap="square" lIns="0" tIns="0" rIns="0" bIns="41029" rtlCol="0">
            <a:spAutoFit/>
          </a:bodyPr>
          <a:lstStyle/>
          <a:p>
            <a:pPr algn="ctr">
              <a:lnSpc>
                <a:spcPts val="1167"/>
              </a:lnSpc>
            </a:pPr>
            <a:r>
              <a:rPr lang="en-US" altLang="zh-CN" sz="1400" b="1" dirty="0">
                <a:solidFill>
                  <a:schemeClr val="tx1">
                    <a:lumMod val="65000"/>
                    <a:lumOff val="35000"/>
                  </a:schemeClr>
                </a:solidFill>
                <a:latin typeface="Arial Narrow" panose="020B0606020202030204" pitchFamily="34" charset="0"/>
                <a:cs typeface="Times New Roman" pitchFamily="18" charset="0"/>
              </a:rPr>
              <a:t>On behalf of the steering committee and RE-DUAL PCI investigators</a:t>
            </a:r>
          </a:p>
        </p:txBody>
      </p:sp>
      <p:sp>
        <p:nvSpPr>
          <p:cNvPr id="20" name="Title 3">
            <a:extLst>
              <a:ext uri="{FF2B5EF4-FFF2-40B4-BE49-F238E27FC236}">
                <a16:creationId xmlns:a16="http://schemas.microsoft.com/office/drawing/2014/main" id="{6E27EBF7-6F22-4B02-AEF7-6C2C852C7232}"/>
              </a:ext>
            </a:extLst>
          </p:cNvPr>
          <p:cNvSpPr txBox="1">
            <a:spLocks/>
          </p:cNvSpPr>
          <p:nvPr/>
        </p:nvSpPr>
        <p:spPr bwMode="auto">
          <a:xfrm>
            <a:off x="296451" y="3934188"/>
            <a:ext cx="8558213" cy="50598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defRPr/>
            </a:pPr>
            <a:r>
              <a:rPr lang="en-US" altLang="en-US" sz="2400" b="1" dirty="0">
                <a:solidFill>
                  <a:srgbClr val="00BF96"/>
                </a:solidFill>
                <a:latin typeface="Arial Narrow" panose="020B0606020202030204" pitchFamily="34" charset="0"/>
              </a:rPr>
              <a:t>Christopher P. Cannon</a:t>
            </a:r>
          </a:p>
        </p:txBody>
      </p:sp>
    </p:spTree>
    <p:extLst>
      <p:ext uri="{BB962C8B-B14F-4D97-AF65-F5344CB8AC3E}">
        <p14:creationId xmlns:p14="http://schemas.microsoft.com/office/powerpoint/2010/main" val="1915871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1E8ACFE-9063-4A63-85C2-8BFE82D7025D}"/>
              </a:ext>
            </a:extLst>
          </p:cNvPr>
          <p:cNvCxnSpPr/>
          <p:nvPr/>
        </p:nvCxnSpPr>
        <p:spPr>
          <a:xfrm>
            <a:off x="1510871" y="2933298"/>
            <a:ext cx="0" cy="1188720"/>
          </a:xfrm>
          <a:prstGeom prst="line">
            <a:avLst/>
          </a:prstGeom>
          <a:ln w="19050">
            <a:solidFill>
              <a:schemeClr val="tx1">
                <a:lumMod val="95000"/>
                <a:lumOff val="5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6123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188552"/>
            <a:ext cx="7073486" cy="1323439"/>
          </a:xfrm>
          <a:prstGeom prst="rect">
            <a:avLst/>
          </a:prstGeom>
          <a:noFill/>
        </p:spPr>
        <p:txBody>
          <a:bodyPr wrap="square">
            <a:spAutoFit/>
          </a:bodyPr>
          <a:lstStyle/>
          <a:p>
            <a:pPr lvl="0"/>
            <a:r>
              <a:rPr lang="en-US" sz="2600" b="1" dirty="0">
                <a:solidFill>
                  <a:prstClr val="black">
                    <a:lumMod val="75000"/>
                    <a:lumOff val="25000"/>
                  </a:prstClr>
                </a:solidFill>
                <a:latin typeface="Arial Narrow" panose="020B0606020202030204" pitchFamily="34" charset="0"/>
                <a:cs typeface="Aharoni" panose="02010803020104030203" pitchFamily="2" charset="-79"/>
              </a:rPr>
              <a:t>Study Design: Multicenter, randomized,</a:t>
            </a:r>
          </a:p>
          <a:p>
            <a:pPr lvl="0"/>
            <a:r>
              <a:rPr lang="en-US" sz="2600" b="1" dirty="0">
                <a:solidFill>
                  <a:prstClr val="black">
                    <a:lumMod val="75000"/>
                    <a:lumOff val="25000"/>
                  </a:prstClr>
                </a:solidFill>
                <a:latin typeface="Arial Narrow" panose="020B0606020202030204" pitchFamily="34" charset="0"/>
                <a:cs typeface="Aharoni" panose="02010803020104030203" pitchFamily="2" charset="-79"/>
              </a:rPr>
              <a:t>open-label trial following a PROBE design</a:t>
            </a:r>
          </a:p>
          <a:p>
            <a:pPr lvl="0"/>
            <a:r>
              <a:rPr lang="en-CA" sz="2800" b="1" dirty="0">
                <a:solidFill>
                  <a:srgbClr val="13A985"/>
                </a:solidFill>
                <a:latin typeface="Arial Narrow" panose="020B0606020202030204" pitchFamily="34" charset="0"/>
                <a:cs typeface="Aharoni" panose="02010803020104030203" pitchFamily="2" charset="-79"/>
              </a:rPr>
              <a:t>RE-DUAL 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814" y="234952"/>
            <a:ext cx="2471262" cy="1092194"/>
          </a:xfrm>
          <a:prstGeom prst="rect">
            <a:avLst/>
          </a:prstGeom>
        </p:spPr>
      </p:pic>
      <p:cxnSp>
        <p:nvCxnSpPr>
          <p:cNvPr id="8" name="Straight Connector 7">
            <a:extLst>
              <a:ext uri="{FF2B5EF4-FFF2-40B4-BE49-F238E27FC236}">
                <a16:creationId xmlns:a16="http://schemas.microsoft.com/office/drawing/2014/main" id="{C7497EBE-AC9F-430E-844A-C547780D6AB7}"/>
              </a:ext>
            </a:extLst>
          </p:cNvPr>
          <p:cNvCxnSpPr>
            <a:cxnSpLocks/>
          </p:cNvCxnSpPr>
          <p:nvPr/>
        </p:nvCxnSpPr>
        <p:spPr>
          <a:xfrm flipV="1">
            <a:off x="2820357" y="2641370"/>
            <a:ext cx="4628438" cy="0"/>
          </a:xfrm>
          <a:prstGeom prst="line">
            <a:avLst/>
          </a:prstGeom>
          <a:ln w="28575">
            <a:solidFill>
              <a:srgbClr val="13A98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A3CD2BB-A125-4CC1-847E-EFCF03945AD2}"/>
              </a:ext>
            </a:extLst>
          </p:cNvPr>
          <p:cNvCxnSpPr>
            <a:cxnSpLocks/>
            <a:stCxn id="25" idx="0"/>
          </p:cNvCxnSpPr>
          <p:nvPr/>
        </p:nvCxnSpPr>
        <p:spPr>
          <a:xfrm flipV="1">
            <a:off x="2599705" y="1973578"/>
            <a:ext cx="318654" cy="418089"/>
          </a:xfrm>
          <a:prstGeom prst="line">
            <a:avLst/>
          </a:prstGeom>
          <a:ln w="28575">
            <a:solidFill>
              <a:srgbClr val="00BF9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284BBC-03DB-43FC-AB17-3BB7D6798C63}"/>
              </a:ext>
            </a:extLst>
          </p:cNvPr>
          <p:cNvCxnSpPr>
            <a:cxnSpLocks/>
          </p:cNvCxnSpPr>
          <p:nvPr/>
        </p:nvCxnSpPr>
        <p:spPr>
          <a:xfrm flipH="1" flipV="1">
            <a:off x="2640152" y="2853549"/>
            <a:ext cx="260196" cy="437621"/>
          </a:xfrm>
          <a:prstGeom prst="line">
            <a:avLst/>
          </a:prstGeom>
          <a:ln w="28575">
            <a:solidFill>
              <a:srgbClr val="22E6B7"/>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81DCB963-3351-4C47-AE9A-2A153C7D211B}"/>
              </a:ext>
            </a:extLst>
          </p:cNvPr>
          <p:cNvSpPr/>
          <p:nvPr/>
        </p:nvSpPr>
        <p:spPr>
          <a:xfrm>
            <a:off x="2601090" y="2591923"/>
            <a:ext cx="18010" cy="73959"/>
          </a:xfrm>
          <a:custGeom>
            <a:avLst/>
            <a:gdLst>
              <a:gd name="connsiteX0" fmla="*/ 9905 w 19811"/>
              <a:gd name="connsiteY0" fmla="*/ 0 h 83820"/>
              <a:gd name="connsiteX1" fmla="*/ 9905 w 19811"/>
              <a:gd name="connsiteY1" fmla="*/ 83820 h 83820"/>
            </a:gdLst>
            <a:ahLst/>
            <a:cxnLst>
              <a:cxn ang="0">
                <a:pos x="connsiteX0" y="connsiteY0"/>
              </a:cxn>
              <a:cxn ang="1">
                <a:pos x="connsiteX1" y="connsiteY1"/>
              </a:cxn>
            </a:cxnLst>
            <a:rect l="l" t="t" r="r" b="b"/>
            <a:pathLst>
              <a:path w="19811" h="83820">
                <a:moveTo>
                  <a:pt x="9905" y="0"/>
                </a:moveTo>
                <a:lnTo>
                  <a:pt x="9905" y="83820"/>
                </a:lnTo>
              </a:path>
            </a:pathLst>
          </a:custGeom>
          <a:noFill/>
          <a:ln w="12700" cap="flat" cmpd="sng" algn="ctr">
            <a:solidFill>
              <a:srgbClr val="1E4784">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13" name="Freeform 3">
            <a:extLst>
              <a:ext uri="{FF2B5EF4-FFF2-40B4-BE49-F238E27FC236}">
                <a16:creationId xmlns:a16="http://schemas.microsoft.com/office/drawing/2014/main" id="{2FD6BBF1-92B3-44A4-9E83-DFDA2F4D972F}"/>
              </a:ext>
            </a:extLst>
          </p:cNvPr>
          <p:cNvSpPr/>
          <p:nvPr/>
        </p:nvSpPr>
        <p:spPr>
          <a:xfrm>
            <a:off x="2601090" y="2721015"/>
            <a:ext cx="18010" cy="73959"/>
          </a:xfrm>
          <a:custGeom>
            <a:avLst/>
            <a:gdLst>
              <a:gd name="connsiteX0" fmla="*/ 9905 w 19811"/>
              <a:gd name="connsiteY0" fmla="*/ 0 h 83820"/>
              <a:gd name="connsiteX1" fmla="*/ 9905 w 19811"/>
              <a:gd name="connsiteY1" fmla="*/ 83820 h 83820"/>
            </a:gdLst>
            <a:ahLst/>
            <a:cxnLst>
              <a:cxn ang="0">
                <a:pos x="connsiteX0" y="connsiteY0"/>
              </a:cxn>
              <a:cxn ang="1">
                <a:pos x="connsiteX1" y="connsiteY1"/>
              </a:cxn>
            </a:cxnLst>
            <a:rect l="l" t="t" r="r" b="b"/>
            <a:pathLst>
              <a:path w="19811" h="83820">
                <a:moveTo>
                  <a:pt x="9905" y="0"/>
                </a:moveTo>
                <a:lnTo>
                  <a:pt x="9905" y="83820"/>
                </a:lnTo>
              </a:path>
            </a:pathLst>
          </a:custGeom>
          <a:noFill/>
          <a:ln w="12700" cap="flat" cmpd="sng" algn="ctr">
            <a:solidFill>
              <a:srgbClr val="1E4784">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14" name="Freeform 3">
            <a:extLst>
              <a:ext uri="{FF2B5EF4-FFF2-40B4-BE49-F238E27FC236}">
                <a16:creationId xmlns:a16="http://schemas.microsoft.com/office/drawing/2014/main" id="{FF020272-7F55-41D0-A21E-7332213B6B14}"/>
              </a:ext>
            </a:extLst>
          </p:cNvPr>
          <p:cNvSpPr/>
          <p:nvPr/>
        </p:nvSpPr>
        <p:spPr>
          <a:xfrm>
            <a:off x="1541217" y="2626885"/>
            <a:ext cx="834044" cy="26894"/>
          </a:xfrm>
          <a:custGeom>
            <a:avLst/>
            <a:gdLst>
              <a:gd name="connsiteX0" fmla="*/ 0 w 917448"/>
              <a:gd name="connsiteY0" fmla="*/ 15240 h 30480"/>
              <a:gd name="connsiteX1" fmla="*/ 917448 w 917448"/>
              <a:gd name="connsiteY1" fmla="*/ 15240 h 30480"/>
            </a:gdLst>
            <a:ahLst/>
            <a:cxnLst>
              <a:cxn ang="0">
                <a:pos x="connsiteX0" y="connsiteY0"/>
              </a:cxn>
              <a:cxn ang="1">
                <a:pos x="connsiteX1" y="connsiteY1"/>
              </a:cxn>
            </a:cxnLst>
            <a:rect l="l" t="t" r="r" b="b"/>
            <a:pathLst>
              <a:path w="917448" h="30480">
                <a:moveTo>
                  <a:pt x="0" y="15240"/>
                </a:moveTo>
                <a:lnTo>
                  <a:pt x="917448" y="15240"/>
                </a:lnTo>
              </a:path>
            </a:pathLst>
          </a:custGeom>
          <a:noFill/>
          <a:ln w="25400" cap="flat" cmpd="sng" algn="ctr">
            <a:solidFill>
              <a:schemeClr val="tx1">
                <a:lumMod val="95000"/>
                <a:lumOff val="5000"/>
              </a:schemeClr>
            </a:solid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16" name="Freeform 3">
            <a:extLst>
              <a:ext uri="{FF2B5EF4-FFF2-40B4-BE49-F238E27FC236}">
                <a16:creationId xmlns:a16="http://schemas.microsoft.com/office/drawing/2014/main" id="{300ADD18-AB1E-4D27-9A0B-994C83ABC74E}"/>
              </a:ext>
            </a:extLst>
          </p:cNvPr>
          <p:cNvSpPr/>
          <p:nvPr/>
        </p:nvSpPr>
        <p:spPr>
          <a:xfrm>
            <a:off x="2375261" y="2441316"/>
            <a:ext cx="419793" cy="400722"/>
          </a:xfrm>
          <a:custGeom>
            <a:avLst/>
            <a:gdLst>
              <a:gd name="connsiteX0" fmla="*/ 0 w 461772"/>
              <a:gd name="connsiteY0" fmla="*/ 227076 h 454152"/>
              <a:gd name="connsiteX1" fmla="*/ 230123 w 461772"/>
              <a:gd name="connsiteY1" fmla="*/ 0 h 454152"/>
              <a:gd name="connsiteX2" fmla="*/ 461772 w 461772"/>
              <a:gd name="connsiteY2" fmla="*/ 227076 h 454152"/>
              <a:gd name="connsiteX3" fmla="*/ 230123 w 461772"/>
              <a:gd name="connsiteY3" fmla="*/ 454152 h 454152"/>
              <a:gd name="connsiteX4" fmla="*/ 0 w 461772"/>
              <a:gd name="connsiteY4" fmla="*/ 227076 h 4541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61772" h="454152">
                <a:moveTo>
                  <a:pt x="0" y="227076"/>
                </a:moveTo>
                <a:cubicBezTo>
                  <a:pt x="0" y="102108"/>
                  <a:pt x="102107" y="0"/>
                  <a:pt x="230123" y="0"/>
                </a:cubicBezTo>
                <a:cubicBezTo>
                  <a:pt x="358139" y="0"/>
                  <a:pt x="461772" y="102108"/>
                  <a:pt x="461772" y="227076"/>
                </a:cubicBezTo>
                <a:cubicBezTo>
                  <a:pt x="461772" y="352044"/>
                  <a:pt x="358139" y="454152"/>
                  <a:pt x="230123" y="454152"/>
                </a:cubicBezTo>
                <a:cubicBezTo>
                  <a:pt x="102107" y="454152"/>
                  <a:pt x="0" y="352044"/>
                  <a:pt x="0" y="227076"/>
                </a:cubicBezTo>
              </a:path>
            </a:pathLst>
          </a:custGeom>
          <a:solidFill>
            <a:srgbClr val="FFFFFF">
              <a:alpha val="100000"/>
            </a:srgbClr>
          </a:solidFill>
          <a:ln w="12700" cap="flat" cmpd="sng" algn="ctr">
            <a:solidFill>
              <a:srgbClr val="000000">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Arial Narrow" panose="020B0606020202030204" pitchFamily="34" charset="0"/>
              <a:ea typeface="宋体" panose="02010600030101010101" pitchFamily="2" charset="-122"/>
            </a:endParaRPr>
          </a:p>
        </p:txBody>
      </p:sp>
      <p:sp>
        <p:nvSpPr>
          <p:cNvPr id="17" name="Freeform 3">
            <a:extLst>
              <a:ext uri="{FF2B5EF4-FFF2-40B4-BE49-F238E27FC236}">
                <a16:creationId xmlns:a16="http://schemas.microsoft.com/office/drawing/2014/main" id="{06A2ADEB-C655-49FF-80CC-99414AFE1409}"/>
              </a:ext>
            </a:extLst>
          </p:cNvPr>
          <p:cNvSpPr/>
          <p:nvPr/>
        </p:nvSpPr>
        <p:spPr>
          <a:xfrm>
            <a:off x="1532905" y="2594612"/>
            <a:ext cx="19396" cy="73959"/>
          </a:xfrm>
          <a:custGeom>
            <a:avLst/>
            <a:gdLst>
              <a:gd name="connsiteX0" fmla="*/ 10668 w 21336"/>
              <a:gd name="connsiteY0" fmla="*/ 0 h 83820"/>
              <a:gd name="connsiteX1" fmla="*/ 10668 w 21336"/>
              <a:gd name="connsiteY1" fmla="*/ 83820 h 83820"/>
            </a:gdLst>
            <a:ahLst/>
            <a:cxnLst>
              <a:cxn ang="0">
                <a:pos x="connsiteX0" y="connsiteY0"/>
              </a:cxn>
              <a:cxn ang="1">
                <a:pos x="connsiteX1" y="connsiteY1"/>
              </a:cxn>
            </a:cxnLst>
            <a:rect l="l" t="t" r="r" b="b"/>
            <a:pathLst>
              <a:path w="21336" h="83820">
                <a:moveTo>
                  <a:pt x="10668" y="0"/>
                </a:moveTo>
                <a:lnTo>
                  <a:pt x="10668" y="83820"/>
                </a:lnTo>
              </a:path>
            </a:pathLst>
          </a:custGeom>
          <a:noFill/>
          <a:ln w="12700" cap="flat" cmpd="sng" algn="ctr">
            <a:solidFill>
              <a:srgbClr val="083D6C">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19" name="Freeform 3">
            <a:extLst>
              <a:ext uri="{FF2B5EF4-FFF2-40B4-BE49-F238E27FC236}">
                <a16:creationId xmlns:a16="http://schemas.microsoft.com/office/drawing/2014/main" id="{0565786F-A307-457A-8215-AA2D8E683A8C}"/>
              </a:ext>
            </a:extLst>
          </p:cNvPr>
          <p:cNvSpPr/>
          <p:nvPr/>
        </p:nvSpPr>
        <p:spPr>
          <a:xfrm>
            <a:off x="1532905" y="2723704"/>
            <a:ext cx="19396" cy="73959"/>
          </a:xfrm>
          <a:custGeom>
            <a:avLst/>
            <a:gdLst>
              <a:gd name="connsiteX0" fmla="*/ 10668 w 21336"/>
              <a:gd name="connsiteY0" fmla="*/ 0 h 83820"/>
              <a:gd name="connsiteX1" fmla="*/ 10668 w 21336"/>
              <a:gd name="connsiteY1" fmla="*/ 83820 h 83820"/>
            </a:gdLst>
            <a:ahLst/>
            <a:cxnLst>
              <a:cxn ang="0">
                <a:pos x="connsiteX0" y="connsiteY0"/>
              </a:cxn>
              <a:cxn ang="1">
                <a:pos x="connsiteX1" y="connsiteY1"/>
              </a:cxn>
            </a:cxnLst>
            <a:rect l="l" t="t" r="r" b="b"/>
            <a:pathLst>
              <a:path w="21336" h="83820">
                <a:moveTo>
                  <a:pt x="10668" y="0"/>
                </a:moveTo>
                <a:lnTo>
                  <a:pt x="10668" y="83820"/>
                </a:lnTo>
              </a:path>
            </a:pathLst>
          </a:custGeom>
          <a:noFill/>
          <a:ln w="12700" cap="flat" cmpd="sng" algn="ctr">
            <a:solidFill>
              <a:srgbClr val="083D6C">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20" name="Freeform 3">
            <a:extLst>
              <a:ext uri="{FF2B5EF4-FFF2-40B4-BE49-F238E27FC236}">
                <a16:creationId xmlns:a16="http://schemas.microsoft.com/office/drawing/2014/main" id="{25F9D68C-6B1F-4195-ADB2-AA82C5B6C7AE}"/>
              </a:ext>
            </a:extLst>
          </p:cNvPr>
          <p:cNvSpPr/>
          <p:nvPr/>
        </p:nvSpPr>
        <p:spPr>
          <a:xfrm>
            <a:off x="1532905" y="2852796"/>
            <a:ext cx="19396" cy="73959"/>
          </a:xfrm>
          <a:custGeom>
            <a:avLst/>
            <a:gdLst>
              <a:gd name="connsiteX0" fmla="*/ 10668 w 21336"/>
              <a:gd name="connsiteY0" fmla="*/ 0 h 83820"/>
              <a:gd name="connsiteX1" fmla="*/ 10668 w 21336"/>
              <a:gd name="connsiteY1" fmla="*/ 83820 h 83820"/>
            </a:gdLst>
            <a:ahLst/>
            <a:cxnLst>
              <a:cxn ang="0">
                <a:pos x="connsiteX0" y="connsiteY0"/>
              </a:cxn>
              <a:cxn ang="1">
                <a:pos x="connsiteX1" y="connsiteY1"/>
              </a:cxn>
            </a:cxnLst>
            <a:rect l="l" t="t" r="r" b="b"/>
            <a:pathLst>
              <a:path w="21336" h="83820">
                <a:moveTo>
                  <a:pt x="10668" y="0"/>
                </a:moveTo>
                <a:lnTo>
                  <a:pt x="10668" y="83820"/>
                </a:lnTo>
              </a:path>
            </a:pathLst>
          </a:custGeom>
          <a:noFill/>
          <a:ln w="12700" cap="flat" cmpd="sng" algn="ctr">
            <a:solidFill>
              <a:srgbClr val="083D6C">
                <a:alpha val="10000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21" name="TextBox 1">
            <a:extLst>
              <a:ext uri="{FF2B5EF4-FFF2-40B4-BE49-F238E27FC236}">
                <a16:creationId xmlns:a16="http://schemas.microsoft.com/office/drawing/2014/main" id="{07A3EED7-469A-475D-B36C-D9D18D567D31}"/>
              </a:ext>
            </a:extLst>
          </p:cNvPr>
          <p:cNvSpPr txBox="1"/>
          <p:nvPr/>
        </p:nvSpPr>
        <p:spPr>
          <a:xfrm>
            <a:off x="1679527" y="3047033"/>
            <a:ext cx="897774" cy="549261"/>
          </a:xfrm>
          <a:prstGeom prst="rect">
            <a:avLst/>
          </a:prstGeom>
          <a:noFill/>
        </p:spPr>
        <p:txBody>
          <a:bodyPr wrap="square" lIns="0" tIns="0" rIns="0" bIns="41029" rtlCol="0">
            <a:spAutoFit/>
          </a:bodyPr>
          <a:lstStyle/>
          <a:p>
            <a:pPr algn="ctr" defTabSz="914400">
              <a:tabLst>
                <a:tab pos="113970" algn="l"/>
                <a:tab pos="148161" algn="l"/>
              </a:tabLst>
            </a:pP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Randomization</a:t>
            </a:r>
          </a:p>
          <a:p>
            <a:pPr algn="ctr" defTabSz="914400">
              <a:tabLst>
                <a:tab pos="113970" algn="l"/>
                <a:tab pos="148161" algn="l"/>
              </a:tabLst>
            </a:pP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Times New Roman" pitchFamily="18" charset="0"/>
              </a:rPr>
              <a:t>≤</a:t>
            </a:r>
            <a:r>
              <a:rPr lang="en-US" altLang="zh-CN" sz="1100" dirty="0">
                <a:solidFill>
                  <a:schemeClr val="tx1">
                    <a:lumMod val="85000"/>
                    <a:lumOff val="15000"/>
                  </a:schemeClr>
                </a:solidFill>
                <a:latin typeface="Arial Narrow" panose="020B0606020202030204" pitchFamily="34" charset="0"/>
                <a:ea typeface="宋体" panose="02010600030101010101" pitchFamily="2" charset="-122"/>
                <a:cs typeface="Times New Roman" pitchFamily="18" charset="0"/>
              </a:rPr>
              <a:t> </a:t>
            </a: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120</a:t>
            </a:r>
            <a:r>
              <a:rPr lang="en-US" altLang="zh-CN" sz="1100" dirty="0">
                <a:solidFill>
                  <a:schemeClr val="tx1">
                    <a:lumMod val="85000"/>
                    <a:lumOff val="15000"/>
                  </a:schemeClr>
                </a:solidFill>
                <a:latin typeface="Arial Narrow" panose="020B0606020202030204" pitchFamily="34" charset="0"/>
                <a:ea typeface="宋体" panose="02010600030101010101" pitchFamily="2" charset="-122"/>
                <a:cs typeface="Times New Roman" pitchFamily="18" charset="0"/>
              </a:rPr>
              <a:t> </a:t>
            </a: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hours</a:t>
            </a:r>
          </a:p>
          <a:p>
            <a:pPr algn="ctr" defTabSz="914400">
              <a:tabLst>
                <a:tab pos="113970" algn="l"/>
                <a:tab pos="148161" algn="l"/>
              </a:tabLst>
            </a:pPr>
            <a:r>
              <a:rPr lang="en-US" altLang="zh-CN" sz="11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post-PCI*</a:t>
            </a:r>
          </a:p>
        </p:txBody>
      </p:sp>
      <p:sp>
        <p:nvSpPr>
          <p:cNvPr id="22" name="TextBox 21">
            <a:extLst>
              <a:ext uri="{FF2B5EF4-FFF2-40B4-BE49-F238E27FC236}">
                <a16:creationId xmlns:a16="http://schemas.microsoft.com/office/drawing/2014/main" id="{19270702-7391-4BC5-86AB-71656CFEE999}"/>
              </a:ext>
            </a:extLst>
          </p:cNvPr>
          <p:cNvSpPr txBox="1"/>
          <p:nvPr/>
        </p:nvSpPr>
        <p:spPr>
          <a:xfrm>
            <a:off x="562788" y="2137376"/>
            <a:ext cx="993178" cy="1015663"/>
          </a:xfrm>
          <a:prstGeom prst="rect">
            <a:avLst/>
          </a:prstGeom>
          <a:solidFill>
            <a:srgbClr val="0D755A"/>
          </a:solidFill>
          <a:effectLst>
            <a:outerShdw blurRad="50800" dist="38100" dir="2700000" algn="tl" rotWithShape="0">
              <a:prstClr val="black">
                <a:alpha val="40000"/>
              </a:prstClr>
            </a:outerShdw>
          </a:effectLst>
        </p:spPr>
        <p:txBody>
          <a:bodyPr wrap="square" rtlCol="0" anchor="ctr">
            <a:spAutoFit/>
          </a:bodyPr>
          <a:lstStyle/>
          <a:p>
            <a:pPr algn="ctr"/>
            <a:r>
              <a:rPr lang="en-CA" sz="1200" b="1" dirty="0">
                <a:solidFill>
                  <a:schemeClr val="bg1"/>
                </a:solidFill>
                <a:latin typeface="Arial Narrow" panose="020B0606020202030204" pitchFamily="34" charset="0"/>
              </a:rPr>
              <a:t>Patients</a:t>
            </a:r>
          </a:p>
          <a:p>
            <a:pPr algn="ctr"/>
            <a:r>
              <a:rPr lang="en-CA" sz="1200" b="1" dirty="0">
                <a:solidFill>
                  <a:schemeClr val="bg1"/>
                </a:solidFill>
                <a:latin typeface="Arial Narrow" panose="020B0606020202030204" pitchFamily="34" charset="0"/>
              </a:rPr>
              <a:t>with AF undergoing</a:t>
            </a:r>
          </a:p>
          <a:p>
            <a:pPr algn="ctr"/>
            <a:r>
              <a:rPr lang="en-CA" sz="1200" b="1" dirty="0">
                <a:solidFill>
                  <a:schemeClr val="bg1"/>
                </a:solidFill>
                <a:latin typeface="Arial Narrow" panose="020B0606020202030204" pitchFamily="34" charset="0"/>
              </a:rPr>
              <a:t>PCI with stenting</a:t>
            </a:r>
          </a:p>
        </p:txBody>
      </p:sp>
      <p:sp>
        <p:nvSpPr>
          <p:cNvPr id="24" name="TextBox 1">
            <a:extLst>
              <a:ext uri="{FF2B5EF4-FFF2-40B4-BE49-F238E27FC236}">
                <a16:creationId xmlns:a16="http://schemas.microsoft.com/office/drawing/2014/main" id="{40E7BA3A-3033-43CF-942D-1E26A4A5D393}"/>
              </a:ext>
            </a:extLst>
          </p:cNvPr>
          <p:cNvSpPr txBox="1"/>
          <p:nvPr/>
        </p:nvSpPr>
        <p:spPr>
          <a:xfrm>
            <a:off x="589259" y="3376375"/>
            <a:ext cx="897774" cy="226096"/>
          </a:xfrm>
          <a:prstGeom prst="rect">
            <a:avLst/>
          </a:prstGeom>
          <a:noFill/>
        </p:spPr>
        <p:txBody>
          <a:bodyPr wrap="square" lIns="0" tIns="0" rIns="0" bIns="41029" rtlCol="0">
            <a:spAutoFit/>
          </a:bodyPr>
          <a:lstStyle/>
          <a:p>
            <a:pPr algn="ctr" defTabSz="914400">
              <a:tabLst>
                <a:tab pos="113970" algn="l"/>
                <a:tab pos="148161" algn="l"/>
              </a:tabLst>
            </a:pPr>
            <a:r>
              <a:rPr lang="en-US" altLang="zh-CN" sz="12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N=2725</a:t>
            </a:r>
          </a:p>
        </p:txBody>
      </p:sp>
      <p:sp>
        <p:nvSpPr>
          <p:cNvPr id="25" name="Flowchart: Connector 24">
            <a:extLst>
              <a:ext uri="{FF2B5EF4-FFF2-40B4-BE49-F238E27FC236}">
                <a16:creationId xmlns:a16="http://schemas.microsoft.com/office/drawing/2014/main" id="{36259010-AC3E-4CB2-A2D7-F1838167DEE0}"/>
              </a:ext>
            </a:extLst>
          </p:cNvPr>
          <p:cNvSpPr/>
          <p:nvPr/>
        </p:nvSpPr>
        <p:spPr>
          <a:xfrm>
            <a:off x="2369899" y="2391667"/>
            <a:ext cx="459611" cy="466613"/>
          </a:xfrm>
          <a:prstGeom prst="flowChartConnector">
            <a:avLst/>
          </a:prstGeom>
          <a:solidFill>
            <a:schemeClr val="bg1"/>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26" name="TextBox 25">
            <a:extLst>
              <a:ext uri="{FF2B5EF4-FFF2-40B4-BE49-F238E27FC236}">
                <a16:creationId xmlns:a16="http://schemas.microsoft.com/office/drawing/2014/main" id="{D4EE4CB9-48EC-4697-B027-62E7E1BB84A9}"/>
              </a:ext>
            </a:extLst>
          </p:cNvPr>
          <p:cNvSpPr txBox="1"/>
          <p:nvPr/>
        </p:nvSpPr>
        <p:spPr>
          <a:xfrm>
            <a:off x="2533520" y="2539479"/>
            <a:ext cx="305969" cy="301757"/>
          </a:xfrm>
          <a:prstGeom prst="rect">
            <a:avLst/>
          </a:prstGeom>
          <a:noFill/>
        </p:spPr>
        <p:txBody>
          <a:bodyPr wrap="square" lIns="0" tIns="0" rIns="0" bIns="41029" rtlCol="0">
            <a:spAutoFit/>
          </a:bodyPr>
          <a:lstStyle/>
          <a:p>
            <a:pPr defTabSz="914400">
              <a:lnSpc>
                <a:spcPts val="1974"/>
              </a:lnSpc>
            </a:pPr>
            <a:r>
              <a:rPr lang="en-US" altLang="zh-CN" sz="20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R</a:t>
            </a:r>
          </a:p>
        </p:txBody>
      </p:sp>
      <p:cxnSp>
        <p:nvCxnSpPr>
          <p:cNvPr id="28" name="Straight Connector 27">
            <a:extLst>
              <a:ext uri="{FF2B5EF4-FFF2-40B4-BE49-F238E27FC236}">
                <a16:creationId xmlns:a16="http://schemas.microsoft.com/office/drawing/2014/main" id="{1390F29D-B3A8-4CF9-948F-B680CAE7AA52}"/>
              </a:ext>
            </a:extLst>
          </p:cNvPr>
          <p:cNvCxnSpPr>
            <a:cxnSpLocks/>
          </p:cNvCxnSpPr>
          <p:nvPr/>
        </p:nvCxnSpPr>
        <p:spPr>
          <a:xfrm>
            <a:off x="2910046" y="1980389"/>
            <a:ext cx="4540788" cy="0"/>
          </a:xfrm>
          <a:prstGeom prst="line">
            <a:avLst/>
          </a:prstGeom>
          <a:ln w="28575">
            <a:solidFill>
              <a:srgbClr val="00BF9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001C9D-C985-4C6F-84FB-618118021149}"/>
              </a:ext>
            </a:extLst>
          </p:cNvPr>
          <p:cNvCxnSpPr>
            <a:cxnSpLocks/>
          </p:cNvCxnSpPr>
          <p:nvPr/>
        </p:nvCxnSpPr>
        <p:spPr>
          <a:xfrm>
            <a:off x="2903783" y="3280153"/>
            <a:ext cx="4540788" cy="0"/>
          </a:xfrm>
          <a:prstGeom prst="line">
            <a:avLst/>
          </a:prstGeom>
          <a:ln w="28575">
            <a:solidFill>
              <a:srgbClr val="22E6B7"/>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5FD393-D9F4-4375-A007-DF6B3FDD69FC}"/>
              </a:ext>
            </a:extLst>
          </p:cNvPr>
          <p:cNvCxnSpPr/>
          <p:nvPr/>
        </p:nvCxnSpPr>
        <p:spPr>
          <a:xfrm>
            <a:off x="7453267" y="1983872"/>
            <a:ext cx="0" cy="2194560"/>
          </a:xfrm>
          <a:prstGeom prst="line">
            <a:avLst/>
          </a:prstGeom>
          <a:ln w="19050">
            <a:solidFill>
              <a:schemeClr val="tx1">
                <a:lumMod val="95000"/>
                <a:lumOff val="5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TextBox 1">
            <a:extLst>
              <a:ext uri="{FF2B5EF4-FFF2-40B4-BE49-F238E27FC236}">
                <a16:creationId xmlns:a16="http://schemas.microsoft.com/office/drawing/2014/main" id="{C79FCDC1-C6B4-448D-B8BD-6A8C64BD75E7}"/>
              </a:ext>
            </a:extLst>
          </p:cNvPr>
          <p:cNvSpPr txBox="1"/>
          <p:nvPr/>
        </p:nvSpPr>
        <p:spPr>
          <a:xfrm>
            <a:off x="7552594" y="1921067"/>
            <a:ext cx="1140627" cy="903204"/>
          </a:xfrm>
          <a:prstGeom prst="rect">
            <a:avLst/>
          </a:prstGeom>
          <a:noFill/>
        </p:spPr>
        <p:txBody>
          <a:bodyPr wrap="square" lIns="0" tIns="0" rIns="0" bIns="41029" rtlCol="0">
            <a:spAutoFit/>
          </a:bodyPr>
          <a:lstStyle/>
          <a:p>
            <a:pPr algn="ctr" defTabSz="914400">
              <a:tabLst>
                <a:tab pos="113970" algn="l"/>
                <a:tab pos="148161" algn="l"/>
              </a:tabLst>
            </a:pPr>
            <a:r>
              <a:rPr lang="en-CA" altLang="zh-CN" sz="14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M</a:t>
            </a:r>
            <a:r>
              <a:rPr lang="en-US" altLang="zh-CN" sz="1400" b="1" dirty="0" err="1">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ean</a:t>
            </a:r>
            <a:r>
              <a:rPr lang="en-US" altLang="zh-CN" sz="14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 Duration of Follow-Up:</a:t>
            </a:r>
          </a:p>
          <a:p>
            <a:pPr algn="ctr" defTabSz="914400">
              <a:tabLst>
                <a:tab pos="113970" algn="l"/>
                <a:tab pos="148161" algn="l"/>
              </a:tabLst>
            </a:pPr>
            <a:r>
              <a:rPr lang="en-US" altLang="zh-CN" sz="14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~14 months</a:t>
            </a:r>
          </a:p>
          <a:p>
            <a:pPr algn="ctr" defTabSz="914400">
              <a:tabLst>
                <a:tab pos="113970" algn="l"/>
                <a:tab pos="148161" algn="l"/>
              </a:tabLst>
            </a:pPr>
            <a:endParaRPr lang="en-US" altLang="zh-CN" sz="14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endParaRPr>
          </a:p>
        </p:txBody>
      </p:sp>
      <p:cxnSp>
        <p:nvCxnSpPr>
          <p:cNvPr id="32" name="Straight Connector 31">
            <a:extLst>
              <a:ext uri="{FF2B5EF4-FFF2-40B4-BE49-F238E27FC236}">
                <a16:creationId xmlns:a16="http://schemas.microsoft.com/office/drawing/2014/main" id="{45DB64D2-E21E-4947-B421-0235A036E3E6}"/>
              </a:ext>
            </a:extLst>
          </p:cNvPr>
          <p:cNvCxnSpPr/>
          <p:nvPr/>
        </p:nvCxnSpPr>
        <p:spPr>
          <a:xfrm>
            <a:off x="2599705" y="2863614"/>
            <a:ext cx="0" cy="1280160"/>
          </a:xfrm>
          <a:prstGeom prst="line">
            <a:avLst/>
          </a:prstGeom>
          <a:ln w="19050">
            <a:solidFill>
              <a:schemeClr val="tx1">
                <a:lumMod val="95000"/>
                <a:lumOff val="5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TextBox 1">
            <a:extLst>
              <a:ext uri="{FF2B5EF4-FFF2-40B4-BE49-F238E27FC236}">
                <a16:creationId xmlns:a16="http://schemas.microsoft.com/office/drawing/2014/main" id="{A0C2D2C4-5D4B-4DFC-9181-10CBAE472C92}"/>
              </a:ext>
            </a:extLst>
          </p:cNvPr>
          <p:cNvSpPr txBox="1"/>
          <p:nvPr/>
        </p:nvSpPr>
        <p:spPr>
          <a:xfrm>
            <a:off x="2985563" y="1689094"/>
            <a:ext cx="3350990" cy="256873"/>
          </a:xfrm>
          <a:prstGeom prst="rect">
            <a:avLst/>
          </a:prstGeom>
          <a:noFill/>
        </p:spPr>
        <p:txBody>
          <a:bodyPr wrap="square" lIns="0" tIns="0" rIns="0" bIns="41029" rtlCol="0">
            <a:spAutoFit/>
          </a:bodyPr>
          <a:lstStyle/>
          <a:p>
            <a:pPr defTabSz="914400">
              <a:tabLst>
                <a:tab pos="113970" algn="l"/>
                <a:tab pos="148161" algn="l"/>
              </a:tabLst>
            </a:pPr>
            <a:r>
              <a:rPr lang="en-US" altLang="zh-CN" sz="1400" b="1" dirty="0">
                <a:solidFill>
                  <a:srgbClr val="00BF96"/>
                </a:solidFill>
                <a:latin typeface="Arial Narrow" panose="020B0606020202030204" pitchFamily="34" charset="0"/>
                <a:ea typeface="宋体" panose="02010600030101010101" pitchFamily="2" charset="-122"/>
                <a:cs typeface="Helvetica-Bold" pitchFamily="18" charset="0"/>
              </a:rPr>
              <a:t>Dabigatran 150 mg BID + P2Y12 inhibitor</a:t>
            </a:r>
          </a:p>
        </p:txBody>
      </p:sp>
      <p:sp>
        <p:nvSpPr>
          <p:cNvPr id="34" name="TextBox 1">
            <a:extLst>
              <a:ext uri="{FF2B5EF4-FFF2-40B4-BE49-F238E27FC236}">
                <a16:creationId xmlns:a16="http://schemas.microsoft.com/office/drawing/2014/main" id="{DF8417A5-6D8C-46D4-9715-63A463B5E137}"/>
              </a:ext>
            </a:extLst>
          </p:cNvPr>
          <p:cNvSpPr txBox="1"/>
          <p:nvPr/>
        </p:nvSpPr>
        <p:spPr>
          <a:xfrm>
            <a:off x="2985563" y="2368991"/>
            <a:ext cx="3350990" cy="256873"/>
          </a:xfrm>
          <a:prstGeom prst="rect">
            <a:avLst/>
          </a:prstGeom>
          <a:noFill/>
          <a:ln>
            <a:solidFill>
              <a:schemeClr val="bg1"/>
            </a:solidFill>
          </a:ln>
        </p:spPr>
        <p:txBody>
          <a:bodyPr wrap="square" lIns="0" tIns="0" rIns="0" bIns="41029" rtlCol="0">
            <a:spAutoFit/>
          </a:bodyPr>
          <a:lstStyle/>
          <a:p>
            <a:pPr defTabSz="914400">
              <a:tabLst>
                <a:tab pos="113970" algn="l"/>
                <a:tab pos="148161" algn="l"/>
              </a:tabLst>
            </a:pPr>
            <a:r>
              <a:rPr lang="en-US" altLang="zh-CN" sz="1400" b="1" dirty="0">
                <a:solidFill>
                  <a:srgbClr val="13A985"/>
                </a:solidFill>
                <a:latin typeface="Arial Narrow" panose="020B0606020202030204" pitchFamily="34" charset="0"/>
                <a:ea typeface="宋体" panose="02010600030101010101" pitchFamily="2" charset="-122"/>
                <a:cs typeface="Helvetica-Bold" pitchFamily="18" charset="0"/>
              </a:rPr>
              <a:t>Dabigatran 110 mg BID + P2Y12 inhibitor</a:t>
            </a:r>
          </a:p>
        </p:txBody>
      </p:sp>
      <p:sp>
        <p:nvSpPr>
          <p:cNvPr id="35" name="TextBox 1">
            <a:extLst>
              <a:ext uri="{FF2B5EF4-FFF2-40B4-BE49-F238E27FC236}">
                <a16:creationId xmlns:a16="http://schemas.microsoft.com/office/drawing/2014/main" id="{9DD7B1B6-2C26-42CE-92EB-CE4BD1E3349F}"/>
              </a:ext>
            </a:extLst>
          </p:cNvPr>
          <p:cNvSpPr txBox="1"/>
          <p:nvPr/>
        </p:nvSpPr>
        <p:spPr>
          <a:xfrm>
            <a:off x="2985562" y="3018647"/>
            <a:ext cx="3922935" cy="256873"/>
          </a:xfrm>
          <a:prstGeom prst="rect">
            <a:avLst/>
          </a:prstGeom>
          <a:noFill/>
        </p:spPr>
        <p:txBody>
          <a:bodyPr wrap="square" lIns="0" tIns="0" rIns="0" bIns="41029" rtlCol="0">
            <a:spAutoFit/>
          </a:bodyPr>
          <a:lstStyle/>
          <a:p>
            <a:pPr defTabSz="914400">
              <a:tabLst>
                <a:tab pos="113970" algn="l"/>
                <a:tab pos="148161" algn="l"/>
              </a:tabLst>
            </a:pPr>
            <a:r>
              <a:rPr lang="en-US" altLang="zh-CN" sz="1400" b="1" dirty="0">
                <a:solidFill>
                  <a:srgbClr val="22E6B7"/>
                </a:solidFill>
                <a:latin typeface="Arial Narrow" panose="020B0606020202030204" pitchFamily="34" charset="0"/>
                <a:ea typeface="宋体" panose="02010600030101010101" pitchFamily="2" charset="-122"/>
                <a:cs typeface="Helvetica-Bold" pitchFamily="18" charset="0"/>
              </a:rPr>
              <a:t>Warfarin (INR 2.0–3.0) + P2Y12 inhibitor + ASA</a:t>
            </a:r>
          </a:p>
        </p:txBody>
      </p:sp>
      <p:sp>
        <p:nvSpPr>
          <p:cNvPr id="36" name="TextBox 1">
            <a:extLst>
              <a:ext uri="{FF2B5EF4-FFF2-40B4-BE49-F238E27FC236}">
                <a16:creationId xmlns:a16="http://schemas.microsoft.com/office/drawing/2014/main" id="{B21AF425-BB6C-4BD8-A349-E22EB62DABB2}"/>
              </a:ext>
            </a:extLst>
          </p:cNvPr>
          <p:cNvSpPr txBox="1"/>
          <p:nvPr/>
        </p:nvSpPr>
        <p:spPr>
          <a:xfrm>
            <a:off x="2985562" y="3405339"/>
            <a:ext cx="4396594" cy="595427"/>
          </a:xfrm>
          <a:prstGeom prst="rect">
            <a:avLst/>
          </a:prstGeom>
          <a:noFill/>
        </p:spPr>
        <p:txBody>
          <a:bodyPr wrap="square" lIns="0" tIns="0" rIns="0" bIns="41029" rtlCol="0">
            <a:spAutoFit/>
          </a:bodyPr>
          <a:lstStyle/>
          <a:p>
            <a:pPr defTabSz="914400">
              <a:tabLst>
                <a:tab pos="113970" algn="l"/>
                <a:tab pos="148161" algn="l"/>
              </a:tabLst>
            </a:pPr>
            <a:r>
              <a:rPr lang="en-CA" altLang="zh-CN" sz="120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6-month minimum treatment duration with visits every 3 months for the first year, then visits and telephone contact alternating every 3 months and a 1-month post-treatment visit</a:t>
            </a:r>
          </a:p>
        </p:txBody>
      </p:sp>
      <p:sp>
        <p:nvSpPr>
          <p:cNvPr id="37" name="Arrow: Pentagon 36">
            <a:extLst>
              <a:ext uri="{FF2B5EF4-FFF2-40B4-BE49-F238E27FC236}">
                <a16:creationId xmlns:a16="http://schemas.microsoft.com/office/drawing/2014/main" id="{5C67ABFE-098A-499A-87CA-835248763AE2}"/>
              </a:ext>
            </a:extLst>
          </p:cNvPr>
          <p:cNvSpPr/>
          <p:nvPr/>
        </p:nvSpPr>
        <p:spPr>
          <a:xfrm>
            <a:off x="2686504" y="4326395"/>
            <a:ext cx="4783351" cy="274320"/>
          </a:xfrm>
          <a:prstGeom prst="homePlate">
            <a:avLst/>
          </a:prstGeom>
          <a:solidFill>
            <a:srgbClr val="00BF96">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38" name="Arrow: Pentagon 37">
            <a:extLst>
              <a:ext uri="{FF2B5EF4-FFF2-40B4-BE49-F238E27FC236}">
                <a16:creationId xmlns:a16="http://schemas.microsoft.com/office/drawing/2014/main" id="{5F6B78AA-2444-4230-97CC-2CD0C0B5F247}"/>
              </a:ext>
            </a:extLst>
          </p:cNvPr>
          <p:cNvSpPr/>
          <p:nvPr/>
        </p:nvSpPr>
        <p:spPr>
          <a:xfrm>
            <a:off x="2686504" y="4685584"/>
            <a:ext cx="4783351" cy="274320"/>
          </a:xfrm>
          <a:prstGeom prst="homePlate">
            <a:avLst/>
          </a:prstGeom>
          <a:solidFill>
            <a:srgbClr val="00BF96">
              <a:alpha val="69804"/>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39" name="Arrow: Pentagon 38">
            <a:extLst>
              <a:ext uri="{FF2B5EF4-FFF2-40B4-BE49-F238E27FC236}">
                <a16:creationId xmlns:a16="http://schemas.microsoft.com/office/drawing/2014/main" id="{C40D5132-D96C-4821-9D55-CF698B2CC207}"/>
              </a:ext>
            </a:extLst>
          </p:cNvPr>
          <p:cNvSpPr/>
          <p:nvPr/>
        </p:nvSpPr>
        <p:spPr>
          <a:xfrm>
            <a:off x="2686504" y="5869509"/>
            <a:ext cx="914400" cy="182880"/>
          </a:xfrm>
          <a:prstGeom prst="homePlate">
            <a:avLst/>
          </a:prstGeom>
          <a:solidFill>
            <a:srgbClr val="F1FD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40" name="TextBox 1">
            <a:extLst>
              <a:ext uri="{FF2B5EF4-FFF2-40B4-BE49-F238E27FC236}">
                <a16:creationId xmlns:a16="http://schemas.microsoft.com/office/drawing/2014/main" id="{9E9A54BC-36FF-4C8D-8B9B-52A3CD21B2F4}"/>
              </a:ext>
            </a:extLst>
          </p:cNvPr>
          <p:cNvSpPr txBox="1"/>
          <p:nvPr/>
        </p:nvSpPr>
        <p:spPr>
          <a:xfrm>
            <a:off x="3019963" y="4364809"/>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a:solidFill>
                  <a:schemeClr val="bg1"/>
                </a:solidFill>
                <a:latin typeface="Arial Narrow" panose="020B0606020202030204" pitchFamily="34" charset="0"/>
                <a:ea typeface="宋体" panose="02010600030101010101" pitchFamily="2" charset="-122"/>
                <a:cs typeface="Helvetica-Bold" pitchFamily="18" charset="0"/>
              </a:rPr>
              <a:t>Dabigatran (110  or 150 mg)</a:t>
            </a:r>
            <a:endParaRPr lang="en-US" altLang="zh-CN" sz="1050" b="1" dirty="0">
              <a:solidFill>
                <a:schemeClr val="bg1"/>
              </a:solidFill>
              <a:latin typeface="Arial Narrow" panose="020B0606020202030204" pitchFamily="34" charset="0"/>
              <a:ea typeface="宋体" panose="02010600030101010101" pitchFamily="2" charset="-122"/>
              <a:cs typeface="Helvetica-Bold" pitchFamily="18" charset="0"/>
            </a:endParaRPr>
          </a:p>
        </p:txBody>
      </p:sp>
      <p:sp>
        <p:nvSpPr>
          <p:cNvPr id="41" name="TextBox 1">
            <a:extLst>
              <a:ext uri="{FF2B5EF4-FFF2-40B4-BE49-F238E27FC236}">
                <a16:creationId xmlns:a16="http://schemas.microsoft.com/office/drawing/2014/main" id="{A62A56BB-628F-415E-A091-5B87E456092F}"/>
              </a:ext>
            </a:extLst>
          </p:cNvPr>
          <p:cNvSpPr txBox="1"/>
          <p:nvPr/>
        </p:nvSpPr>
        <p:spPr>
          <a:xfrm>
            <a:off x="3019962" y="4730742"/>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a:solidFill>
                  <a:schemeClr val="bg1"/>
                </a:solidFill>
                <a:latin typeface="Arial Narrow" panose="020B0606020202030204" pitchFamily="34" charset="0"/>
                <a:ea typeface="宋体" panose="02010600030101010101" pitchFamily="2" charset="-122"/>
                <a:cs typeface="Helvetica-Bold" pitchFamily="18" charset="0"/>
              </a:rPr>
              <a:t>P2Y12 inhibitor</a:t>
            </a:r>
            <a:endParaRPr lang="en-US" altLang="zh-CN" sz="1050" b="1" dirty="0">
              <a:solidFill>
                <a:schemeClr val="bg1"/>
              </a:solidFill>
              <a:latin typeface="Arial Narrow" panose="020B0606020202030204" pitchFamily="34" charset="0"/>
              <a:ea typeface="宋体" panose="02010600030101010101" pitchFamily="2" charset="-122"/>
              <a:cs typeface="Helvetica-Bold" pitchFamily="18" charset="0"/>
            </a:endParaRPr>
          </a:p>
        </p:txBody>
      </p:sp>
      <p:sp>
        <p:nvSpPr>
          <p:cNvPr id="42" name="Arrow: Pentagon 41">
            <a:extLst>
              <a:ext uri="{FF2B5EF4-FFF2-40B4-BE49-F238E27FC236}">
                <a16:creationId xmlns:a16="http://schemas.microsoft.com/office/drawing/2014/main" id="{A6765D56-3058-4AB3-93C6-A9A447EE4EAB}"/>
              </a:ext>
            </a:extLst>
          </p:cNvPr>
          <p:cNvSpPr/>
          <p:nvPr/>
        </p:nvSpPr>
        <p:spPr>
          <a:xfrm>
            <a:off x="2686504" y="5106360"/>
            <a:ext cx="4783351" cy="274320"/>
          </a:xfrm>
          <a:prstGeom prst="homePlate">
            <a:avLst/>
          </a:prstGeom>
          <a:solidFill>
            <a:srgbClr val="22E6B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43" name="Arrow: Pentagon 42">
            <a:extLst>
              <a:ext uri="{FF2B5EF4-FFF2-40B4-BE49-F238E27FC236}">
                <a16:creationId xmlns:a16="http://schemas.microsoft.com/office/drawing/2014/main" id="{324AC0DC-9C0D-47DF-987B-BACD474EDE14}"/>
              </a:ext>
            </a:extLst>
          </p:cNvPr>
          <p:cNvSpPr/>
          <p:nvPr/>
        </p:nvSpPr>
        <p:spPr>
          <a:xfrm>
            <a:off x="2686504" y="5465549"/>
            <a:ext cx="4783351" cy="274320"/>
          </a:xfrm>
          <a:prstGeom prst="homePlate">
            <a:avLst/>
          </a:prstGeom>
          <a:solidFill>
            <a:srgbClr val="22E6B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44" name="TextBox 1">
            <a:extLst>
              <a:ext uri="{FF2B5EF4-FFF2-40B4-BE49-F238E27FC236}">
                <a16:creationId xmlns:a16="http://schemas.microsoft.com/office/drawing/2014/main" id="{8F0A1AB9-440F-472B-83F7-51F1CFA79CC3}"/>
              </a:ext>
            </a:extLst>
          </p:cNvPr>
          <p:cNvSpPr txBox="1"/>
          <p:nvPr/>
        </p:nvSpPr>
        <p:spPr>
          <a:xfrm>
            <a:off x="3019963" y="5144774"/>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err="1">
                <a:solidFill>
                  <a:schemeClr val="bg1"/>
                </a:solidFill>
                <a:latin typeface="Arial Narrow" panose="020B0606020202030204" pitchFamily="34" charset="0"/>
                <a:ea typeface="宋体" panose="02010600030101010101" pitchFamily="2" charset="-122"/>
                <a:cs typeface="Helvetica-Bold" pitchFamily="18" charset="0"/>
              </a:rPr>
              <a:t>Warfarim</a:t>
            </a:r>
            <a:endParaRPr lang="en-US" altLang="zh-CN" sz="1050" b="1" dirty="0">
              <a:solidFill>
                <a:schemeClr val="bg1"/>
              </a:solidFill>
              <a:latin typeface="Arial Narrow" panose="020B0606020202030204" pitchFamily="34" charset="0"/>
              <a:ea typeface="宋体" panose="02010600030101010101" pitchFamily="2" charset="-122"/>
              <a:cs typeface="Helvetica-Bold" pitchFamily="18" charset="0"/>
            </a:endParaRPr>
          </a:p>
        </p:txBody>
      </p:sp>
      <p:sp>
        <p:nvSpPr>
          <p:cNvPr id="45" name="TextBox 1">
            <a:extLst>
              <a:ext uri="{FF2B5EF4-FFF2-40B4-BE49-F238E27FC236}">
                <a16:creationId xmlns:a16="http://schemas.microsoft.com/office/drawing/2014/main" id="{5F7B61A7-43B3-4CBC-9FE4-68369D6A2590}"/>
              </a:ext>
            </a:extLst>
          </p:cNvPr>
          <p:cNvSpPr txBox="1"/>
          <p:nvPr/>
        </p:nvSpPr>
        <p:spPr>
          <a:xfrm>
            <a:off x="3019962" y="5510707"/>
            <a:ext cx="3436847" cy="210707"/>
          </a:xfrm>
          <a:prstGeom prst="rect">
            <a:avLst/>
          </a:prstGeom>
          <a:solidFill>
            <a:srgbClr val="22E6B7"/>
          </a:solidFill>
        </p:spPr>
        <p:txBody>
          <a:bodyPr wrap="square" lIns="0" tIns="0" rIns="0" bIns="41029" rtlCol="0">
            <a:spAutoFit/>
          </a:bodyPr>
          <a:lstStyle/>
          <a:p>
            <a:pPr defTabSz="914400">
              <a:tabLst>
                <a:tab pos="113970" algn="l"/>
                <a:tab pos="148161" algn="l"/>
              </a:tabLst>
            </a:pPr>
            <a:r>
              <a:rPr lang="en-CA" altLang="zh-CN" sz="1050" b="1" dirty="0">
                <a:solidFill>
                  <a:schemeClr val="bg1"/>
                </a:solidFill>
                <a:latin typeface="Arial Narrow" panose="020B0606020202030204" pitchFamily="34" charset="0"/>
                <a:ea typeface="宋体" panose="02010600030101010101" pitchFamily="2" charset="-122"/>
                <a:cs typeface="Helvetica-Bold" pitchFamily="18" charset="0"/>
              </a:rPr>
              <a:t>P2Y12 inhibitor</a:t>
            </a:r>
            <a:endParaRPr lang="en-US" altLang="zh-CN" sz="1050" b="1" dirty="0">
              <a:solidFill>
                <a:schemeClr val="bg1"/>
              </a:solidFill>
              <a:latin typeface="Arial Narrow" panose="020B0606020202030204" pitchFamily="34" charset="0"/>
              <a:ea typeface="宋体" panose="02010600030101010101" pitchFamily="2" charset="-122"/>
              <a:cs typeface="Helvetica-Bold" pitchFamily="18" charset="0"/>
            </a:endParaRPr>
          </a:p>
        </p:txBody>
      </p:sp>
      <p:sp>
        <p:nvSpPr>
          <p:cNvPr id="46" name="Arrow: Pentagon 45">
            <a:extLst>
              <a:ext uri="{FF2B5EF4-FFF2-40B4-BE49-F238E27FC236}">
                <a16:creationId xmlns:a16="http://schemas.microsoft.com/office/drawing/2014/main" id="{EF71BFB3-D1D9-4D17-B743-8F820EE1470B}"/>
              </a:ext>
            </a:extLst>
          </p:cNvPr>
          <p:cNvSpPr/>
          <p:nvPr/>
        </p:nvSpPr>
        <p:spPr>
          <a:xfrm>
            <a:off x="2673184" y="6132502"/>
            <a:ext cx="1737360" cy="182880"/>
          </a:xfrm>
          <a:prstGeom prst="homePlate">
            <a:avLst/>
          </a:prstGeom>
          <a:solidFill>
            <a:srgbClr val="F1FD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Narrow" panose="020B0606020202030204" pitchFamily="34" charset="0"/>
            </a:endParaRPr>
          </a:p>
        </p:txBody>
      </p:sp>
      <p:sp>
        <p:nvSpPr>
          <p:cNvPr id="47" name="TextBox 1">
            <a:extLst>
              <a:ext uri="{FF2B5EF4-FFF2-40B4-BE49-F238E27FC236}">
                <a16:creationId xmlns:a16="http://schemas.microsoft.com/office/drawing/2014/main" id="{BF59CB78-B614-4097-9DF2-1DED97C038F5}"/>
              </a:ext>
            </a:extLst>
          </p:cNvPr>
          <p:cNvSpPr txBox="1"/>
          <p:nvPr/>
        </p:nvSpPr>
        <p:spPr>
          <a:xfrm>
            <a:off x="4465630" y="5814452"/>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1 month of ASA (BMS)</a:t>
            </a:r>
            <a:endParaRPr lang="en-US" altLang="zh-CN" sz="105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endParaRPr>
          </a:p>
        </p:txBody>
      </p:sp>
      <p:sp>
        <p:nvSpPr>
          <p:cNvPr id="48" name="TextBox 1">
            <a:extLst>
              <a:ext uri="{FF2B5EF4-FFF2-40B4-BE49-F238E27FC236}">
                <a16:creationId xmlns:a16="http://schemas.microsoft.com/office/drawing/2014/main" id="{025FB838-A5EF-451D-871E-17D497BD354C}"/>
              </a:ext>
            </a:extLst>
          </p:cNvPr>
          <p:cNvSpPr txBox="1"/>
          <p:nvPr/>
        </p:nvSpPr>
        <p:spPr>
          <a:xfrm>
            <a:off x="4465630" y="6104675"/>
            <a:ext cx="3436847" cy="210707"/>
          </a:xfrm>
          <a:prstGeom prst="rect">
            <a:avLst/>
          </a:prstGeom>
          <a:noFill/>
        </p:spPr>
        <p:txBody>
          <a:bodyPr wrap="square" lIns="0" tIns="0" rIns="0" bIns="41029" rtlCol="0">
            <a:spAutoFit/>
          </a:bodyPr>
          <a:lstStyle/>
          <a:p>
            <a:pPr defTabSz="914400">
              <a:tabLst>
                <a:tab pos="113970" algn="l"/>
                <a:tab pos="148161" algn="l"/>
              </a:tabLst>
            </a:pPr>
            <a:r>
              <a:rPr lang="en-CA" altLang="zh-CN" sz="105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rPr>
              <a:t>3 months of ASA (DES)</a:t>
            </a:r>
            <a:endParaRPr lang="en-US" altLang="zh-CN" sz="1050" b="1" dirty="0">
              <a:solidFill>
                <a:schemeClr val="tx1">
                  <a:lumMod val="85000"/>
                  <a:lumOff val="15000"/>
                </a:schemeClr>
              </a:solidFill>
              <a:latin typeface="Arial Narrow" panose="020B0606020202030204" pitchFamily="34" charset="0"/>
              <a:ea typeface="宋体" panose="02010600030101010101" pitchFamily="2" charset="-122"/>
              <a:cs typeface="Helvetica-Bold" pitchFamily="18" charset="0"/>
            </a:endParaRPr>
          </a:p>
        </p:txBody>
      </p:sp>
      <p:sp>
        <p:nvSpPr>
          <p:cNvPr id="49" name="Rectangle 48">
            <a:extLst>
              <a:ext uri="{FF2B5EF4-FFF2-40B4-BE49-F238E27FC236}">
                <a16:creationId xmlns:a16="http://schemas.microsoft.com/office/drawing/2014/main" id="{C459FDBF-EB9D-40C7-82B5-8166C8C569C1}"/>
              </a:ext>
            </a:extLst>
          </p:cNvPr>
          <p:cNvSpPr/>
          <p:nvPr/>
        </p:nvSpPr>
        <p:spPr>
          <a:xfrm>
            <a:off x="51950" y="64537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Study drug should be administered 6 hours after sheath removal and no later than ≤ 120 hrs post-PCI ( ≤ 72 hrs is preferable). PROBE, prospective, randomized, open, blinded end-point;</a:t>
            </a:r>
          </a:p>
          <a:p>
            <a:pPr lvl="0">
              <a:lnSpc>
                <a:spcPct val="90000"/>
              </a:lnSpc>
              <a:defRPr/>
            </a:pPr>
            <a:r>
              <a:rPr lang="en-CA" sz="900" dirty="0">
                <a:solidFill>
                  <a:prstClr val="white"/>
                </a:solidFill>
                <a:latin typeface="Arial Narrow" panose="020B0606020202030204" pitchFamily="34" charset="0"/>
                <a:cs typeface="Arial" pitchFamily="34" charset="0"/>
              </a:rPr>
              <a:t>R, randomization; BMS, bare metal stent; DES, drug-eluting stent. 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Tree>
    <p:extLst>
      <p:ext uri="{BB962C8B-B14F-4D97-AF65-F5344CB8AC3E}">
        <p14:creationId xmlns:p14="http://schemas.microsoft.com/office/powerpoint/2010/main" val="1980988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6473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398102"/>
            <a:ext cx="7073486" cy="707886"/>
          </a:xfrm>
          <a:prstGeom prst="rect">
            <a:avLst/>
          </a:prstGeom>
          <a:noFill/>
        </p:spPr>
        <p:txBody>
          <a:bodyPr wrap="square">
            <a:spAutoFit/>
          </a:bodyPr>
          <a:lstStyle/>
          <a:p>
            <a:pPr lvl="0"/>
            <a:r>
              <a:rPr lang="en-CA" sz="4000" b="1" dirty="0">
                <a:solidFill>
                  <a:srgbClr val="424242"/>
                </a:solidFill>
                <a:latin typeface="Arial Narrow" panose="020B0606020202030204" pitchFamily="34" charset="0"/>
                <a:cs typeface="Aharoni" panose="02010803020104030203" pitchFamily="2" charset="-79"/>
              </a:rPr>
              <a:t>RE-DUAL 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300" y="234953"/>
            <a:ext cx="2195036" cy="970114"/>
          </a:xfrm>
          <a:prstGeom prst="rect">
            <a:avLst/>
          </a:prstGeom>
        </p:spPr>
      </p:pic>
      <p:sp>
        <p:nvSpPr>
          <p:cNvPr id="49" name="Rectangle 48">
            <a:extLst>
              <a:ext uri="{FF2B5EF4-FFF2-40B4-BE49-F238E27FC236}">
                <a16:creationId xmlns:a16="http://schemas.microsoft.com/office/drawing/2014/main" id="{C459FDBF-EB9D-40C7-82B5-8166C8C569C1}"/>
              </a:ext>
            </a:extLst>
          </p:cNvPr>
          <p:cNvSpPr/>
          <p:nvPr/>
        </p:nvSpPr>
        <p:spPr>
          <a:xfrm>
            <a:off x="51950" y="64537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cxnSp>
        <p:nvCxnSpPr>
          <p:cNvPr id="50" name="Straight Connector 49">
            <a:extLst>
              <a:ext uri="{FF2B5EF4-FFF2-40B4-BE49-F238E27FC236}">
                <a16:creationId xmlns:a16="http://schemas.microsoft.com/office/drawing/2014/main" id="{0ADB2BB9-0415-41B2-A111-E50FAE71C15B}"/>
              </a:ext>
            </a:extLst>
          </p:cNvPr>
          <p:cNvCxnSpPr/>
          <p:nvPr/>
        </p:nvCxnSpPr>
        <p:spPr>
          <a:xfrm>
            <a:off x="4116535" y="3472031"/>
            <a:ext cx="0" cy="548640"/>
          </a:xfrm>
          <a:prstGeom prst="line">
            <a:avLst/>
          </a:prstGeom>
          <a:ln w="28575">
            <a:solidFill>
              <a:srgbClr val="22E6B7"/>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4E9882D-697C-41C8-8CE8-E820DC81DCBE}"/>
              </a:ext>
            </a:extLst>
          </p:cNvPr>
          <p:cNvCxnSpPr/>
          <p:nvPr/>
        </p:nvCxnSpPr>
        <p:spPr>
          <a:xfrm>
            <a:off x="4127552" y="3386740"/>
            <a:ext cx="3627787" cy="0"/>
          </a:xfrm>
          <a:prstGeom prst="straightConnector1">
            <a:avLst/>
          </a:prstGeom>
          <a:ln w="28575">
            <a:solidFill>
              <a:srgbClr val="00BF96"/>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E5E0232-5687-4950-821B-40BBF647C7B6}"/>
              </a:ext>
            </a:extLst>
          </p:cNvPr>
          <p:cNvSpPr txBox="1"/>
          <p:nvPr/>
        </p:nvSpPr>
        <p:spPr>
          <a:xfrm>
            <a:off x="627427" y="2861578"/>
            <a:ext cx="2666081" cy="1077218"/>
          </a:xfrm>
          <a:prstGeom prst="rect">
            <a:avLst/>
          </a:prstGeom>
          <a:solidFill>
            <a:srgbClr val="052D23"/>
          </a:solidFill>
          <a:effectLst>
            <a:outerShdw blurRad="50800" dist="38100" dir="2700000" algn="tl" rotWithShape="0">
              <a:prstClr val="black">
                <a:alpha val="40000"/>
              </a:prstClr>
            </a:outerShdw>
          </a:effectLst>
        </p:spPr>
        <p:txBody>
          <a:bodyPr wrap="square" rtlCol="0" anchor="ctr">
            <a:spAutoFit/>
          </a:bodyPr>
          <a:lstStyle/>
          <a:p>
            <a:pPr algn="ctr"/>
            <a:r>
              <a:rPr lang="en-CA" sz="1600" b="1" dirty="0">
                <a:solidFill>
                  <a:schemeClr val="bg1"/>
                </a:solidFill>
                <a:latin typeface="Arial Narrow" panose="020B0606020202030204" pitchFamily="34" charset="0"/>
              </a:rPr>
              <a:t>Patients aged &lt;80 years worldwide (&lt;70 years in Japan), and patients</a:t>
            </a:r>
          </a:p>
          <a:p>
            <a:pPr algn="ctr"/>
            <a:r>
              <a:rPr lang="en-CA" sz="1600" b="1" dirty="0">
                <a:solidFill>
                  <a:schemeClr val="bg1"/>
                </a:solidFill>
                <a:latin typeface="Arial Narrow" panose="020B0606020202030204" pitchFamily="34" charset="0"/>
              </a:rPr>
              <a:t>aged ≥ 80 years in the USA</a:t>
            </a:r>
          </a:p>
        </p:txBody>
      </p:sp>
      <p:sp>
        <p:nvSpPr>
          <p:cNvPr id="53" name="Rectangle 52">
            <a:extLst>
              <a:ext uri="{FF2B5EF4-FFF2-40B4-BE49-F238E27FC236}">
                <a16:creationId xmlns:a16="http://schemas.microsoft.com/office/drawing/2014/main" id="{C3D6D994-1B82-47A0-8104-CC6D034E9EBD}"/>
              </a:ext>
            </a:extLst>
          </p:cNvPr>
          <p:cNvSpPr/>
          <p:nvPr/>
        </p:nvSpPr>
        <p:spPr>
          <a:xfrm>
            <a:off x="259120" y="1496120"/>
            <a:ext cx="8687877" cy="523220"/>
          </a:xfrm>
          <a:prstGeom prst="rect">
            <a:avLst/>
          </a:prstGeom>
          <a:noFill/>
        </p:spPr>
        <p:txBody>
          <a:bodyPr wrap="square">
            <a:spAutoFit/>
          </a:bodyPr>
          <a:lstStyle/>
          <a:p>
            <a:pPr lvl="0"/>
            <a:r>
              <a:rPr lang="en-CA" sz="2800" b="1" dirty="0">
                <a:solidFill>
                  <a:srgbClr val="052D23"/>
                </a:solidFill>
                <a:latin typeface="Arial Narrow" panose="020B0606020202030204" pitchFamily="34" charset="0"/>
                <a:cs typeface="Aharoni" panose="02010803020104030203" pitchFamily="2" charset="-79"/>
              </a:rPr>
              <a:t>Patients were randomized based on age group and location</a:t>
            </a:r>
          </a:p>
        </p:txBody>
      </p:sp>
      <p:sp>
        <p:nvSpPr>
          <p:cNvPr id="54" name="TextBox 53">
            <a:extLst>
              <a:ext uri="{FF2B5EF4-FFF2-40B4-BE49-F238E27FC236}">
                <a16:creationId xmlns:a16="http://schemas.microsoft.com/office/drawing/2014/main" id="{EEE7FBFA-CF2B-429D-A518-00719B2A507C}"/>
              </a:ext>
            </a:extLst>
          </p:cNvPr>
          <p:cNvSpPr txBox="1"/>
          <p:nvPr/>
        </p:nvSpPr>
        <p:spPr>
          <a:xfrm>
            <a:off x="627427" y="4765531"/>
            <a:ext cx="2666081" cy="830997"/>
          </a:xfrm>
          <a:prstGeom prst="rect">
            <a:avLst/>
          </a:prstGeom>
          <a:solidFill>
            <a:srgbClr val="052D23"/>
          </a:solidFill>
          <a:effectLst>
            <a:outerShdw blurRad="50800" dist="38100" dir="2700000" algn="tl" rotWithShape="0">
              <a:prstClr val="black">
                <a:alpha val="40000"/>
              </a:prstClr>
            </a:outerShdw>
          </a:effectLst>
        </p:spPr>
        <p:txBody>
          <a:bodyPr wrap="square" rtlCol="0" anchor="ctr">
            <a:spAutoFit/>
          </a:bodyPr>
          <a:lstStyle/>
          <a:p>
            <a:pPr algn="ctr"/>
            <a:r>
              <a:rPr lang="en-CA" sz="1600" b="1" dirty="0">
                <a:solidFill>
                  <a:schemeClr val="bg1"/>
                </a:solidFill>
                <a:latin typeface="Arial Narrow" panose="020B0606020202030204" pitchFamily="34" charset="0"/>
              </a:rPr>
              <a:t>Patients aged ≥ 80 years outside the USA ( ≥ 70 years in Japan)</a:t>
            </a:r>
          </a:p>
        </p:txBody>
      </p:sp>
      <p:sp>
        <p:nvSpPr>
          <p:cNvPr id="55" name="Freeform 3">
            <a:extLst>
              <a:ext uri="{FF2B5EF4-FFF2-40B4-BE49-F238E27FC236}">
                <a16:creationId xmlns:a16="http://schemas.microsoft.com/office/drawing/2014/main" id="{58926C79-1733-4D24-B8E4-D7C6FE6B545E}"/>
              </a:ext>
            </a:extLst>
          </p:cNvPr>
          <p:cNvSpPr/>
          <p:nvPr/>
        </p:nvSpPr>
        <p:spPr>
          <a:xfrm>
            <a:off x="3293508" y="3373293"/>
            <a:ext cx="834044" cy="26894"/>
          </a:xfrm>
          <a:custGeom>
            <a:avLst/>
            <a:gdLst>
              <a:gd name="connsiteX0" fmla="*/ 0 w 917448"/>
              <a:gd name="connsiteY0" fmla="*/ 15240 h 30480"/>
              <a:gd name="connsiteX1" fmla="*/ 917448 w 917448"/>
              <a:gd name="connsiteY1" fmla="*/ 15240 h 30480"/>
            </a:gdLst>
            <a:ahLst/>
            <a:cxnLst>
              <a:cxn ang="0">
                <a:pos x="connsiteX0" y="connsiteY0"/>
              </a:cxn>
              <a:cxn ang="1">
                <a:pos x="connsiteX1" y="connsiteY1"/>
              </a:cxn>
            </a:cxnLst>
            <a:rect l="l" t="t" r="r" b="b"/>
            <a:pathLst>
              <a:path w="917448" h="30480">
                <a:moveTo>
                  <a:pt x="0" y="15240"/>
                </a:moveTo>
                <a:lnTo>
                  <a:pt x="917448" y="15240"/>
                </a:lnTo>
              </a:path>
            </a:pathLst>
          </a:custGeom>
          <a:noFill/>
          <a:ln w="38100" cap="flat" cmpd="sng" algn="ctr">
            <a:solidFill>
              <a:srgbClr val="052D23"/>
            </a:solid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56" name="Freeform 3">
            <a:extLst>
              <a:ext uri="{FF2B5EF4-FFF2-40B4-BE49-F238E27FC236}">
                <a16:creationId xmlns:a16="http://schemas.microsoft.com/office/drawing/2014/main" id="{2E9549D4-4E2B-4890-BE9F-62360F0B8C42}"/>
              </a:ext>
            </a:extLst>
          </p:cNvPr>
          <p:cNvSpPr/>
          <p:nvPr/>
        </p:nvSpPr>
        <p:spPr>
          <a:xfrm>
            <a:off x="3293508" y="5146356"/>
            <a:ext cx="834044" cy="26894"/>
          </a:xfrm>
          <a:custGeom>
            <a:avLst/>
            <a:gdLst>
              <a:gd name="connsiteX0" fmla="*/ 0 w 917448"/>
              <a:gd name="connsiteY0" fmla="*/ 15240 h 30480"/>
              <a:gd name="connsiteX1" fmla="*/ 917448 w 917448"/>
              <a:gd name="connsiteY1" fmla="*/ 15240 h 30480"/>
            </a:gdLst>
            <a:ahLst/>
            <a:cxnLst>
              <a:cxn ang="0">
                <a:pos x="connsiteX0" y="connsiteY0"/>
              </a:cxn>
              <a:cxn ang="1">
                <a:pos x="connsiteX1" y="connsiteY1"/>
              </a:cxn>
            </a:cxnLst>
            <a:rect l="l" t="t" r="r" b="b"/>
            <a:pathLst>
              <a:path w="917448" h="30480">
                <a:moveTo>
                  <a:pt x="0" y="15240"/>
                </a:moveTo>
                <a:lnTo>
                  <a:pt x="917448" y="15240"/>
                </a:lnTo>
              </a:path>
            </a:pathLst>
          </a:custGeom>
          <a:noFill/>
          <a:ln w="38100" cap="flat" cmpd="sng" algn="ctr">
            <a:solidFill>
              <a:srgbClr val="052D23"/>
            </a:solidFill>
            <a:prstDash val="solid"/>
          </a:ln>
          <a:effectLst>
            <a:outerShdw blurRad="50800" dist="38100" dir="2700000" algn="tl" rotWithShape="0">
              <a:prstClr val="black">
                <a:alpha val="40000"/>
              </a:prstClr>
            </a:outerShdw>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a typeface="宋体" panose="02010600030101010101" pitchFamily="2" charset="-122"/>
            </a:endParaRPr>
          </a:p>
        </p:txBody>
      </p:sp>
      <p:sp>
        <p:nvSpPr>
          <p:cNvPr id="57" name="Flowchart: Connector 56">
            <a:extLst>
              <a:ext uri="{FF2B5EF4-FFF2-40B4-BE49-F238E27FC236}">
                <a16:creationId xmlns:a16="http://schemas.microsoft.com/office/drawing/2014/main" id="{C86200F5-4EEA-40E2-A1C9-A7EE54B254ED}"/>
              </a:ext>
            </a:extLst>
          </p:cNvPr>
          <p:cNvSpPr/>
          <p:nvPr/>
        </p:nvSpPr>
        <p:spPr>
          <a:xfrm>
            <a:off x="4036112" y="3300168"/>
            <a:ext cx="182880" cy="182880"/>
          </a:xfrm>
          <a:prstGeom prst="flowChartConnector">
            <a:avLst/>
          </a:prstGeom>
          <a:solidFill>
            <a:srgbClr val="052D23"/>
          </a:solidFill>
          <a:ln>
            <a:solidFill>
              <a:srgbClr val="052D2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8" name="Flowchart: Connector 57">
            <a:extLst>
              <a:ext uri="{FF2B5EF4-FFF2-40B4-BE49-F238E27FC236}">
                <a16:creationId xmlns:a16="http://schemas.microsoft.com/office/drawing/2014/main" id="{34675673-B4CD-45FB-AB03-53FC42FD5E2F}"/>
              </a:ext>
            </a:extLst>
          </p:cNvPr>
          <p:cNvSpPr/>
          <p:nvPr/>
        </p:nvSpPr>
        <p:spPr>
          <a:xfrm>
            <a:off x="4036112" y="5054916"/>
            <a:ext cx="182880" cy="182880"/>
          </a:xfrm>
          <a:prstGeom prst="flowChartConnector">
            <a:avLst/>
          </a:prstGeom>
          <a:solidFill>
            <a:srgbClr val="052D23"/>
          </a:solidFill>
          <a:ln>
            <a:solidFill>
              <a:srgbClr val="052D2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59" name="Straight Connector 58">
            <a:extLst>
              <a:ext uri="{FF2B5EF4-FFF2-40B4-BE49-F238E27FC236}">
                <a16:creationId xmlns:a16="http://schemas.microsoft.com/office/drawing/2014/main" id="{8F726926-3CD8-4FE6-9540-8564E9FB0149}"/>
              </a:ext>
            </a:extLst>
          </p:cNvPr>
          <p:cNvCxnSpPr/>
          <p:nvPr/>
        </p:nvCxnSpPr>
        <p:spPr>
          <a:xfrm>
            <a:off x="4116535" y="2751528"/>
            <a:ext cx="0" cy="548640"/>
          </a:xfrm>
          <a:prstGeom prst="line">
            <a:avLst/>
          </a:prstGeom>
          <a:ln w="28575">
            <a:solidFill>
              <a:srgbClr val="0D755A"/>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A056A0B-6413-4A5F-9AAA-00795FC2FEF7}"/>
              </a:ext>
            </a:extLst>
          </p:cNvPr>
          <p:cNvCxnSpPr/>
          <p:nvPr/>
        </p:nvCxnSpPr>
        <p:spPr>
          <a:xfrm>
            <a:off x="4105518" y="2762545"/>
            <a:ext cx="3627787" cy="0"/>
          </a:xfrm>
          <a:prstGeom prst="straightConnector1">
            <a:avLst/>
          </a:prstGeom>
          <a:ln w="28575">
            <a:solidFill>
              <a:srgbClr val="0D755A"/>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7CDAE89-932B-4310-87C6-8598F597C36F}"/>
              </a:ext>
            </a:extLst>
          </p:cNvPr>
          <p:cNvCxnSpPr/>
          <p:nvPr/>
        </p:nvCxnSpPr>
        <p:spPr>
          <a:xfrm>
            <a:off x="4105518" y="4015895"/>
            <a:ext cx="3627787" cy="0"/>
          </a:xfrm>
          <a:prstGeom prst="straightConnector1">
            <a:avLst/>
          </a:prstGeom>
          <a:ln w="28575">
            <a:solidFill>
              <a:srgbClr val="22E6B7"/>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1">
            <a:extLst>
              <a:ext uri="{FF2B5EF4-FFF2-40B4-BE49-F238E27FC236}">
                <a16:creationId xmlns:a16="http://schemas.microsoft.com/office/drawing/2014/main" id="{5FF03BF4-E595-476D-A225-0C6DA39CD6D6}"/>
              </a:ext>
            </a:extLst>
          </p:cNvPr>
          <p:cNvSpPr txBox="1"/>
          <p:nvPr/>
        </p:nvSpPr>
        <p:spPr>
          <a:xfrm>
            <a:off x="4252043" y="2456522"/>
            <a:ext cx="3350990"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a:solidFill>
                  <a:srgbClr val="0D755A"/>
                </a:solidFill>
                <a:latin typeface="Arial Narrow" panose="020B0606020202030204" pitchFamily="34" charset="0"/>
                <a:ea typeface="宋体" panose="02010600030101010101" pitchFamily="2" charset="-122"/>
                <a:cs typeface="Helvetica-Bold" pitchFamily="18" charset="0"/>
              </a:rPr>
              <a:t>Dabigatran 150 mg dual therapy</a:t>
            </a:r>
          </a:p>
        </p:txBody>
      </p:sp>
      <p:sp>
        <p:nvSpPr>
          <p:cNvPr id="63" name="TextBox 1">
            <a:extLst>
              <a:ext uri="{FF2B5EF4-FFF2-40B4-BE49-F238E27FC236}">
                <a16:creationId xmlns:a16="http://schemas.microsoft.com/office/drawing/2014/main" id="{37A35FB8-3A7C-4431-85D7-7A1CBC3CC0D1}"/>
              </a:ext>
            </a:extLst>
          </p:cNvPr>
          <p:cNvSpPr txBox="1"/>
          <p:nvPr/>
        </p:nvSpPr>
        <p:spPr>
          <a:xfrm>
            <a:off x="4252043" y="3092351"/>
            <a:ext cx="3350990" cy="256873"/>
          </a:xfrm>
          <a:prstGeom prst="rect">
            <a:avLst/>
          </a:prstGeom>
          <a:noFill/>
        </p:spPr>
        <p:txBody>
          <a:bodyPr wrap="square" lIns="0" tIns="0" rIns="0" bIns="41029" rtlCol="0">
            <a:spAutoFit/>
          </a:bodyPr>
          <a:lstStyle/>
          <a:p>
            <a:pPr defTabSz="914400">
              <a:tabLst>
                <a:tab pos="113970" algn="l"/>
                <a:tab pos="148161" algn="l"/>
              </a:tabLst>
            </a:pPr>
            <a:r>
              <a:rPr lang="en-US" altLang="zh-CN" sz="1400" b="1" dirty="0">
                <a:solidFill>
                  <a:srgbClr val="00BF96"/>
                </a:solidFill>
                <a:latin typeface="Arial Narrow" panose="020B0606020202030204" pitchFamily="34" charset="0"/>
              </a:rPr>
              <a:t>Dabigatran 110 mg dual therapy</a:t>
            </a:r>
          </a:p>
        </p:txBody>
      </p:sp>
      <p:sp>
        <p:nvSpPr>
          <p:cNvPr id="64" name="TextBox 1">
            <a:extLst>
              <a:ext uri="{FF2B5EF4-FFF2-40B4-BE49-F238E27FC236}">
                <a16:creationId xmlns:a16="http://schemas.microsoft.com/office/drawing/2014/main" id="{917C1DD4-6099-4F8F-B561-E37474567E6C}"/>
              </a:ext>
            </a:extLst>
          </p:cNvPr>
          <p:cNvSpPr txBox="1"/>
          <p:nvPr/>
        </p:nvSpPr>
        <p:spPr>
          <a:xfrm>
            <a:off x="4259339" y="3708799"/>
            <a:ext cx="3922935"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a:solidFill>
                  <a:srgbClr val="22E6B7"/>
                </a:solidFill>
                <a:latin typeface="Arial Narrow" panose="020B0606020202030204" pitchFamily="34" charset="0"/>
                <a:ea typeface="宋体" panose="02010600030101010101" pitchFamily="2" charset="-122"/>
                <a:cs typeface="Helvetica-Bold" pitchFamily="18" charset="0"/>
              </a:rPr>
              <a:t>Warfarin triple therapy</a:t>
            </a:r>
          </a:p>
        </p:txBody>
      </p:sp>
      <p:cxnSp>
        <p:nvCxnSpPr>
          <p:cNvPr id="65" name="Straight Connector 64">
            <a:extLst>
              <a:ext uri="{FF2B5EF4-FFF2-40B4-BE49-F238E27FC236}">
                <a16:creationId xmlns:a16="http://schemas.microsoft.com/office/drawing/2014/main" id="{C30A6245-5D12-4E48-B827-646958BF584A}"/>
              </a:ext>
            </a:extLst>
          </p:cNvPr>
          <p:cNvCxnSpPr/>
          <p:nvPr/>
        </p:nvCxnSpPr>
        <p:spPr>
          <a:xfrm>
            <a:off x="4116535" y="4776799"/>
            <a:ext cx="0" cy="274320"/>
          </a:xfrm>
          <a:prstGeom prst="line">
            <a:avLst/>
          </a:prstGeom>
          <a:ln w="28575">
            <a:solidFill>
              <a:srgbClr val="00BF96"/>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2D1660-531F-463F-8DCC-BC271CC50C98}"/>
              </a:ext>
            </a:extLst>
          </p:cNvPr>
          <p:cNvCxnSpPr/>
          <p:nvPr/>
        </p:nvCxnSpPr>
        <p:spPr>
          <a:xfrm>
            <a:off x="4116535" y="5243911"/>
            <a:ext cx="0" cy="274320"/>
          </a:xfrm>
          <a:prstGeom prst="line">
            <a:avLst/>
          </a:prstGeom>
          <a:ln w="28575">
            <a:solidFill>
              <a:srgbClr val="22E6B7"/>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1614A8A-4DE2-4F7D-A1A0-99AB474295C9}"/>
              </a:ext>
            </a:extLst>
          </p:cNvPr>
          <p:cNvCxnSpPr/>
          <p:nvPr/>
        </p:nvCxnSpPr>
        <p:spPr>
          <a:xfrm>
            <a:off x="4127552" y="4787815"/>
            <a:ext cx="3627787" cy="0"/>
          </a:xfrm>
          <a:prstGeom prst="straightConnector1">
            <a:avLst/>
          </a:prstGeom>
          <a:ln w="28575">
            <a:solidFill>
              <a:srgbClr val="00BF9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4C4696-E0C0-4A12-94B1-5D25CD9A8925}"/>
              </a:ext>
            </a:extLst>
          </p:cNvPr>
          <p:cNvCxnSpPr/>
          <p:nvPr/>
        </p:nvCxnSpPr>
        <p:spPr>
          <a:xfrm>
            <a:off x="4105518" y="5512351"/>
            <a:ext cx="3627787" cy="0"/>
          </a:xfrm>
          <a:prstGeom prst="straightConnector1">
            <a:avLst/>
          </a:prstGeom>
          <a:ln w="28575">
            <a:solidFill>
              <a:srgbClr val="22E6B7"/>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1">
            <a:extLst>
              <a:ext uri="{FF2B5EF4-FFF2-40B4-BE49-F238E27FC236}">
                <a16:creationId xmlns:a16="http://schemas.microsoft.com/office/drawing/2014/main" id="{0C576AF9-3784-462B-9B66-5B5669F98A47}"/>
              </a:ext>
            </a:extLst>
          </p:cNvPr>
          <p:cNvSpPr txBox="1"/>
          <p:nvPr/>
        </p:nvSpPr>
        <p:spPr>
          <a:xfrm>
            <a:off x="4252043" y="4478130"/>
            <a:ext cx="3350990"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a:solidFill>
                  <a:srgbClr val="00BF96"/>
                </a:solidFill>
                <a:latin typeface="Arial Narrow" panose="020B0606020202030204" pitchFamily="34" charset="0"/>
                <a:ea typeface="宋体" panose="02010600030101010101" pitchFamily="2" charset="-122"/>
                <a:cs typeface="Helvetica-Bold" pitchFamily="18" charset="0"/>
              </a:rPr>
              <a:t>Dabigatran 110 mg dual therapy</a:t>
            </a:r>
          </a:p>
        </p:txBody>
      </p:sp>
      <p:sp>
        <p:nvSpPr>
          <p:cNvPr id="70" name="TextBox 1">
            <a:extLst>
              <a:ext uri="{FF2B5EF4-FFF2-40B4-BE49-F238E27FC236}">
                <a16:creationId xmlns:a16="http://schemas.microsoft.com/office/drawing/2014/main" id="{B5AB8240-847C-4F45-84FE-77E07C79E07F}"/>
              </a:ext>
            </a:extLst>
          </p:cNvPr>
          <p:cNvSpPr txBox="1"/>
          <p:nvPr/>
        </p:nvSpPr>
        <p:spPr>
          <a:xfrm>
            <a:off x="4252043" y="5184424"/>
            <a:ext cx="3922935" cy="287651"/>
          </a:xfrm>
          <a:prstGeom prst="rect">
            <a:avLst/>
          </a:prstGeom>
          <a:noFill/>
        </p:spPr>
        <p:txBody>
          <a:bodyPr wrap="square" lIns="0" tIns="0" rIns="0" bIns="41029" rtlCol="0">
            <a:spAutoFit/>
          </a:bodyPr>
          <a:lstStyle/>
          <a:p>
            <a:pPr defTabSz="914400">
              <a:tabLst>
                <a:tab pos="113970" algn="l"/>
                <a:tab pos="148161" algn="l"/>
              </a:tabLst>
            </a:pPr>
            <a:r>
              <a:rPr lang="en-US" altLang="zh-CN" sz="1600" b="1" dirty="0">
                <a:solidFill>
                  <a:srgbClr val="22E6B7"/>
                </a:solidFill>
                <a:latin typeface="Arial Narrow" panose="020B0606020202030204" pitchFamily="34" charset="0"/>
                <a:ea typeface="宋体" panose="02010600030101010101" pitchFamily="2" charset="-122"/>
                <a:cs typeface="Helvetica-Bold" pitchFamily="18" charset="0"/>
              </a:rPr>
              <a:t>Warfarin triple therapy</a:t>
            </a:r>
          </a:p>
        </p:txBody>
      </p:sp>
      <p:sp>
        <p:nvSpPr>
          <p:cNvPr id="71" name="TextBox 1">
            <a:extLst>
              <a:ext uri="{FF2B5EF4-FFF2-40B4-BE49-F238E27FC236}">
                <a16:creationId xmlns:a16="http://schemas.microsoft.com/office/drawing/2014/main" id="{C2A2638D-39BF-4392-99A8-C5ADDC9EACD7}"/>
              </a:ext>
            </a:extLst>
          </p:cNvPr>
          <p:cNvSpPr txBox="1"/>
          <p:nvPr/>
        </p:nvSpPr>
        <p:spPr>
          <a:xfrm>
            <a:off x="7876108" y="2679658"/>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0D755A"/>
                </a:solidFill>
                <a:latin typeface="Arial Narrow" panose="020B0606020202030204" pitchFamily="34" charset="0"/>
                <a:cs typeface="Helvetica-Bold" pitchFamily="18" charset="0"/>
              </a:rPr>
              <a:t>n=763</a:t>
            </a:r>
          </a:p>
        </p:txBody>
      </p:sp>
      <p:sp>
        <p:nvSpPr>
          <p:cNvPr id="72" name="TextBox 1">
            <a:extLst>
              <a:ext uri="{FF2B5EF4-FFF2-40B4-BE49-F238E27FC236}">
                <a16:creationId xmlns:a16="http://schemas.microsoft.com/office/drawing/2014/main" id="{B160CB28-0E7D-4807-B459-09802A78A331}"/>
              </a:ext>
            </a:extLst>
          </p:cNvPr>
          <p:cNvSpPr txBox="1"/>
          <p:nvPr/>
        </p:nvSpPr>
        <p:spPr>
          <a:xfrm>
            <a:off x="7876108" y="3316208"/>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00BF96"/>
                </a:solidFill>
                <a:latin typeface="Arial Narrow" panose="020B0606020202030204" pitchFamily="34" charset="0"/>
                <a:cs typeface="Helvetica-Bold" pitchFamily="18" charset="0"/>
              </a:rPr>
              <a:t>n=769</a:t>
            </a:r>
          </a:p>
        </p:txBody>
      </p:sp>
      <p:sp>
        <p:nvSpPr>
          <p:cNvPr id="73" name="TextBox 1">
            <a:extLst>
              <a:ext uri="{FF2B5EF4-FFF2-40B4-BE49-F238E27FC236}">
                <a16:creationId xmlns:a16="http://schemas.microsoft.com/office/drawing/2014/main" id="{0D0F796E-94D3-4D08-8D5A-FE94159FBBE3}"/>
              </a:ext>
            </a:extLst>
          </p:cNvPr>
          <p:cNvSpPr txBox="1"/>
          <p:nvPr/>
        </p:nvSpPr>
        <p:spPr>
          <a:xfrm>
            <a:off x="7876108" y="3934173"/>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22E6B7"/>
                </a:solidFill>
                <a:latin typeface="Arial Narrow" panose="020B0606020202030204" pitchFamily="34" charset="0"/>
                <a:cs typeface="Helvetica-Bold" pitchFamily="18" charset="0"/>
              </a:rPr>
              <a:t>n=766</a:t>
            </a:r>
          </a:p>
        </p:txBody>
      </p:sp>
      <p:sp>
        <p:nvSpPr>
          <p:cNvPr id="74" name="TextBox 1">
            <a:extLst>
              <a:ext uri="{FF2B5EF4-FFF2-40B4-BE49-F238E27FC236}">
                <a16:creationId xmlns:a16="http://schemas.microsoft.com/office/drawing/2014/main" id="{7162AD48-2CCF-4DCD-A685-2A6978B771E2}"/>
              </a:ext>
            </a:extLst>
          </p:cNvPr>
          <p:cNvSpPr txBox="1"/>
          <p:nvPr/>
        </p:nvSpPr>
        <p:spPr>
          <a:xfrm>
            <a:off x="7876108" y="4718928"/>
            <a:ext cx="479298" cy="211797"/>
          </a:xfrm>
          <a:prstGeom prst="rect">
            <a:avLst/>
          </a:prstGeom>
          <a:noFill/>
        </p:spPr>
        <p:txBody>
          <a:bodyPr wrap="none" lIns="0" tIns="0" rIns="0" bIns="41029" rtlCol="0">
            <a:spAutoFit/>
          </a:bodyPr>
          <a:lstStyle/>
          <a:p>
            <a:pPr>
              <a:lnSpc>
                <a:spcPts val="1256"/>
              </a:lnSpc>
            </a:pPr>
            <a:r>
              <a:rPr lang="en-US" altLang="zh-CN" sz="1600" b="1" dirty="0">
                <a:solidFill>
                  <a:srgbClr val="00BF96"/>
                </a:solidFill>
                <a:latin typeface="Arial Narrow" panose="020B0606020202030204" pitchFamily="34" charset="0"/>
                <a:cs typeface="Helvetica-Bold" pitchFamily="18" charset="0"/>
              </a:rPr>
              <a:t>n=212</a:t>
            </a:r>
          </a:p>
        </p:txBody>
      </p:sp>
      <p:sp>
        <p:nvSpPr>
          <p:cNvPr id="75" name="TextBox 1">
            <a:extLst>
              <a:ext uri="{FF2B5EF4-FFF2-40B4-BE49-F238E27FC236}">
                <a16:creationId xmlns:a16="http://schemas.microsoft.com/office/drawing/2014/main" id="{36B5CE05-C86F-4DAF-84ED-5CEDAD757752}"/>
              </a:ext>
            </a:extLst>
          </p:cNvPr>
          <p:cNvSpPr txBox="1"/>
          <p:nvPr/>
        </p:nvSpPr>
        <p:spPr>
          <a:xfrm>
            <a:off x="7876107" y="5426564"/>
            <a:ext cx="578313" cy="211797"/>
          </a:xfrm>
          <a:prstGeom prst="rect">
            <a:avLst/>
          </a:prstGeom>
          <a:noFill/>
        </p:spPr>
        <p:txBody>
          <a:bodyPr wrap="square" lIns="0" tIns="0" rIns="0" bIns="41029" rtlCol="0">
            <a:spAutoFit/>
          </a:bodyPr>
          <a:lstStyle/>
          <a:p>
            <a:pPr>
              <a:lnSpc>
                <a:spcPts val="1256"/>
              </a:lnSpc>
            </a:pPr>
            <a:r>
              <a:rPr lang="en-US" altLang="zh-CN" sz="1600" b="1" dirty="0">
                <a:solidFill>
                  <a:srgbClr val="22E6B7"/>
                </a:solidFill>
                <a:latin typeface="Arial Narrow" panose="020B0606020202030204" pitchFamily="34" charset="0"/>
                <a:cs typeface="Helvetica-Bold" pitchFamily="18" charset="0"/>
              </a:rPr>
              <a:t>n=215</a:t>
            </a:r>
          </a:p>
        </p:txBody>
      </p:sp>
    </p:spTree>
    <p:extLst>
      <p:ext uri="{BB962C8B-B14F-4D97-AF65-F5344CB8AC3E}">
        <p14:creationId xmlns:p14="http://schemas.microsoft.com/office/powerpoint/2010/main" val="759914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6473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398102"/>
            <a:ext cx="7073486" cy="707886"/>
          </a:xfrm>
          <a:prstGeom prst="rect">
            <a:avLst/>
          </a:prstGeom>
          <a:noFill/>
        </p:spPr>
        <p:txBody>
          <a:bodyPr wrap="square">
            <a:spAutoFit/>
          </a:bodyPr>
          <a:lstStyle/>
          <a:p>
            <a:pPr lvl="0"/>
            <a:r>
              <a:rPr lang="en-CA" sz="4000" b="1" dirty="0">
                <a:solidFill>
                  <a:srgbClr val="424242"/>
                </a:solidFill>
                <a:latin typeface="Arial Narrow" panose="020B0606020202030204" pitchFamily="34" charset="0"/>
                <a:cs typeface="Aharoni" panose="02010803020104030203" pitchFamily="2" charset="-79"/>
              </a:rPr>
              <a:t>RE-DUAL 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300" y="234953"/>
            <a:ext cx="2195036" cy="970114"/>
          </a:xfrm>
          <a:prstGeom prst="rect">
            <a:avLst/>
          </a:prstGeom>
        </p:spPr>
      </p:pic>
      <p:sp>
        <p:nvSpPr>
          <p:cNvPr id="49" name="Rectangle 48">
            <a:extLst>
              <a:ext uri="{FF2B5EF4-FFF2-40B4-BE49-F238E27FC236}">
                <a16:creationId xmlns:a16="http://schemas.microsoft.com/office/drawing/2014/main" id="{C459FDBF-EB9D-40C7-82B5-8166C8C569C1}"/>
              </a:ext>
            </a:extLst>
          </p:cNvPr>
          <p:cNvSpPr/>
          <p:nvPr/>
        </p:nvSpPr>
        <p:spPr>
          <a:xfrm>
            <a:off x="51950" y="64537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grpSp>
        <p:nvGrpSpPr>
          <p:cNvPr id="33" name="Group 32">
            <a:extLst>
              <a:ext uri="{FF2B5EF4-FFF2-40B4-BE49-F238E27FC236}">
                <a16:creationId xmlns:a16="http://schemas.microsoft.com/office/drawing/2014/main" id="{FAB76B3F-87EB-4212-AB19-99E885407FB3}"/>
              </a:ext>
            </a:extLst>
          </p:cNvPr>
          <p:cNvGrpSpPr/>
          <p:nvPr/>
        </p:nvGrpSpPr>
        <p:grpSpPr>
          <a:xfrm>
            <a:off x="4854795" y="2202477"/>
            <a:ext cx="3690651" cy="3952191"/>
            <a:chOff x="588004" y="1369697"/>
            <a:chExt cx="2383796" cy="3461407"/>
          </a:xfrm>
        </p:grpSpPr>
        <p:sp>
          <p:nvSpPr>
            <p:cNvPr id="34" name="Rectangle 33">
              <a:extLst>
                <a:ext uri="{FF2B5EF4-FFF2-40B4-BE49-F238E27FC236}">
                  <a16:creationId xmlns:a16="http://schemas.microsoft.com/office/drawing/2014/main" id="{A17981E6-C028-470F-AB45-5EBFE9F6BAB7}"/>
                </a:ext>
              </a:extLst>
            </p:cNvPr>
            <p:cNvSpPr/>
            <p:nvPr/>
          </p:nvSpPr>
          <p:spPr>
            <a:xfrm>
              <a:off x="588004" y="1369697"/>
              <a:ext cx="2383796" cy="584775"/>
            </a:xfrm>
            <a:prstGeom prst="rect">
              <a:avLst/>
            </a:prstGeom>
            <a:solidFill>
              <a:srgbClr val="22E6B7"/>
            </a:solidFill>
            <a:ln w="19050" cap="flat" cmpd="sng" algn="ctr">
              <a:noFill/>
              <a:prstDash val="solid"/>
            </a:ln>
            <a:effectLst/>
          </p:spPr>
          <p:txBody>
            <a:bodyPr rtlCol="0" anchor="ctr"/>
            <a:lstStyle/>
            <a:p>
              <a:pPr algn="ctr" defTabSz="914400">
                <a:defRPr/>
              </a:pPr>
              <a:r>
                <a:rPr lang="en-US" sz="2000" b="1" kern="0" dirty="0">
                  <a:solidFill>
                    <a:sysClr val="window" lastClr="FFFFFF"/>
                  </a:solidFill>
                  <a:latin typeface="Arial Narrow" panose="020B0606020202030204" pitchFamily="34" charset="0"/>
                </a:rPr>
                <a:t>Key exclusion criteria</a:t>
              </a:r>
            </a:p>
          </p:txBody>
        </p:sp>
        <p:sp>
          <p:nvSpPr>
            <p:cNvPr id="35" name="Rectangle 34">
              <a:extLst>
                <a:ext uri="{FF2B5EF4-FFF2-40B4-BE49-F238E27FC236}">
                  <a16:creationId xmlns:a16="http://schemas.microsoft.com/office/drawing/2014/main" id="{6322FA05-EE5E-4A83-8889-EE8F2588E3E2}"/>
                </a:ext>
              </a:extLst>
            </p:cNvPr>
            <p:cNvSpPr/>
            <p:nvPr/>
          </p:nvSpPr>
          <p:spPr>
            <a:xfrm>
              <a:off x="588004" y="1944823"/>
              <a:ext cx="2383796" cy="2886281"/>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noFill/>
              <a:prstDash val="solid"/>
            </a:ln>
            <a:effectLst/>
          </p:spPr>
          <p:txBody>
            <a:bodyPr lIns="91440" tIns="91440" rIns="91440" bIns="91440" rtlCol="0" anchor="t"/>
            <a:lstStyle/>
            <a:p>
              <a:pPr marL="285750" indent="-285750" defTabSz="914400">
                <a:buFont typeface="Wingdings" panose="05000000000000000000" pitchFamily="2" charset="2"/>
                <a:buChar char="§"/>
                <a:defRPr/>
              </a:pPr>
              <a:r>
                <a:rPr lang="en-CA" sz="1400" b="1" kern="0" dirty="0">
                  <a:solidFill>
                    <a:sysClr val="windowText" lastClr="000000">
                      <a:lumMod val="85000"/>
                      <a:lumOff val="15000"/>
                    </a:sysClr>
                  </a:solidFill>
                  <a:latin typeface="Arial Narrow" panose="020B0606020202030204" pitchFamily="34" charset="0"/>
                </a:rPr>
                <a:t>Cardiogenic shock during current hospitalization</a:t>
              </a:r>
            </a:p>
            <a:p>
              <a:pPr defTabSz="914400">
                <a:defRPr/>
              </a:pPr>
              <a:endParaRPr lang="en-CA" sz="14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400" b="1" kern="0" dirty="0">
                  <a:solidFill>
                    <a:sysClr val="windowText" lastClr="000000">
                      <a:lumMod val="85000"/>
                      <a:lumOff val="15000"/>
                    </a:sysClr>
                  </a:solidFill>
                  <a:latin typeface="Arial Narrow" panose="020B0606020202030204" pitchFamily="34" charset="0"/>
                </a:rPr>
                <a:t>Use of fibrinolytics within 24 hrs of randomization that, in the investigator ’s opinion, will put patient at high risk of bleeding</a:t>
              </a:r>
            </a:p>
            <a:p>
              <a:pPr marL="285750" indent="-285750" defTabSz="914400">
                <a:buFont typeface="Wingdings" panose="05000000000000000000" pitchFamily="2" charset="2"/>
                <a:buChar char="§"/>
                <a:defRPr/>
              </a:pPr>
              <a:endParaRPr lang="en-CA" sz="14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400" b="1" kern="0" dirty="0">
                  <a:solidFill>
                    <a:sysClr val="windowText" lastClr="000000">
                      <a:lumMod val="85000"/>
                      <a:lumOff val="15000"/>
                    </a:sysClr>
                  </a:solidFill>
                  <a:latin typeface="Arial Narrow" panose="020B0606020202030204" pitchFamily="34" charset="0"/>
                </a:rPr>
                <a:t>Stroke or major bleeding event within 1 month prior to screening visit</a:t>
              </a:r>
            </a:p>
            <a:p>
              <a:pPr marL="285750" indent="-285750" defTabSz="914400">
                <a:buFont typeface="Wingdings" panose="05000000000000000000" pitchFamily="2" charset="2"/>
                <a:buChar char="§"/>
                <a:defRPr/>
              </a:pPr>
              <a:endParaRPr lang="en-CA" sz="14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400" b="1" kern="0" dirty="0">
                  <a:solidFill>
                    <a:sysClr val="windowText" lastClr="000000">
                      <a:lumMod val="85000"/>
                      <a:lumOff val="15000"/>
                    </a:sysClr>
                  </a:solidFill>
                  <a:latin typeface="Arial Narrow" panose="020B0606020202030204" pitchFamily="34" charset="0"/>
                </a:rPr>
                <a:t>Severe renal impairment (</a:t>
              </a:r>
              <a:r>
                <a:rPr lang="en-CA" sz="1400" b="1" kern="0" dirty="0" err="1">
                  <a:solidFill>
                    <a:sysClr val="windowText" lastClr="000000">
                      <a:lumMod val="85000"/>
                      <a:lumOff val="15000"/>
                    </a:sysClr>
                  </a:solidFill>
                  <a:latin typeface="Arial Narrow" panose="020B0606020202030204" pitchFamily="34" charset="0"/>
                </a:rPr>
                <a:t>CrCl</a:t>
              </a:r>
              <a:r>
                <a:rPr lang="en-CA" sz="1400" b="1" kern="0" dirty="0">
                  <a:solidFill>
                    <a:sysClr val="windowText" lastClr="000000">
                      <a:lumMod val="85000"/>
                      <a:lumOff val="15000"/>
                    </a:sysClr>
                  </a:solidFill>
                  <a:latin typeface="Arial Narrow" panose="020B0606020202030204" pitchFamily="34" charset="0"/>
                </a:rPr>
                <a:t> &lt;30mL/min)</a:t>
              </a:r>
            </a:p>
            <a:p>
              <a:pPr marL="285750" indent="-285750" defTabSz="914400">
                <a:buFont typeface="Wingdings" panose="05000000000000000000" pitchFamily="2" charset="2"/>
                <a:buChar char="§"/>
                <a:defRPr/>
              </a:pPr>
              <a:endParaRPr lang="en-CA" sz="1400" b="1" kern="0" dirty="0">
                <a:solidFill>
                  <a:sysClr val="windowText" lastClr="000000">
                    <a:lumMod val="85000"/>
                    <a:lumOff val="15000"/>
                  </a:sysClr>
                </a:solidFill>
                <a:latin typeface="Arial Narrow" panose="020B0606020202030204" pitchFamily="34" charset="0"/>
              </a:endParaRPr>
            </a:p>
          </p:txBody>
        </p:sp>
      </p:grpSp>
      <p:grpSp>
        <p:nvGrpSpPr>
          <p:cNvPr id="36" name="Group 35">
            <a:extLst>
              <a:ext uri="{FF2B5EF4-FFF2-40B4-BE49-F238E27FC236}">
                <a16:creationId xmlns:a16="http://schemas.microsoft.com/office/drawing/2014/main" id="{5BE27376-8888-4413-BE70-06399776ECF7}"/>
              </a:ext>
            </a:extLst>
          </p:cNvPr>
          <p:cNvGrpSpPr/>
          <p:nvPr/>
        </p:nvGrpSpPr>
        <p:grpSpPr>
          <a:xfrm>
            <a:off x="853736" y="2202477"/>
            <a:ext cx="3690651" cy="3952189"/>
            <a:chOff x="588004" y="1369697"/>
            <a:chExt cx="2383796" cy="3461405"/>
          </a:xfrm>
          <a:effectLst/>
        </p:grpSpPr>
        <p:sp>
          <p:nvSpPr>
            <p:cNvPr id="37" name="Rectangle 36">
              <a:extLst>
                <a:ext uri="{FF2B5EF4-FFF2-40B4-BE49-F238E27FC236}">
                  <a16:creationId xmlns:a16="http://schemas.microsoft.com/office/drawing/2014/main" id="{8D3BC556-A746-490D-B375-9E660B0EAF61}"/>
                </a:ext>
              </a:extLst>
            </p:cNvPr>
            <p:cNvSpPr/>
            <p:nvPr/>
          </p:nvSpPr>
          <p:spPr>
            <a:xfrm>
              <a:off x="588004" y="1944822"/>
              <a:ext cx="2383796" cy="28862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noFill/>
              <a:prstDash val="solid"/>
            </a:ln>
            <a:effectLst/>
          </p:spPr>
          <p:txBody>
            <a:bodyPr lIns="91440" tIns="91440" rIns="91440" bIns="91440" rtlCol="0" anchor="t"/>
            <a:lstStyle/>
            <a:p>
              <a:pPr marL="285750" indent="-285750" defTabSz="914400">
                <a:buFont typeface="Wingdings" panose="05000000000000000000" pitchFamily="2" charset="2"/>
                <a:buChar char="§"/>
                <a:defRPr/>
              </a:pPr>
              <a:r>
                <a:rPr lang="en-CA" sz="1600" b="1" kern="0" dirty="0">
                  <a:solidFill>
                    <a:sysClr val="windowText" lastClr="000000">
                      <a:lumMod val="85000"/>
                      <a:lumOff val="15000"/>
                    </a:sysClr>
                  </a:solidFill>
                  <a:latin typeface="Arial Narrow" panose="020B0606020202030204" pitchFamily="34" charset="0"/>
                </a:rPr>
                <a:t>Patients aged ≥ 18 years with paroxysmal, persistent or permanent NVAF</a:t>
              </a:r>
            </a:p>
            <a:p>
              <a:pPr marL="285750" indent="-285750" defTabSz="914400">
                <a:buFont typeface="Wingdings" panose="05000000000000000000" pitchFamily="2" charset="2"/>
                <a:buChar char="§"/>
                <a:defRPr/>
              </a:pPr>
              <a:endParaRPr lang="en-CA" sz="16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600" b="1" kern="0" dirty="0">
                  <a:solidFill>
                    <a:sysClr val="windowText" lastClr="000000">
                      <a:lumMod val="85000"/>
                      <a:lumOff val="15000"/>
                    </a:sysClr>
                  </a:solidFill>
                  <a:latin typeface="Arial Narrow" panose="020B0606020202030204" pitchFamily="34" charset="0"/>
                </a:rPr>
                <a:t>ACS successfully treated by PCI and stenting (BMS or DES)</a:t>
              </a:r>
            </a:p>
            <a:p>
              <a:pPr marL="285750" indent="-285750" defTabSz="914400">
                <a:buFont typeface="Wingdings" panose="05000000000000000000" pitchFamily="2" charset="2"/>
                <a:buChar char="§"/>
                <a:defRPr/>
              </a:pPr>
              <a:endParaRPr lang="en-CA" sz="1600" b="1" kern="0" dirty="0">
                <a:solidFill>
                  <a:sysClr val="windowText" lastClr="000000">
                    <a:lumMod val="85000"/>
                    <a:lumOff val="15000"/>
                  </a:sysClr>
                </a:solidFill>
                <a:latin typeface="Arial Narrow" panose="020B0606020202030204" pitchFamily="34" charset="0"/>
              </a:endParaRPr>
            </a:p>
            <a:p>
              <a:pPr marL="285750" indent="-285750" defTabSz="914400">
                <a:buFont typeface="Wingdings" panose="05000000000000000000" pitchFamily="2" charset="2"/>
                <a:buChar char="§"/>
                <a:defRPr/>
              </a:pPr>
              <a:r>
                <a:rPr lang="en-CA" sz="1600" b="1" kern="0" dirty="0">
                  <a:solidFill>
                    <a:sysClr val="windowText" lastClr="000000">
                      <a:lumMod val="85000"/>
                      <a:lumOff val="15000"/>
                    </a:sysClr>
                  </a:solidFill>
                  <a:latin typeface="Arial Narrow" panose="020B0606020202030204" pitchFamily="34" charset="0"/>
                </a:rPr>
                <a:t>Stable CAD with ≥ 1 lesion eligible for PCI that was successfully treated by elective PCI and stenting (BMS or DES)</a:t>
              </a:r>
            </a:p>
          </p:txBody>
        </p:sp>
        <p:sp>
          <p:nvSpPr>
            <p:cNvPr id="38" name="Rectangle 37">
              <a:extLst>
                <a:ext uri="{FF2B5EF4-FFF2-40B4-BE49-F238E27FC236}">
                  <a16:creationId xmlns:a16="http://schemas.microsoft.com/office/drawing/2014/main" id="{34A1D2B6-E55A-4C43-97F7-3973938F5ACD}"/>
                </a:ext>
              </a:extLst>
            </p:cNvPr>
            <p:cNvSpPr/>
            <p:nvPr/>
          </p:nvSpPr>
          <p:spPr>
            <a:xfrm>
              <a:off x="588004" y="1369697"/>
              <a:ext cx="2383796" cy="584775"/>
            </a:xfrm>
            <a:prstGeom prst="rect">
              <a:avLst/>
            </a:prstGeom>
            <a:solidFill>
              <a:srgbClr val="0D755A"/>
            </a:solidFill>
            <a:ln w="19050" cap="flat" cmpd="sng" algn="ctr">
              <a:noFill/>
              <a:prstDash val="solid"/>
            </a:ln>
            <a:effectLst/>
          </p:spPr>
          <p:txBody>
            <a:bodyPr rtlCol="0" anchor="ctr"/>
            <a:lstStyle/>
            <a:p>
              <a:pPr algn="ctr" defTabSz="914400">
                <a:defRPr/>
              </a:pPr>
              <a:r>
                <a:rPr lang="en-US" sz="2000" b="1" kern="0" dirty="0">
                  <a:solidFill>
                    <a:sysClr val="window" lastClr="FFFFFF"/>
                  </a:solidFill>
                  <a:latin typeface="Arial Narrow" panose="020B0606020202030204" pitchFamily="34" charset="0"/>
                </a:rPr>
                <a:t>Key inclusion criteria</a:t>
              </a:r>
            </a:p>
          </p:txBody>
        </p:sp>
      </p:grpSp>
      <p:sp>
        <p:nvSpPr>
          <p:cNvPr id="39" name="Rectangle 38">
            <a:extLst>
              <a:ext uri="{FF2B5EF4-FFF2-40B4-BE49-F238E27FC236}">
                <a16:creationId xmlns:a16="http://schemas.microsoft.com/office/drawing/2014/main" id="{39880099-A244-4575-9F32-9C07C326D243}"/>
              </a:ext>
            </a:extLst>
          </p:cNvPr>
          <p:cNvSpPr/>
          <p:nvPr/>
        </p:nvSpPr>
        <p:spPr>
          <a:xfrm>
            <a:off x="775258" y="1497464"/>
            <a:ext cx="7770188" cy="646331"/>
          </a:xfrm>
          <a:prstGeom prst="rect">
            <a:avLst/>
          </a:prstGeom>
          <a:noFill/>
        </p:spPr>
        <p:txBody>
          <a:bodyPr wrap="square">
            <a:spAutoFit/>
          </a:bodyPr>
          <a:lstStyle/>
          <a:p>
            <a:pPr algn="ctr"/>
            <a:r>
              <a:rPr lang="en-CA" sz="3600" b="1" dirty="0">
                <a:solidFill>
                  <a:prstClr val="black">
                    <a:lumMod val="75000"/>
                    <a:lumOff val="25000"/>
                  </a:prstClr>
                </a:solidFill>
                <a:latin typeface="Arial Narrow" panose="020B0606020202030204" pitchFamily="34" charset="0"/>
                <a:cs typeface="Aharoni" panose="02010803020104030203" pitchFamily="2" charset="-79"/>
              </a:rPr>
              <a:t>Inclusion and exclusion criteria</a:t>
            </a:r>
          </a:p>
        </p:txBody>
      </p:sp>
    </p:spTree>
    <p:extLst>
      <p:ext uri="{BB962C8B-B14F-4D97-AF65-F5344CB8AC3E}">
        <p14:creationId xmlns:p14="http://schemas.microsoft.com/office/powerpoint/2010/main" val="265731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297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233002"/>
            <a:ext cx="7073486" cy="707886"/>
          </a:xfrm>
          <a:prstGeom prst="rect">
            <a:avLst/>
          </a:prstGeom>
          <a:noFill/>
        </p:spPr>
        <p:txBody>
          <a:bodyPr wrap="square">
            <a:spAutoFit/>
          </a:bodyPr>
          <a:lstStyle/>
          <a:p>
            <a:pPr lvl="0"/>
            <a:r>
              <a:rPr lang="en-CA" sz="4000" b="1" dirty="0">
                <a:solidFill>
                  <a:srgbClr val="424242"/>
                </a:solidFill>
                <a:latin typeface="Arial Narrow" panose="020B0606020202030204" pitchFamily="34" charset="0"/>
                <a:cs typeface="Aharoni" panose="02010803020104030203" pitchFamily="2" charset="-79"/>
              </a:rPr>
              <a:t>RE-DUAL 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935850" y="194462"/>
            <a:ext cx="1934969" cy="855175"/>
          </a:xfrm>
          <a:prstGeom prst="rect">
            <a:avLst/>
          </a:prstGeom>
        </p:spPr>
      </p:pic>
      <p:sp>
        <p:nvSpPr>
          <p:cNvPr id="49" name="Rectangle 48">
            <a:extLst>
              <a:ext uri="{FF2B5EF4-FFF2-40B4-BE49-F238E27FC236}">
                <a16:creationId xmlns:a16="http://schemas.microsoft.com/office/drawing/2014/main" id="{C459FDBF-EB9D-40C7-82B5-8166C8C569C1}"/>
              </a:ext>
            </a:extLst>
          </p:cNvPr>
          <p:cNvSpPr/>
          <p:nvPr/>
        </p:nvSpPr>
        <p:spPr>
          <a:xfrm>
            <a:off x="51950" y="64537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39" name="Rectangle 38">
            <a:extLst>
              <a:ext uri="{FF2B5EF4-FFF2-40B4-BE49-F238E27FC236}">
                <a16:creationId xmlns:a16="http://schemas.microsoft.com/office/drawing/2014/main" id="{39880099-A244-4575-9F32-9C07C326D243}"/>
              </a:ext>
            </a:extLst>
          </p:cNvPr>
          <p:cNvSpPr/>
          <p:nvPr/>
        </p:nvSpPr>
        <p:spPr>
          <a:xfrm>
            <a:off x="775258" y="1313314"/>
            <a:ext cx="7770188" cy="1200329"/>
          </a:xfrm>
          <a:prstGeom prst="rect">
            <a:avLst/>
          </a:prstGeom>
          <a:noFill/>
        </p:spPr>
        <p:txBody>
          <a:bodyPr wrap="square">
            <a:spAutoFit/>
          </a:bodyPr>
          <a:lstStyle/>
          <a:p>
            <a:pPr algn="ctr"/>
            <a:r>
              <a:rPr lang="en-US" sz="2400" b="1" dirty="0">
                <a:solidFill>
                  <a:prstClr val="black">
                    <a:lumMod val="75000"/>
                    <a:lumOff val="25000"/>
                  </a:prstClr>
                </a:solidFill>
                <a:latin typeface="Arial Narrow" panose="020B0606020202030204" pitchFamily="34" charset="0"/>
                <a:cs typeface="Aharoni" panose="02010803020104030203" pitchFamily="2" charset="-79"/>
              </a:rPr>
              <a:t>Primary Endpoint: </a:t>
            </a:r>
          </a:p>
          <a:p>
            <a:pPr algn="ctr"/>
            <a:r>
              <a:rPr lang="en-US" sz="2400" b="1" dirty="0">
                <a:solidFill>
                  <a:prstClr val="black">
                    <a:lumMod val="75000"/>
                    <a:lumOff val="25000"/>
                  </a:prstClr>
                </a:solidFill>
                <a:latin typeface="Arial Narrow" panose="020B0606020202030204" pitchFamily="34" charset="0"/>
                <a:cs typeface="Aharoni" panose="02010803020104030203" pitchFamily="2" charset="-79"/>
              </a:rPr>
              <a:t>Time to first ISTH major or clinically relevant non-major bleeding event</a:t>
            </a:r>
          </a:p>
        </p:txBody>
      </p:sp>
      <p:pic>
        <p:nvPicPr>
          <p:cNvPr id="4098" name="3395A1DC-5C1C-46D0-8614-A549DE8F0053">
            <a:extLst>
              <a:ext uri="{FF2B5EF4-FFF2-40B4-BE49-F238E27FC236}">
                <a16:creationId xmlns:a16="http://schemas.microsoft.com/office/drawing/2014/main" id="{E6C9A53C-D473-40D8-A9A0-4258C6956E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80" y="2513643"/>
            <a:ext cx="8178539" cy="339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629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297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222664" y="233002"/>
            <a:ext cx="7073486" cy="707886"/>
          </a:xfrm>
          <a:prstGeom prst="rect">
            <a:avLst/>
          </a:prstGeom>
          <a:noFill/>
        </p:spPr>
        <p:txBody>
          <a:bodyPr wrap="square">
            <a:spAutoFit/>
          </a:bodyPr>
          <a:lstStyle/>
          <a:p>
            <a:pPr lvl="0"/>
            <a:r>
              <a:rPr lang="en-CA" sz="4000" b="1" dirty="0">
                <a:solidFill>
                  <a:srgbClr val="424242"/>
                </a:solidFill>
                <a:latin typeface="Arial Narrow" panose="020B0606020202030204" pitchFamily="34" charset="0"/>
                <a:cs typeface="Aharoni" panose="02010803020104030203" pitchFamily="2" charset="-79"/>
              </a:rPr>
              <a:t>RE-DUAL PCI</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935850" y="194462"/>
            <a:ext cx="1934969" cy="855175"/>
          </a:xfrm>
          <a:prstGeom prst="rect">
            <a:avLst/>
          </a:prstGeom>
        </p:spPr>
      </p:pic>
      <p:sp>
        <p:nvSpPr>
          <p:cNvPr id="49" name="Rectangle 48">
            <a:extLst>
              <a:ext uri="{FF2B5EF4-FFF2-40B4-BE49-F238E27FC236}">
                <a16:creationId xmlns:a16="http://schemas.microsoft.com/office/drawing/2014/main" id="{C459FDBF-EB9D-40C7-82B5-8166C8C569C1}"/>
              </a:ext>
            </a:extLst>
          </p:cNvPr>
          <p:cNvSpPr/>
          <p:nvPr/>
        </p:nvSpPr>
        <p:spPr>
          <a:xfrm>
            <a:off x="51950" y="6453786"/>
            <a:ext cx="7969306" cy="384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en-CA" sz="900" dirty="0">
                <a:solidFill>
                  <a:prstClr val="white"/>
                </a:solidFill>
                <a:latin typeface="Arial Narrow" panose="020B0606020202030204" pitchFamily="34" charset="0"/>
                <a:cs typeface="Arial" pitchFamily="34" charset="0"/>
              </a:rPr>
              <a:t>ClinicalTrials.gov: NCT02164864; Cannon et al. Clin </a:t>
            </a:r>
            <a:r>
              <a:rPr lang="en-CA" sz="900" dirty="0" err="1">
                <a:solidFill>
                  <a:prstClr val="white"/>
                </a:solidFill>
                <a:latin typeface="Arial Narrow" panose="020B0606020202030204" pitchFamily="34" charset="0"/>
                <a:cs typeface="Arial" pitchFamily="34" charset="0"/>
              </a:rPr>
              <a:t>Cardiol</a:t>
            </a:r>
            <a:r>
              <a:rPr lang="en-CA" sz="900" dirty="0">
                <a:solidFill>
                  <a:prstClr val="white"/>
                </a:solidFill>
                <a:latin typeface="Arial Narrow" panose="020B0606020202030204" pitchFamily="34" charset="0"/>
                <a:cs typeface="Arial" pitchFamily="34" charset="0"/>
              </a:rPr>
              <a:t> 2016</a:t>
            </a:r>
          </a:p>
        </p:txBody>
      </p:sp>
      <p:sp>
        <p:nvSpPr>
          <p:cNvPr id="39" name="Rectangle 38">
            <a:extLst>
              <a:ext uri="{FF2B5EF4-FFF2-40B4-BE49-F238E27FC236}">
                <a16:creationId xmlns:a16="http://schemas.microsoft.com/office/drawing/2014/main" id="{39880099-A244-4575-9F32-9C07C326D243}"/>
              </a:ext>
            </a:extLst>
          </p:cNvPr>
          <p:cNvSpPr/>
          <p:nvPr/>
        </p:nvSpPr>
        <p:spPr>
          <a:xfrm>
            <a:off x="775258" y="1313314"/>
            <a:ext cx="7770188" cy="830997"/>
          </a:xfrm>
          <a:prstGeom prst="rect">
            <a:avLst/>
          </a:prstGeom>
          <a:noFill/>
        </p:spPr>
        <p:txBody>
          <a:bodyPr wrap="square">
            <a:spAutoFit/>
          </a:bodyPr>
          <a:lstStyle/>
          <a:p>
            <a:pPr algn="ctr"/>
            <a:r>
              <a:rPr lang="en-US" sz="2400" b="1" dirty="0">
                <a:solidFill>
                  <a:prstClr val="black">
                    <a:lumMod val="75000"/>
                    <a:lumOff val="25000"/>
                  </a:prstClr>
                </a:solidFill>
                <a:latin typeface="Arial Narrow" panose="020B0606020202030204" pitchFamily="34" charset="0"/>
                <a:cs typeface="Aharoni" panose="02010803020104030203" pitchFamily="2" charset="-79"/>
              </a:rPr>
              <a:t>Time to death or thromboembolic event, or unplanned revascularization</a:t>
            </a:r>
          </a:p>
        </p:txBody>
      </p:sp>
      <p:sp>
        <p:nvSpPr>
          <p:cNvPr id="9" name="Freeform 3">
            <a:extLst>
              <a:ext uri="{FF2B5EF4-FFF2-40B4-BE49-F238E27FC236}">
                <a16:creationId xmlns:a16="http://schemas.microsoft.com/office/drawing/2014/main" id="{40D99918-6104-43E5-9271-0908DB407499}"/>
              </a:ext>
            </a:extLst>
          </p:cNvPr>
          <p:cNvSpPr/>
          <p:nvPr/>
        </p:nvSpPr>
        <p:spPr>
          <a:xfrm>
            <a:off x="1490749" y="3071307"/>
            <a:ext cx="647007" cy="1668780"/>
          </a:xfrm>
          <a:custGeom>
            <a:avLst/>
            <a:gdLst>
              <a:gd name="connsiteX0" fmla="*/ 0 w 711708"/>
              <a:gd name="connsiteY0" fmla="*/ 0 h 1891284"/>
              <a:gd name="connsiteX1" fmla="*/ 0 w 711708"/>
              <a:gd name="connsiteY1" fmla="*/ 1891284 h 1891284"/>
              <a:gd name="connsiteX2" fmla="*/ 711708 w 711708"/>
              <a:gd name="connsiteY2" fmla="*/ 1891284 h 1891284"/>
              <a:gd name="connsiteX3" fmla="*/ 711708 w 711708"/>
              <a:gd name="connsiteY3" fmla="*/ 0 h 1891284"/>
              <a:gd name="connsiteX4" fmla="*/ 0 w 711708"/>
              <a:gd name="connsiteY4" fmla="*/ 0 h 18912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1708" h="1891284">
                <a:moveTo>
                  <a:pt x="0" y="0"/>
                </a:moveTo>
                <a:lnTo>
                  <a:pt x="0" y="1891284"/>
                </a:lnTo>
                <a:lnTo>
                  <a:pt x="711708" y="1891284"/>
                </a:lnTo>
                <a:lnTo>
                  <a:pt x="711708" y="0"/>
                </a:lnTo>
                <a:lnTo>
                  <a:pt x="0" y="0"/>
                </a:lnTo>
              </a:path>
            </a:pathLst>
          </a:custGeom>
          <a:solidFill>
            <a:srgbClr val="0D755A"/>
          </a:solidFill>
          <a:ln w="12700" cap="flat" cmpd="sng" algn="ctr">
            <a:no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0" name="Freeform 3">
            <a:extLst>
              <a:ext uri="{FF2B5EF4-FFF2-40B4-BE49-F238E27FC236}">
                <a16:creationId xmlns:a16="http://schemas.microsoft.com/office/drawing/2014/main" id="{B72196BD-469A-40A5-92B9-B15054E1BB98}"/>
              </a:ext>
            </a:extLst>
          </p:cNvPr>
          <p:cNvSpPr/>
          <p:nvPr/>
        </p:nvSpPr>
        <p:spPr>
          <a:xfrm>
            <a:off x="3110345" y="3107616"/>
            <a:ext cx="648393" cy="1632472"/>
          </a:xfrm>
          <a:custGeom>
            <a:avLst/>
            <a:gdLst>
              <a:gd name="connsiteX0" fmla="*/ 0 w 713232"/>
              <a:gd name="connsiteY0" fmla="*/ 0 h 1850135"/>
              <a:gd name="connsiteX1" fmla="*/ 0 w 713232"/>
              <a:gd name="connsiteY1" fmla="*/ 1850135 h 1850135"/>
              <a:gd name="connsiteX2" fmla="*/ 713232 w 713232"/>
              <a:gd name="connsiteY2" fmla="*/ 1850135 h 1850135"/>
              <a:gd name="connsiteX3" fmla="*/ 713232 w 713232"/>
              <a:gd name="connsiteY3" fmla="*/ 0 h 1850135"/>
              <a:gd name="connsiteX4" fmla="*/ 0 w 713232"/>
              <a:gd name="connsiteY4" fmla="*/ 0 h 18501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3232" h="1850135">
                <a:moveTo>
                  <a:pt x="0" y="0"/>
                </a:moveTo>
                <a:lnTo>
                  <a:pt x="0" y="1850135"/>
                </a:lnTo>
                <a:lnTo>
                  <a:pt x="713232" y="1850135"/>
                </a:lnTo>
                <a:lnTo>
                  <a:pt x="713232" y="0"/>
                </a:lnTo>
                <a:lnTo>
                  <a:pt x="0" y="0"/>
                </a:lnTo>
              </a:path>
            </a:pathLst>
          </a:custGeom>
          <a:solidFill>
            <a:srgbClr val="22E6B7"/>
          </a:solidFill>
          <a:ln w="12700" cap="flat" cmpd="sng" algn="ctr">
            <a:solidFill>
              <a:srgbClr val="000000">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12" name="Freeform 3">
            <a:extLst>
              <a:ext uri="{FF2B5EF4-FFF2-40B4-BE49-F238E27FC236}">
                <a16:creationId xmlns:a16="http://schemas.microsoft.com/office/drawing/2014/main" id="{8ECF32BE-FD3B-43B2-8669-56E599C6BB21}"/>
              </a:ext>
            </a:extLst>
          </p:cNvPr>
          <p:cNvSpPr/>
          <p:nvPr/>
        </p:nvSpPr>
        <p:spPr>
          <a:xfrm>
            <a:off x="1000299" y="2303481"/>
            <a:ext cx="6926" cy="2436607"/>
          </a:xfrm>
          <a:custGeom>
            <a:avLst/>
            <a:gdLst>
              <a:gd name="connsiteX0" fmla="*/ 3810 w 7619"/>
              <a:gd name="connsiteY0" fmla="*/ 0 h 2761488"/>
              <a:gd name="connsiteX1" fmla="*/ 3810 w 7619"/>
              <a:gd name="connsiteY1" fmla="*/ 2761488 h 2761488"/>
            </a:gdLst>
            <a:ahLst/>
            <a:cxnLst>
              <a:cxn ang="0">
                <a:pos x="connsiteX0" y="connsiteY0"/>
              </a:cxn>
              <a:cxn ang="1">
                <a:pos x="connsiteX1" y="connsiteY1"/>
              </a:cxn>
            </a:cxnLst>
            <a:rect l="l" t="t" r="r" b="b"/>
            <a:pathLst>
              <a:path w="7619" h="2761488">
                <a:moveTo>
                  <a:pt x="3810" y="0"/>
                </a:moveTo>
                <a:lnTo>
                  <a:pt x="3810" y="2761488"/>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3" name="Freeform 3">
            <a:extLst>
              <a:ext uri="{FF2B5EF4-FFF2-40B4-BE49-F238E27FC236}">
                <a16:creationId xmlns:a16="http://schemas.microsoft.com/office/drawing/2014/main" id="{FCB5E6D1-6922-4374-B27F-04BA3192F989}"/>
              </a:ext>
            </a:extLst>
          </p:cNvPr>
          <p:cNvSpPr/>
          <p:nvPr/>
        </p:nvSpPr>
        <p:spPr>
          <a:xfrm>
            <a:off x="964276" y="4736054"/>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4" name="Freeform 3">
            <a:extLst>
              <a:ext uri="{FF2B5EF4-FFF2-40B4-BE49-F238E27FC236}">
                <a16:creationId xmlns:a16="http://schemas.microsoft.com/office/drawing/2014/main" id="{B1583841-1DDF-41F1-8FA3-77AAE472CFC7}"/>
              </a:ext>
            </a:extLst>
          </p:cNvPr>
          <p:cNvSpPr/>
          <p:nvPr/>
        </p:nvSpPr>
        <p:spPr>
          <a:xfrm>
            <a:off x="964276" y="4492662"/>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6" name="Freeform 3">
            <a:extLst>
              <a:ext uri="{FF2B5EF4-FFF2-40B4-BE49-F238E27FC236}">
                <a16:creationId xmlns:a16="http://schemas.microsoft.com/office/drawing/2014/main" id="{269A3D6A-2503-4AB7-83F5-E4ED1B46545F}"/>
              </a:ext>
            </a:extLst>
          </p:cNvPr>
          <p:cNvSpPr/>
          <p:nvPr/>
        </p:nvSpPr>
        <p:spPr>
          <a:xfrm>
            <a:off x="964276" y="4249270"/>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7" name="Freeform 3">
            <a:extLst>
              <a:ext uri="{FF2B5EF4-FFF2-40B4-BE49-F238E27FC236}">
                <a16:creationId xmlns:a16="http://schemas.microsoft.com/office/drawing/2014/main" id="{30382989-712F-40D5-9750-855883BF234B}"/>
              </a:ext>
            </a:extLst>
          </p:cNvPr>
          <p:cNvSpPr/>
          <p:nvPr/>
        </p:nvSpPr>
        <p:spPr>
          <a:xfrm>
            <a:off x="964276" y="4005879"/>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19" name="Freeform 3">
            <a:extLst>
              <a:ext uri="{FF2B5EF4-FFF2-40B4-BE49-F238E27FC236}">
                <a16:creationId xmlns:a16="http://schemas.microsoft.com/office/drawing/2014/main" id="{A10922EF-D0AA-490E-88C7-23D401977D76}"/>
              </a:ext>
            </a:extLst>
          </p:cNvPr>
          <p:cNvSpPr/>
          <p:nvPr/>
        </p:nvSpPr>
        <p:spPr>
          <a:xfrm>
            <a:off x="964276" y="3761142"/>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0" name="Freeform 3">
            <a:extLst>
              <a:ext uri="{FF2B5EF4-FFF2-40B4-BE49-F238E27FC236}">
                <a16:creationId xmlns:a16="http://schemas.microsoft.com/office/drawing/2014/main" id="{37CA1CFE-E8A6-4607-BD74-358709D1C9F1}"/>
              </a:ext>
            </a:extLst>
          </p:cNvPr>
          <p:cNvSpPr/>
          <p:nvPr/>
        </p:nvSpPr>
        <p:spPr>
          <a:xfrm>
            <a:off x="964276" y="3517750"/>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1" name="Freeform 3">
            <a:extLst>
              <a:ext uri="{FF2B5EF4-FFF2-40B4-BE49-F238E27FC236}">
                <a16:creationId xmlns:a16="http://schemas.microsoft.com/office/drawing/2014/main" id="{DAB5C093-129D-46CC-9896-3C2E15873BE9}"/>
              </a:ext>
            </a:extLst>
          </p:cNvPr>
          <p:cNvSpPr/>
          <p:nvPr/>
        </p:nvSpPr>
        <p:spPr>
          <a:xfrm>
            <a:off x="964276" y="3274359"/>
            <a:ext cx="40178" cy="6724"/>
          </a:xfrm>
          <a:custGeom>
            <a:avLst/>
            <a:gdLst>
              <a:gd name="connsiteX0" fmla="*/ 0 w 44196"/>
              <a:gd name="connsiteY0" fmla="*/ 3809 h 7620"/>
              <a:gd name="connsiteX1" fmla="*/ 44196 w 44196"/>
              <a:gd name="connsiteY1" fmla="*/ 3809 h 7620"/>
            </a:gdLst>
            <a:ahLst/>
            <a:cxnLst>
              <a:cxn ang="0">
                <a:pos x="connsiteX0" y="connsiteY0"/>
              </a:cxn>
              <a:cxn ang="1">
                <a:pos x="connsiteX1" y="connsiteY1"/>
              </a:cxn>
            </a:cxnLst>
            <a:rect l="l" t="t" r="r" b="b"/>
            <a:pathLst>
              <a:path w="44196" h="7620">
                <a:moveTo>
                  <a:pt x="0" y="3809"/>
                </a:moveTo>
                <a:lnTo>
                  <a:pt x="4419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2" name="Freeform 3">
            <a:extLst>
              <a:ext uri="{FF2B5EF4-FFF2-40B4-BE49-F238E27FC236}">
                <a16:creationId xmlns:a16="http://schemas.microsoft.com/office/drawing/2014/main" id="{114F7B96-F0AB-4878-9B1E-F79CD0FA92FE}"/>
              </a:ext>
            </a:extLst>
          </p:cNvPr>
          <p:cNvSpPr/>
          <p:nvPr/>
        </p:nvSpPr>
        <p:spPr>
          <a:xfrm>
            <a:off x="964276" y="3030967"/>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3" name="Freeform 3">
            <a:extLst>
              <a:ext uri="{FF2B5EF4-FFF2-40B4-BE49-F238E27FC236}">
                <a16:creationId xmlns:a16="http://schemas.microsoft.com/office/drawing/2014/main" id="{2EF1CAC2-1BA9-44E7-B56A-30CDC7F76CCD}"/>
              </a:ext>
            </a:extLst>
          </p:cNvPr>
          <p:cNvSpPr/>
          <p:nvPr/>
        </p:nvSpPr>
        <p:spPr>
          <a:xfrm>
            <a:off x="964276" y="2787575"/>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4" name="Freeform 3">
            <a:extLst>
              <a:ext uri="{FF2B5EF4-FFF2-40B4-BE49-F238E27FC236}">
                <a16:creationId xmlns:a16="http://schemas.microsoft.com/office/drawing/2014/main" id="{26F2CC09-DDD5-4928-B85B-B6C3DA835E66}"/>
              </a:ext>
            </a:extLst>
          </p:cNvPr>
          <p:cNvSpPr/>
          <p:nvPr/>
        </p:nvSpPr>
        <p:spPr>
          <a:xfrm>
            <a:off x="964276" y="2544183"/>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5" name="Freeform 3">
            <a:extLst>
              <a:ext uri="{FF2B5EF4-FFF2-40B4-BE49-F238E27FC236}">
                <a16:creationId xmlns:a16="http://schemas.microsoft.com/office/drawing/2014/main" id="{E3993BD6-0297-4827-9E02-8703610E1823}"/>
              </a:ext>
            </a:extLst>
          </p:cNvPr>
          <p:cNvSpPr/>
          <p:nvPr/>
        </p:nvSpPr>
        <p:spPr>
          <a:xfrm>
            <a:off x="964276" y="2300792"/>
            <a:ext cx="40178" cy="6724"/>
          </a:xfrm>
          <a:custGeom>
            <a:avLst/>
            <a:gdLst>
              <a:gd name="connsiteX0" fmla="*/ 0 w 44196"/>
              <a:gd name="connsiteY0" fmla="*/ 3810 h 7620"/>
              <a:gd name="connsiteX1" fmla="*/ 44196 w 44196"/>
              <a:gd name="connsiteY1" fmla="*/ 3810 h 7620"/>
            </a:gdLst>
            <a:ahLst/>
            <a:cxnLst>
              <a:cxn ang="0">
                <a:pos x="connsiteX0" y="connsiteY0"/>
              </a:cxn>
              <a:cxn ang="1">
                <a:pos x="connsiteX1" y="connsiteY1"/>
              </a:cxn>
            </a:cxnLst>
            <a:rect l="l" t="t" r="r" b="b"/>
            <a:pathLst>
              <a:path w="44196" h="7620">
                <a:moveTo>
                  <a:pt x="0" y="3810"/>
                </a:moveTo>
                <a:lnTo>
                  <a:pt x="44196"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6" name="Freeform 3">
            <a:extLst>
              <a:ext uri="{FF2B5EF4-FFF2-40B4-BE49-F238E27FC236}">
                <a16:creationId xmlns:a16="http://schemas.microsoft.com/office/drawing/2014/main" id="{897A11A5-8FF1-4907-AED3-FF1A18819FD6}"/>
              </a:ext>
            </a:extLst>
          </p:cNvPr>
          <p:cNvSpPr/>
          <p:nvPr/>
        </p:nvSpPr>
        <p:spPr>
          <a:xfrm>
            <a:off x="1003069" y="4737399"/>
            <a:ext cx="3240578" cy="6724"/>
          </a:xfrm>
          <a:custGeom>
            <a:avLst/>
            <a:gdLst>
              <a:gd name="connsiteX0" fmla="*/ 0 w 3564636"/>
              <a:gd name="connsiteY0" fmla="*/ 3809 h 7620"/>
              <a:gd name="connsiteX1" fmla="*/ 3564636 w 3564636"/>
              <a:gd name="connsiteY1" fmla="*/ 3809 h 7620"/>
            </a:gdLst>
            <a:ahLst/>
            <a:cxnLst>
              <a:cxn ang="0">
                <a:pos x="connsiteX0" y="connsiteY0"/>
              </a:cxn>
              <a:cxn ang="1">
                <a:pos x="connsiteX1" y="connsiteY1"/>
              </a:cxn>
            </a:cxnLst>
            <a:rect l="l" t="t" r="r" b="b"/>
            <a:pathLst>
              <a:path w="3564636" h="7620">
                <a:moveTo>
                  <a:pt x="0" y="3809"/>
                </a:moveTo>
                <a:lnTo>
                  <a:pt x="3564636"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8" name="Freeform 3">
            <a:extLst>
              <a:ext uri="{FF2B5EF4-FFF2-40B4-BE49-F238E27FC236}">
                <a16:creationId xmlns:a16="http://schemas.microsoft.com/office/drawing/2014/main" id="{6802026A-DBBA-48D4-AB60-F4A0BB12270E}"/>
              </a:ext>
            </a:extLst>
          </p:cNvPr>
          <p:cNvSpPr/>
          <p:nvPr/>
        </p:nvSpPr>
        <p:spPr>
          <a:xfrm>
            <a:off x="1000299" y="4740088"/>
            <a:ext cx="6926" cy="38996"/>
          </a:xfrm>
          <a:custGeom>
            <a:avLst/>
            <a:gdLst>
              <a:gd name="connsiteX0" fmla="*/ 3810 w 7619"/>
              <a:gd name="connsiteY0" fmla="*/ 0 h 44196"/>
              <a:gd name="connsiteX1" fmla="*/ 3810 w 7619"/>
              <a:gd name="connsiteY1" fmla="*/ 44196 h 44196"/>
            </a:gdLst>
            <a:ahLst/>
            <a:cxnLst>
              <a:cxn ang="0">
                <a:pos x="connsiteX0" y="connsiteY0"/>
              </a:cxn>
              <a:cxn ang="1">
                <a:pos x="connsiteX1" y="connsiteY1"/>
              </a:cxn>
            </a:cxnLst>
            <a:rect l="l" t="t" r="r" b="b"/>
            <a:pathLst>
              <a:path w="7619" h="44196">
                <a:moveTo>
                  <a:pt x="3810" y="0"/>
                </a:moveTo>
                <a:lnTo>
                  <a:pt x="3810"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29" name="Freeform 3">
            <a:extLst>
              <a:ext uri="{FF2B5EF4-FFF2-40B4-BE49-F238E27FC236}">
                <a16:creationId xmlns:a16="http://schemas.microsoft.com/office/drawing/2014/main" id="{FC4B0062-2C8A-4C99-AC9D-80C980766CFB}"/>
              </a:ext>
            </a:extLst>
          </p:cNvPr>
          <p:cNvSpPr/>
          <p:nvPr/>
        </p:nvSpPr>
        <p:spPr>
          <a:xfrm>
            <a:off x="2619895" y="4740088"/>
            <a:ext cx="6927" cy="38996"/>
          </a:xfrm>
          <a:custGeom>
            <a:avLst/>
            <a:gdLst>
              <a:gd name="connsiteX0" fmla="*/ 3810 w 7620"/>
              <a:gd name="connsiteY0" fmla="*/ 0 h 44196"/>
              <a:gd name="connsiteX1" fmla="*/ 3810 w 7620"/>
              <a:gd name="connsiteY1" fmla="*/ 44196 h 44196"/>
            </a:gdLst>
            <a:ahLst/>
            <a:cxnLst>
              <a:cxn ang="0">
                <a:pos x="connsiteX0" y="connsiteY0"/>
              </a:cxn>
              <a:cxn ang="1">
                <a:pos x="connsiteX1" y="connsiteY1"/>
              </a:cxn>
            </a:cxnLst>
            <a:rect l="l" t="t" r="r" b="b"/>
            <a:pathLst>
              <a:path w="7620" h="44196">
                <a:moveTo>
                  <a:pt x="3810" y="0"/>
                </a:moveTo>
                <a:lnTo>
                  <a:pt x="3810"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0" name="Freeform 3">
            <a:extLst>
              <a:ext uri="{FF2B5EF4-FFF2-40B4-BE49-F238E27FC236}">
                <a16:creationId xmlns:a16="http://schemas.microsoft.com/office/drawing/2014/main" id="{006385A1-B678-4F70-A0FA-4B41EF5382C2}"/>
              </a:ext>
            </a:extLst>
          </p:cNvPr>
          <p:cNvSpPr/>
          <p:nvPr/>
        </p:nvSpPr>
        <p:spPr>
          <a:xfrm>
            <a:off x="4239491" y="4839241"/>
            <a:ext cx="6927" cy="38996"/>
          </a:xfrm>
          <a:custGeom>
            <a:avLst/>
            <a:gdLst>
              <a:gd name="connsiteX0" fmla="*/ 3809 w 7620"/>
              <a:gd name="connsiteY0" fmla="*/ 0 h 44196"/>
              <a:gd name="connsiteX1" fmla="*/ 3809 w 7620"/>
              <a:gd name="connsiteY1" fmla="*/ 44196 h 44196"/>
            </a:gdLst>
            <a:ahLst/>
            <a:cxnLst>
              <a:cxn ang="0">
                <a:pos x="connsiteX0" y="connsiteY0"/>
              </a:cxn>
              <a:cxn ang="1">
                <a:pos x="connsiteX1" y="connsiteY1"/>
              </a:cxn>
            </a:cxnLst>
            <a:rect l="l" t="t" r="r" b="b"/>
            <a:pathLst>
              <a:path w="7620"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1" name="Freeform 3">
            <a:extLst>
              <a:ext uri="{FF2B5EF4-FFF2-40B4-BE49-F238E27FC236}">
                <a16:creationId xmlns:a16="http://schemas.microsoft.com/office/drawing/2014/main" id="{C2E334AC-DEEF-4AC6-AAA3-AE7CC9409302}"/>
              </a:ext>
            </a:extLst>
          </p:cNvPr>
          <p:cNvSpPr/>
          <p:nvPr/>
        </p:nvSpPr>
        <p:spPr>
          <a:xfrm>
            <a:off x="1742902" y="2977179"/>
            <a:ext cx="1698567" cy="0"/>
          </a:xfrm>
          <a:custGeom>
            <a:avLst/>
            <a:gdLst>
              <a:gd name="connsiteX0" fmla="*/ 0 w 1868424"/>
              <a:gd name="connsiteY0" fmla="*/ 8382 h 16764"/>
              <a:gd name="connsiteX1" fmla="*/ 1868424 w 1868424"/>
              <a:gd name="connsiteY1" fmla="*/ 8382 h 16764"/>
            </a:gdLst>
            <a:ahLst/>
            <a:cxnLst>
              <a:cxn ang="0">
                <a:pos x="connsiteX0" y="connsiteY0"/>
              </a:cxn>
              <a:cxn ang="1">
                <a:pos x="connsiteX1" y="connsiteY1"/>
              </a:cxn>
            </a:cxnLst>
            <a:rect l="l" t="t" r="r" b="b"/>
            <a:pathLst>
              <a:path w="1868424" h="16764">
                <a:moveTo>
                  <a:pt x="0" y="8382"/>
                </a:moveTo>
                <a:lnTo>
                  <a:pt x="1868424" y="8382"/>
                </a:lnTo>
              </a:path>
            </a:pathLst>
          </a:custGeom>
          <a:noFill/>
          <a:ln w="28575"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2" name="Freeform 3">
            <a:extLst>
              <a:ext uri="{FF2B5EF4-FFF2-40B4-BE49-F238E27FC236}">
                <a16:creationId xmlns:a16="http://schemas.microsoft.com/office/drawing/2014/main" id="{0DB1630F-8C4B-4263-9048-8B4BA7793CED}"/>
              </a:ext>
            </a:extLst>
          </p:cNvPr>
          <p:cNvSpPr/>
          <p:nvPr/>
        </p:nvSpPr>
        <p:spPr>
          <a:xfrm>
            <a:off x="4934989" y="2331365"/>
            <a:ext cx="0" cy="2502498"/>
          </a:xfrm>
          <a:custGeom>
            <a:avLst/>
            <a:gdLst>
              <a:gd name="connsiteX0" fmla="*/ 3809 w 7620"/>
              <a:gd name="connsiteY0" fmla="*/ 0 h 2836164"/>
              <a:gd name="connsiteX1" fmla="*/ 3809 w 7620"/>
              <a:gd name="connsiteY1" fmla="*/ 2836164 h 2836164"/>
            </a:gdLst>
            <a:ahLst/>
            <a:cxnLst>
              <a:cxn ang="0">
                <a:pos x="connsiteX0" y="connsiteY0"/>
              </a:cxn>
              <a:cxn ang="1">
                <a:pos x="connsiteX1" y="connsiteY1"/>
              </a:cxn>
            </a:cxnLst>
            <a:rect l="l" t="t" r="r" b="b"/>
            <a:pathLst>
              <a:path w="7620" h="2836164">
                <a:moveTo>
                  <a:pt x="3809" y="0"/>
                </a:moveTo>
                <a:lnTo>
                  <a:pt x="3809" y="2836164"/>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33" name="Freeform 3">
            <a:extLst>
              <a:ext uri="{FF2B5EF4-FFF2-40B4-BE49-F238E27FC236}">
                <a16:creationId xmlns:a16="http://schemas.microsoft.com/office/drawing/2014/main" id="{FE83DAA1-29E0-4A20-8225-AB1001F14F4B}"/>
              </a:ext>
            </a:extLst>
          </p:cNvPr>
          <p:cNvSpPr/>
          <p:nvPr/>
        </p:nvSpPr>
        <p:spPr>
          <a:xfrm>
            <a:off x="4905895" y="4831173"/>
            <a:ext cx="3683923" cy="0"/>
          </a:xfrm>
          <a:custGeom>
            <a:avLst/>
            <a:gdLst>
              <a:gd name="connsiteX0" fmla="*/ 0 w 4052315"/>
              <a:gd name="connsiteY0" fmla="*/ 3810 h 7620"/>
              <a:gd name="connsiteX1" fmla="*/ 4052315 w 4052315"/>
              <a:gd name="connsiteY1" fmla="*/ 3810 h 7620"/>
            </a:gdLst>
            <a:ahLst/>
            <a:cxnLst>
              <a:cxn ang="0">
                <a:pos x="connsiteX0" y="connsiteY0"/>
              </a:cxn>
              <a:cxn ang="1">
                <a:pos x="connsiteX1" y="connsiteY1"/>
              </a:cxn>
            </a:cxnLst>
            <a:rect l="l" t="t" r="r" b="b"/>
            <a:pathLst>
              <a:path w="4052315" h="7620">
                <a:moveTo>
                  <a:pt x="0" y="3810"/>
                </a:moveTo>
                <a:lnTo>
                  <a:pt x="4052315"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34" name="Freeform 3">
            <a:extLst>
              <a:ext uri="{FF2B5EF4-FFF2-40B4-BE49-F238E27FC236}">
                <a16:creationId xmlns:a16="http://schemas.microsoft.com/office/drawing/2014/main" id="{009B7BF1-FD71-4584-AB51-FA8C2C2F461B}"/>
              </a:ext>
            </a:extLst>
          </p:cNvPr>
          <p:cNvSpPr/>
          <p:nvPr/>
        </p:nvSpPr>
        <p:spPr>
          <a:xfrm>
            <a:off x="4907280" y="4477515"/>
            <a:ext cx="30480" cy="6724"/>
          </a:xfrm>
          <a:custGeom>
            <a:avLst/>
            <a:gdLst>
              <a:gd name="connsiteX0" fmla="*/ 0 w 33528"/>
              <a:gd name="connsiteY0" fmla="*/ 3810 h 7620"/>
              <a:gd name="connsiteX1" fmla="*/ 33528 w 33528"/>
              <a:gd name="connsiteY1" fmla="*/ 3810 h 7620"/>
            </a:gdLst>
            <a:ahLst/>
            <a:cxnLst>
              <a:cxn ang="0">
                <a:pos x="connsiteX0" y="connsiteY0"/>
              </a:cxn>
              <a:cxn ang="1">
                <a:pos x="connsiteX1" y="connsiteY1"/>
              </a:cxn>
            </a:cxnLst>
            <a:rect l="l" t="t" r="r" b="b"/>
            <a:pathLst>
              <a:path w="33528" h="7620">
                <a:moveTo>
                  <a:pt x="0" y="3810"/>
                </a:moveTo>
                <a:lnTo>
                  <a:pt x="33528"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35" name="Freeform 3">
            <a:extLst>
              <a:ext uri="{FF2B5EF4-FFF2-40B4-BE49-F238E27FC236}">
                <a16:creationId xmlns:a16="http://schemas.microsoft.com/office/drawing/2014/main" id="{BFDB45EB-4A23-428A-9BEF-AF42D20AEE1F}"/>
              </a:ext>
            </a:extLst>
          </p:cNvPr>
          <p:cNvSpPr/>
          <p:nvPr/>
        </p:nvSpPr>
        <p:spPr>
          <a:xfrm>
            <a:off x="4908666" y="4119823"/>
            <a:ext cx="29094" cy="6724"/>
          </a:xfrm>
          <a:custGeom>
            <a:avLst/>
            <a:gdLst>
              <a:gd name="connsiteX0" fmla="*/ 0 w 32003"/>
              <a:gd name="connsiteY0" fmla="*/ 3809 h 7620"/>
              <a:gd name="connsiteX1" fmla="*/ 32003 w 32003"/>
              <a:gd name="connsiteY1" fmla="*/ 3809 h 7620"/>
            </a:gdLst>
            <a:ahLst/>
            <a:cxnLst>
              <a:cxn ang="0">
                <a:pos x="connsiteX0" y="connsiteY0"/>
              </a:cxn>
              <a:cxn ang="1">
                <a:pos x="connsiteX1" y="connsiteY1"/>
              </a:cxn>
            </a:cxnLst>
            <a:rect l="l" t="t" r="r" b="b"/>
            <a:pathLst>
              <a:path w="32003" h="7620">
                <a:moveTo>
                  <a:pt x="0" y="3809"/>
                </a:moveTo>
                <a:lnTo>
                  <a:pt x="32003" y="3809"/>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36" name="Freeform 3">
            <a:extLst>
              <a:ext uri="{FF2B5EF4-FFF2-40B4-BE49-F238E27FC236}">
                <a16:creationId xmlns:a16="http://schemas.microsoft.com/office/drawing/2014/main" id="{F0929BC6-2745-4DDF-AFB8-4DB99487BF25}"/>
              </a:ext>
            </a:extLst>
          </p:cNvPr>
          <p:cNvSpPr/>
          <p:nvPr/>
        </p:nvSpPr>
        <p:spPr>
          <a:xfrm>
            <a:off x="4907280" y="3760787"/>
            <a:ext cx="30480" cy="8068"/>
          </a:xfrm>
          <a:custGeom>
            <a:avLst/>
            <a:gdLst>
              <a:gd name="connsiteX0" fmla="*/ 0 w 33528"/>
              <a:gd name="connsiteY0" fmla="*/ 4571 h 9144"/>
              <a:gd name="connsiteX1" fmla="*/ 33528 w 33528"/>
              <a:gd name="connsiteY1" fmla="*/ 4571 h 9144"/>
            </a:gdLst>
            <a:ahLst/>
            <a:cxnLst>
              <a:cxn ang="0">
                <a:pos x="connsiteX0" y="connsiteY0"/>
              </a:cxn>
              <a:cxn ang="1">
                <a:pos x="connsiteX1" y="connsiteY1"/>
              </a:cxn>
            </a:cxnLst>
            <a:rect l="l" t="t" r="r" b="b"/>
            <a:pathLst>
              <a:path w="33528" h="9144">
                <a:moveTo>
                  <a:pt x="0" y="4571"/>
                </a:moveTo>
                <a:lnTo>
                  <a:pt x="33528" y="4571"/>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37" name="Freeform 3">
            <a:extLst>
              <a:ext uri="{FF2B5EF4-FFF2-40B4-BE49-F238E27FC236}">
                <a16:creationId xmlns:a16="http://schemas.microsoft.com/office/drawing/2014/main" id="{F1DA6337-03A3-483F-ADC7-873F74CAA267}"/>
              </a:ext>
            </a:extLst>
          </p:cNvPr>
          <p:cNvSpPr/>
          <p:nvPr/>
        </p:nvSpPr>
        <p:spPr>
          <a:xfrm>
            <a:off x="4907280" y="3403095"/>
            <a:ext cx="30480" cy="8068"/>
          </a:xfrm>
          <a:custGeom>
            <a:avLst/>
            <a:gdLst>
              <a:gd name="connsiteX0" fmla="*/ 0 w 33528"/>
              <a:gd name="connsiteY0" fmla="*/ 4572 h 9144"/>
              <a:gd name="connsiteX1" fmla="*/ 33528 w 33528"/>
              <a:gd name="connsiteY1" fmla="*/ 4572 h 9144"/>
            </a:gdLst>
            <a:ahLst/>
            <a:cxnLst>
              <a:cxn ang="0">
                <a:pos x="connsiteX0" y="connsiteY0"/>
              </a:cxn>
              <a:cxn ang="1">
                <a:pos x="connsiteX1" y="connsiteY1"/>
              </a:cxn>
            </a:cxnLst>
            <a:rect l="l" t="t" r="r" b="b"/>
            <a:pathLst>
              <a:path w="33528" h="9144">
                <a:moveTo>
                  <a:pt x="0" y="4572"/>
                </a:moveTo>
                <a:lnTo>
                  <a:pt x="33528" y="4572"/>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38" name="Freeform 3">
            <a:extLst>
              <a:ext uri="{FF2B5EF4-FFF2-40B4-BE49-F238E27FC236}">
                <a16:creationId xmlns:a16="http://schemas.microsoft.com/office/drawing/2014/main" id="{7268D4DA-B670-44E8-A9E8-A9C919ADBA1C}"/>
              </a:ext>
            </a:extLst>
          </p:cNvPr>
          <p:cNvSpPr/>
          <p:nvPr/>
        </p:nvSpPr>
        <p:spPr>
          <a:xfrm>
            <a:off x="4908666" y="3046748"/>
            <a:ext cx="29094" cy="8068"/>
          </a:xfrm>
          <a:custGeom>
            <a:avLst/>
            <a:gdLst>
              <a:gd name="connsiteX0" fmla="*/ 0 w 32003"/>
              <a:gd name="connsiteY0" fmla="*/ 4572 h 9144"/>
              <a:gd name="connsiteX1" fmla="*/ 32003 w 32003"/>
              <a:gd name="connsiteY1" fmla="*/ 4572 h 9144"/>
            </a:gdLst>
            <a:ahLst/>
            <a:cxnLst>
              <a:cxn ang="0">
                <a:pos x="connsiteX0" y="connsiteY0"/>
              </a:cxn>
              <a:cxn ang="1">
                <a:pos x="connsiteX1" y="connsiteY1"/>
              </a:cxn>
            </a:cxnLst>
            <a:rect l="l" t="t" r="r" b="b"/>
            <a:pathLst>
              <a:path w="32003" h="9144">
                <a:moveTo>
                  <a:pt x="0" y="4572"/>
                </a:moveTo>
                <a:lnTo>
                  <a:pt x="32003" y="4572"/>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40" name="Freeform 3">
            <a:extLst>
              <a:ext uri="{FF2B5EF4-FFF2-40B4-BE49-F238E27FC236}">
                <a16:creationId xmlns:a16="http://schemas.microsoft.com/office/drawing/2014/main" id="{CC0BE681-3E63-48D9-8EED-A730CE884E92}"/>
              </a:ext>
            </a:extLst>
          </p:cNvPr>
          <p:cNvSpPr/>
          <p:nvPr/>
        </p:nvSpPr>
        <p:spPr>
          <a:xfrm>
            <a:off x="4908666" y="2695780"/>
            <a:ext cx="29094" cy="6724"/>
          </a:xfrm>
          <a:custGeom>
            <a:avLst/>
            <a:gdLst>
              <a:gd name="connsiteX0" fmla="*/ 0 w 32003"/>
              <a:gd name="connsiteY0" fmla="*/ 3810 h 7620"/>
              <a:gd name="connsiteX1" fmla="*/ 32003 w 32003"/>
              <a:gd name="connsiteY1" fmla="*/ 3810 h 7620"/>
            </a:gdLst>
            <a:ahLst/>
            <a:cxnLst>
              <a:cxn ang="0">
                <a:pos x="connsiteX0" y="connsiteY0"/>
              </a:cxn>
              <a:cxn ang="1">
                <a:pos x="connsiteX1" y="connsiteY1"/>
              </a:cxn>
            </a:cxnLst>
            <a:rect l="l" t="t" r="r" b="b"/>
            <a:pathLst>
              <a:path w="32003" h="7620">
                <a:moveTo>
                  <a:pt x="0" y="3810"/>
                </a:moveTo>
                <a:lnTo>
                  <a:pt x="32003"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41" name="Freeform 3">
            <a:extLst>
              <a:ext uri="{FF2B5EF4-FFF2-40B4-BE49-F238E27FC236}">
                <a16:creationId xmlns:a16="http://schemas.microsoft.com/office/drawing/2014/main" id="{83ADB55E-5889-442E-9357-B04519668F0A}"/>
              </a:ext>
            </a:extLst>
          </p:cNvPr>
          <p:cNvSpPr/>
          <p:nvPr/>
        </p:nvSpPr>
        <p:spPr>
          <a:xfrm>
            <a:off x="4907280" y="2331365"/>
            <a:ext cx="30480" cy="6724"/>
          </a:xfrm>
          <a:custGeom>
            <a:avLst/>
            <a:gdLst>
              <a:gd name="connsiteX0" fmla="*/ 0 w 33528"/>
              <a:gd name="connsiteY0" fmla="*/ 3810 h 7620"/>
              <a:gd name="connsiteX1" fmla="*/ 33528 w 33528"/>
              <a:gd name="connsiteY1" fmla="*/ 3810 h 7620"/>
            </a:gdLst>
            <a:ahLst/>
            <a:cxnLst>
              <a:cxn ang="0">
                <a:pos x="connsiteX0" y="connsiteY0"/>
              </a:cxn>
              <a:cxn ang="1">
                <a:pos x="connsiteX1" y="connsiteY1"/>
              </a:cxn>
            </a:cxnLst>
            <a:rect l="l" t="t" r="r" b="b"/>
            <a:pathLst>
              <a:path w="33528" h="7620">
                <a:moveTo>
                  <a:pt x="0" y="3810"/>
                </a:moveTo>
                <a:lnTo>
                  <a:pt x="33528" y="381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42" name="Freeform 3">
            <a:extLst>
              <a:ext uri="{FF2B5EF4-FFF2-40B4-BE49-F238E27FC236}">
                <a16:creationId xmlns:a16="http://schemas.microsoft.com/office/drawing/2014/main" id="{FFBD3D33-195F-4FED-AADB-0C2F5BDB38AC}"/>
              </a:ext>
            </a:extLst>
          </p:cNvPr>
          <p:cNvSpPr/>
          <p:nvPr/>
        </p:nvSpPr>
        <p:spPr>
          <a:xfrm>
            <a:off x="4934989" y="4835207"/>
            <a:ext cx="6927" cy="38996"/>
          </a:xfrm>
          <a:custGeom>
            <a:avLst/>
            <a:gdLst>
              <a:gd name="connsiteX0" fmla="*/ 3809 w 7620"/>
              <a:gd name="connsiteY0" fmla="*/ 0 h 44196"/>
              <a:gd name="connsiteX1" fmla="*/ 3809 w 7620"/>
              <a:gd name="connsiteY1" fmla="*/ 44196 h 44196"/>
            </a:gdLst>
            <a:ahLst/>
            <a:cxnLst>
              <a:cxn ang="0">
                <a:pos x="connsiteX0" y="connsiteY0"/>
              </a:cxn>
              <a:cxn ang="1">
                <a:pos x="connsiteX1" y="connsiteY1"/>
              </a:cxn>
            </a:cxnLst>
            <a:rect l="l" t="t" r="r" b="b"/>
            <a:pathLst>
              <a:path w="7620"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lumMod val="75000"/>
                  <a:lumOff val="25000"/>
                </a:prstClr>
              </a:solidFill>
              <a:effectLst/>
              <a:uLnTx/>
              <a:uFillTx/>
              <a:latin typeface="Arial Narrow" panose="020B0606020202030204" pitchFamily="34" charset="0"/>
            </a:endParaRPr>
          </a:p>
        </p:txBody>
      </p:sp>
      <p:sp>
        <p:nvSpPr>
          <p:cNvPr id="43" name="Freeform 3">
            <a:extLst>
              <a:ext uri="{FF2B5EF4-FFF2-40B4-BE49-F238E27FC236}">
                <a16:creationId xmlns:a16="http://schemas.microsoft.com/office/drawing/2014/main" id="{5D45C34C-D07E-4AC2-94D3-250F1D0BE622}"/>
              </a:ext>
            </a:extLst>
          </p:cNvPr>
          <p:cNvSpPr/>
          <p:nvPr/>
        </p:nvSpPr>
        <p:spPr>
          <a:xfrm>
            <a:off x="5400502" y="4833863"/>
            <a:ext cx="8313" cy="40341"/>
          </a:xfrm>
          <a:custGeom>
            <a:avLst/>
            <a:gdLst>
              <a:gd name="connsiteX0" fmla="*/ 4571 w 9144"/>
              <a:gd name="connsiteY0" fmla="*/ 0 h 45720"/>
              <a:gd name="connsiteX1" fmla="*/ 4571 w 9144"/>
              <a:gd name="connsiteY1" fmla="*/ 45720 h 45720"/>
            </a:gdLst>
            <a:ahLst/>
            <a:cxnLst>
              <a:cxn ang="0">
                <a:pos x="connsiteX0" y="connsiteY0"/>
              </a:cxn>
              <a:cxn ang="1">
                <a:pos x="connsiteX1" y="connsiteY1"/>
              </a:cxn>
            </a:cxnLst>
            <a:rect l="l" t="t" r="r" b="b"/>
            <a:pathLst>
              <a:path w="9144" h="45720">
                <a:moveTo>
                  <a:pt x="4571" y="0"/>
                </a:moveTo>
                <a:lnTo>
                  <a:pt x="4571"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4" name="Freeform 3">
            <a:extLst>
              <a:ext uri="{FF2B5EF4-FFF2-40B4-BE49-F238E27FC236}">
                <a16:creationId xmlns:a16="http://schemas.microsoft.com/office/drawing/2014/main" id="{1B2EDC0E-AC2B-407F-904D-42190A3CC386}"/>
              </a:ext>
            </a:extLst>
          </p:cNvPr>
          <p:cNvSpPr/>
          <p:nvPr/>
        </p:nvSpPr>
        <p:spPr>
          <a:xfrm>
            <a:off x="5848004" y="4832518"/>
            <a:ext cx="6927" cy="40341"/>
          </a:xfrm>
          <a:custGeom>
            <a:avLst/>
            <a:gdLst>
              <a:gd name="connsiteX0" fmla="*/ 3810 w 7620"/>
              <a:gd name="connsiteY0" fmla="*/ 0 h 45720"/>
              <a:gd name="connsiteX1" fmla="*/ 3810 w 7620"/>
              <a:gd name="connsiteY1" fmla="*/ 45720 h 45720"/>
            </a:gdLst>
            <a:ahLst/>
            <a:cxnLst>
              <a:cxn ang="0">
                <a:pos x="connsiteX0" y="connsiteY0"/>
              </a:cxn>
              <a:cxn ang="1">
                <a:pos x="connsiteX1" y="connsiteY1"/>
              </a:cxn>
            </a:cxnLst>
            <a:rect l="l" t="t" r="r" b="b"/>
            <a:pathLst>
              <a:path w="7620" h="45720">
                <a:moveTo>
                  <a:pt x="3810" y="0"/>
                </a:moveTo>
                <a:lnTo>
                  <a:pt x="3810"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5" name="Freeform 3">
            <a:extLst>
              <a:ext uri="{FF2B5EF4-FFF2-40B4-BE49-F238E27FC236}">
                <a16:creationId xmlns:a16="http://schemas.microsoft.com/office/drawing/2014/main" id="{7759FA8F-DF68-496A-A245-F202D81148D8}"/>
              </a:ext>
            </a:extLst>
          </p:cNvPr>
          <p:cNvSpPr/>
          <p:nvPr/>
        </p:nvSpPr>
        <p:spPr>
          <a:xfrm>
            <a:off x="6294119" y="4833863"/>
            <a:ext cx="6927" cy="40341"/>
          </a:xfrm>
          <a:custGeom>
            <a:avLst/>
            <a:gdLst>
              <a:gd name="connsiteX0" fmla="*/ 3809 w 7620"/>
              <a:gd name="connsiteY0" fmla="*/ 0 h 45720"/>
              <a:gd name="connsiteX1" fmla="*/ 3809 w 7620"/>
              <a:gd name="connsiteY1" fmla="*/ 45720 h 45720"/>
            </a:gdLst>
            <a:ahLst/>
            <a:cxnLst>
              <a:cxn ang="0">
                <a:pos x="connsiteX0" y="connsiteY0"/>
              </a:cxn>
              <a:cxn ang="1">
                <a:pos x="connsiteX1" y="connsiteY1"/>
              </a:cxn>
            </a:cxnLst>
            <a:rect l="l" t="t" r="r" b="b"/>
            <a:pathLst>
              <a:path w="7620" h="45720">
                <a:moveTo>
                  <a:pt x="3809" y="0"/>
                </a:moveTo>
                <a:lnTo>
                  <a:pt x="3809"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6" name="Freeform 3">
            <a:extLst>
              <a:ext uri="{FF2B5EF4-FFF2-40B4-BE49-F238E27FC236}">
                <a16:creationId xmlns:a16="http://schemas.microsoft.com/office/drawing/2014/main" id="{EDC131B1-5DD0-47BB-A9FF-58DC5156CB6D}"/>
              </a:ext>
            </a:extLst>
          </p:cNvPr>
          <p:cNvSpPr/>
          <p:nvPr/>
        </p:nvSpPr>
        <p:spPr>
          <a:xfrm>
            <a:off x="6748550" y="4832518"/>
            <a:ext cx="6926" cy="40341"/>
          </a:xfrm>
          <a:custGeom>
            <a:avLst/>
            <a:gdLst>
              <a:gd name="connsiteX0" fmla="*/ 3809 w 7619"/>
              <a:gd name="connsiteY0" fmla="*/ 0 h 45720"/>
              <a:gd name="connsiteX1" fmla="*/ 3809 w 7619"/>
              <a:gd name="connsiteY1" fmla="*/ 45720 h 45720"/>
            </a:gdLst>
            <a:ahLst/>
            <a:cxnLst>
              <a:cxn ang="0">
                <a:pos x="connsiteX0" y="connsiteY0"/>
              </a:cxn>
              <a:cxn ang="1">
                <a:pos x="connsiteX1" y="connsiteY1"/>
              </a:cxn>
            </a:cxnLst>
            <a:rect l="l" t="t" r="r" b="b"/>
            <a:pathLst>
              <a:path w="7619" h="45720">
                <a:moveTo>
                  <a:pt x="3809" y="0"/>
                </a:moveTo>
                <a:lnTo>
                  <a:pt x="3809"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7" name="Freeform 3">
            <a:extLst>
              <a:ext uri="{FF2B5EF4-FFF2-40B4-BE49-F238E27FC236}">
                <a16:creationId xmlns:a16="http://schemas.microsoft.com/office/drawing/2014/main" id="{79DC7450-25FB-416F-A711-0BC1531136BD}"/>
              </a:ext>
            </a:extLst>
          </p:cNvPr>
          <p:cNvSpPr/>
          <p:nvPr/>
        </p:nvSpPr>
        <p:spPr>
          <a:xfrm>
            <a:off x="7202979" y="4832518"/>
            <a:ext cx="6926" cy="38996"/>
          </a:xfrm>
          <a:custGeom>
            <a:avLst/>
            <a:gdLst>
              <a:gd name="connsiteX0" fmla="*/ 3809 w 7619"/>
              <a:gd name="connsiteY0" fmla="*/ 0 h 44196"/>
              <a:gd name="connsiteX1" fmla="*/ 3809 w 7619"/>
              <a:gd name="connsiteY1" fmla="*/ 44196 h 44196"/>
            </a:gdLst>
            <a:ahLst/>
            <a:cxnLst>
              <a:cxn ang="0">
                <a:pos x="connsiteX0" y="connsiteY0"/>
              </a:cxn>
              <a:cxn ang="1">
                <a:pos x="connsiteX1" y="connsiteY1"/>
              </a:cxn>
            </a:cxnLst>
            <a:rect l="l" t="t" r="r" b="b"/>
            <a:pathLst>
              <a:path w="7619"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48" name="Freeform 3">
            <a:extLst>
              <a:ext uri="{FF2B5EF4-FFF2-40B4-BE49-F238E27FC236}">
                <a16:creationId xmlns:a16="http://schemas.microsoft.com/office/drawing/2014/main" id="{C06C06D7-25F3-4A1D-8E34-06F99077D82A}"/>
              </a:ext>
            </a:extLst>
          </p:cNvPr>
          <p:cNvSpPr/>
          <p:nvPr/>
        </p:nvSpPr>
        <p:spPr>
          <a:xfrm>
            <a:off x="7650481" y="4833863"/>
            <a:ext cx="6926" cy="38996"/>
          </a:xfrm>
          <a:custGeom>
            <a:avLst/>
            <a:gdLst>
              <a:gd name="connsiteX0" fmla="*/ 3809 w 7619"/>
              <a:gd name="connsiteY0" fmla="*/ 0 h 44196"/>
              <a:gd name="connsiteX1" fmla="*/ 3809 w 7619"/>
              <a:gd name="connsiteY1" fmla="*/ 44196 h 44196"/>
            </a:gdLst>
            <a:ahLst/>
            <a:cxnLst>
              <a:cxn ang="0">
                <a:pos x="connsiteX0" y="connsiteY0"/>
              </a:cxn>
              <a:cxn ang="1">
                <a:pos x="connsiteX1" y="connsiteY1"/>
              </a:cxn>
            </a:cxnLst>
            <a:rect l="l" t="t" r="r" b="b"/>
            <a:pathLst>
              <a:path w="7619"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0" name="Freeform 3">
            <a:extLst>
              <a:ext uri="{FF2B5EF4-FFF2-40B4-BE49-F238E27FC236}">
                <a16:creationId xmlns:a16="http://schemas.microsoft.com/office/drawing/2014/main" id="{EAFA35D7-DECB-4295-9978-D9680899700C}"/>
              </a:ext>
            </a:extLst>
          </p:cNvPr>
          <p:cNvSpPr/>
          <p:nvPr/>
        </p:nvSpPr>
        <p:spPr>
          <a:xfrm>
            <a:off x="8104910" y="4832518"/>
            <a:ext cx="6926" cy="38996"/>
          </a:xfrm>
          <a:custGeom>
            <a:avLst/>
            <a:gdLst>
              <a:gd name="connsiteX0" fmla="*/ 3809 w 7619"/>
              <a:gd name="connsiteY0" fmla="*/ 0 h 44196"/>
              <a:gd name="connsiteX1" fmla="*/ 3809 w 7619"/>
              <a:gd name="connsiteY1" fmla="*/ 44196 h 44196"/>
            </a:gdLst>
            <a:ahLst/>
            <a:cxnLst>
              <a:cxn ang="0">
                <a:pos x="connsiteX0" y="connsiteY0"/>
              </a:cxn>
              <a:cxn ang="1">
                <a:pos x="connsiteX1" y="connsiteY1"/>
              </a:cxn>
            </a:cxnLst>
            <a:rect l="l" t="t" r="r" b="b"/>
            <a:pathLst>
              <a:path w="7619" h="44196">
                <a:moveTo>
                  <a:pt x="3809" y="0"/>
                </a:moveTo>
                <a:lnTo>
                  <a:pt x="3809" y="44196"/>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1" name="Freeform 3">
            <a:extLst>
              <a:ext uri="{FF2B5EF4-FFF2-40B4-BE49-F238E27FC236}">
                <a16:creationId xmlns:a16="http://schemas.microsoft.com/office/drawing/2014/main" id="{7520CC17-4690-41CD-8774-5E8A976A897C}"/>
              </a:ext>
            </a:extLst>
          </p:cNvPr>
          <p:cNvSpPr/>
          <p:nvPr/>
        </p:nvSpPr>
        <p:spPr>
          <a:xfrm>
            <a:off x="8556568" y="4831173"/>
            <a:ext cx="6926" cy="40341"/>
          </a:xfrm>
          <a:custGeom>
            <a:avLst/>
            <a:gdLst>
              <a:gd name="connsiteX0" fmla="*/ 3809 w 7619"/>
              <a:gd name="connsiteY0" fmla="*/ 0 h 45720"/>
              <a:gd name="connsiteX1" fmla="*/ 3809 w 7619"/>
              <a:gd name="connsiteY1" fmla="*/ 45720 h 45720"/>
            </a:gdLst>
            <a:ahLst/>
            <a:cxnLst>
              <a:cxn ang="0">
                <a:pos x="connsiteX0" y="connsiteY0"/>
              </a:cxn>
              <a:cxn ang="1">
                <a:pos x="connsiteX1" y="connsiteY1"/>
              </a:cxn>
            </a:cxnLst>
            <a:rect l="l" t="t" r="r" b="b"/>
            <a:pathLst>
              <a:path w="7619" h="45720">
                <a:moveTo>
                  <a:pt x="3809" y="0"/>
                </a:moveTo>
                <a:lnTo>
                  <a:pt x="3809" y="45720"/>
                </a:lnTo>
              </a:path>
            </a:pathLst>
          </a:custGeom>
          <a:noFill/>
          <a:ln w="0" cap="flat" cmpd="sng" algn="ctr">
            <a:solidFill>
              <a:sysClr val="windowText" lastClr="000000">
                <a:lumMod val="75000"/>
                <a:lumOff val="25000"/>
              </a:sys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Narrow" panose="020B0606020202030204" pitchFamily="34" charset="0"/>
            </a:endParaRPr>
          </a:p>
        </p:txBody>
      </p:sp>
      <p:sp>
        <p:nvSpPr>
          <p:cNvPr id="52" name="Freeform 3">
            <a:extLst>
              <a:ext uri="{FF2B5EF4-FFF2-40B4-BE49-F238E27FC236}">
                <a16:creationId xmlns:a16="http://schemas.microsoft.com/office/drawing/2014/main" id="{67593589-A954-45C0-9385-270473A6BAD2}"/>
              </a:ext>
            </a:extLst>
          </p:cNvPr>
          <p:cNvSpPr/>
          <p:nvPr/>
        </p:nvSpPr>
        <p:spPr>
          <a:xfrm>
            <a:off x="4959928" y="3575218"/>
            <a:ext cx="3632661" cy="1214269"/>
          </a:xfrm>
          <a:custGeom>
            <a:avLst/>
            <a:gdLst>
              <a:gd name="connsiteX0" fmla="*/ 3995927 w 3995927"/>
              <a:gd name="connsiteY0" fmla="*/ 15239 h 1376171"/>
              <a:gd name="connsiteX1" fmla="*/ 3986784 w 3995927"/>
              <a:gd name="connsiteY1" fmla="*/ 15239 h 1376171"/>
              <a:gd name="connsiteX2" fmla="*/ 3994403 w 3995927"/>
              <a:gd name="connsiteY2" fmla="*/ 7619 h 1376171"/>
              <a:gd name="connsiteX3" fmla="*/ 3994403 w 3995927"/>
              <a:gd name="connsiteY3" fmla="*/ 80771 h 1376171"/>
              <a:gd name="connsiteX4" fmla="*/ 3994403 w 3995927"/>
              <a:gd name="connsiteY4" fmla="*/ 89915 h 1376171"/>
              <a:gd name="connsiteX5" fmla="*/ 3412236 w 3995927"/>
              <a:gd name="connsiteY5" fmla="*/ 89915 h 1376171"/>
              <a:gd name="connsiteX6" fmla="*/ 3419856 w 3995927"/>
              <a:gd name="connsiteY6" fmla="*/ 82295 h 1376171"/>
              <a:gd name="connsiteX7" fmla="*/ 3421380 w 3995927"/>
              <a:gd name="connsiteY7" fmla="*/ 89915 h 1376171"/>
              <a:gd name="connsiteX8" fmla="*/ 3421380 w 3995927"/>
              <a:gd name="connsiteY8" fmla="*/ 123444 h 1376171"/>
              <a:gd name="connsiteX9" fmla="*/ 3421380 w 3995927"/>
              <a:gd name="connsiteY9" fmla="*/ 131063 h 1376171"/>
              <a:gd name="connsiteX10" fmla="*/ 3276599 w 3995927"/>
              <a:gd name="connsiteY10" fmla="*/ 131063 h 1376171"/>
              <a:gd name="connsiteX11" fmla="*/ 3285744 w 3995927"/>
              <a:gd name="connsiteY11" fmla="*/ 123444 h 1376171"/>
              <a:gd name="connsiteX12" fmla="*/ 3285744 w 3995927"/>
              <a:gd name="connsiteY12" fmla="*/ 124967 h 1376171"/>
              <a:gd name="connsiteX13" fmla="*/ 3285744 w 3995927"/>
              <a:gd name="connsiteY13" fmla="*/ 123444 h 1376171"/>
              <a:gd name="connsiteX14" fmla="*/ 3285744 w 3995927"/>
              <a:gd name="connsiteY14" fmla="*/ 124967 h 1376171"/>
              <a:gd name="connsiteX15" fmla="*/ 3285744 w 3995927"/>
              <a:gd name="connsiteY15" fmla="*/ 135635 h 1376171"/>
              <a:gd name="connsiteX16" fmla="*/ 3285744 w 3995927"/>
              <a:gd name="connsiteY16" fmla="*/ 161544 h 1376171"/>
              <a:gd name="connsiteX17" fmla="*/ 3284220 w 3995927"/>
              <a:gd name="connsiteY17" fmla="*/ 166115 h 1376171"/>
              <a:gd name="connsiteX18" fmla="*/ 3279648 w 3995927"/>
              <a:gd name="connsiteY18" fmla="*/ 169163 h 1376171"/>
              <a:gd name="connsiteX19" fmla="*/ 2932175 w 3995927"/>
              <a:gd name="connsiteY19" fmla="*/ 169163 h 1376171"/>
              <a:gd name="connsiteX20" fmla="*/ 2939796 w 3995927"/>
              <a:gd name="connsiteY20" fmla="*/ 161544 h 1376171"/>
              <a:gd name="connsiteX21" fmla="*/ 2939796 w 3995927"/>
              <a:gd name="connsiteY21" fmla="*/ 176783 h 1376171"/>
              <a:gd name="connsiteX22" fmla="*/ 2939796 w 3995927"/>
              <a:gd name="connsiteY22" fmla="*/ 185927 h 1376171"/>
              <a:gd name="connsiteX23" fmla="*/ 2657856 w 3995927"/>
              <a:gd name="connsiteY23" fmla="*/ 185927 h 1376171"/>
              <a:gd name="connsiteX24" fmla="*/ 2665475 w 3995927"/>
              <a:gd name="connsiteY24" fmla="*/ 178307 h 1376171"/>
              <a:gd name="connsiteX25" fmla="*/ 2665475 w 3995927"/>
              <a:gd name="connsiteY25" fmla="*/ 227075 h 1376171"/>
              <a:gd name="connsiteX26" fmla="*/ 2561844 w 3995927"/>
              <a:gd name="connsiteY26" fmla="*/ 227075 h 1376171"/>
              <a:gd name="connsiteX27" fmla="*/ 2569463 w 3995927"/>
              <a:gd name="connsiteY27" fmla="*/ 219455 h 1376171"/>
              <a:gd name="connsiteX28" fmla="*/ 2569463 w 3995927"/>
              <a:gd name="connsiteY28" fmla="*/ 239267 h 1376171"/>
              <a:gd name="connsiteX29" fmla="*/ 2569463 w 3995927"/>
              <a:gd name="connsiteY29" fmla="*/ 246888 h 1376171"/>
              <a:gd name="connsiteX30" fmla="*/ 2459736 w 3995927"/>
              <a:gd name="connsiteY30" fmla="*/ 246888 h 1376171"/>
              <a:gd name="connsiteX31" fmla="*/ 2467356 w 3995927"/>
              <a:gd name="connsiteY31" fmla="*/ 239267 h 1376171"/>
              <a:gd name="connsiteX32" fmla="*/ 2467356 w 3995927"/>
              <a:gd name="connsiteY32" fmla="*/ 268223 h 1376171"/>
              <a:gd name="connsiteX33" fmla="*/ 2342387 w 3995927"/>
              <a:gd name="connsiteY33" fmla="*/ 268223 h 1376171"/>
              <a:gd name="connsiteX34" fmla="*/ 2351532 w 3995927"/>
              <a:gd name="connsiteY34" fmla="*/ 260603 h 1376171"/>
              <a:gd name="connsiteX35" fmla="*/ 2351532 w 3995927"/>
              <a:gd name="connsiteY35" fmla="*/ 275844 h 1376171"/>
              <a:gd name="connsiteX36" fmla="*/ 2351532 w 3995927"/>
              <a:gd name="connsiteY36" fmla="*/ 284988 h 1376171"/>
              <a:gd name="connsiteX37" fmla="*/ 2244851 w 3995927"/>
              <a:gd name="connsiteY37" fmla="*/ 284988 h 1376171"/>
              <a:gd name="connsiteX38" fmla="*/ 2252472 w 3995927"/>
              <a:gd name="connsiteY38" fmla="*/ 277367 h 1376171"/>
              <a:gd name="connsiteX39" fmla="*/ 2252472 w 3995927"/>
              <a:gd name="connsiteY39" fmla="*/ 288035 h 1376171"/>
              <a:gd name="connsiteX40" fmla="*/ 2252472 w 3995927"/>
              <a:gd name="connsiteY40" fmla="*/ 297179 h 1376171"/>
              <a:gd name="connsiteX41" fmla="*/ 2142744 w 3995927"/>
              <a:gd name="connsiteY41" fmla="*/ 297179 h 1376171"/>
              <a:gd name="connsiteX42" fmla="*/ 2150363 w 3995927"/>
              <a:gd name="connsiteY42" fmla="*/ 289559 h 1376171"/>
              <a:gd name="connsiteX43" fmla="*/ 2150363 w 3995927"/>
              <a:gd name="connsiteY43" fmla="*/ 304800 h 1376171"/>
              <a:gd name="connsiteX44" fmla="*/ 2150363 w 3995927"/>
              <a:gd name="connsiteY44" fmla="*/ 313944 h 1376171"/>
              <a:gd name="connsiteX45" fmla="*/ 2127503 w 3995927"/>
              <a:gd name="connsiteY45" fmla="*/ 313944 h 1376171"/>
              <a:gd name="connsiteX46" fmla="*/ 2135123 w 3995927"/>
              <a:gd name="connsiteY46" fmla="*/ 306323 h 1376171"/>
              <a:gd name="connsiteX47" fmla="*/ 2135123 w 3995927"/>
              <a:gd name="connsiteY47" fmla="*/ 326135 h 1376171"/>
              <a:gd name="connsiteX48" fmla="*/ 2135123 w 3995927"/>
              <a:gd name="connsiteY48" fmla="*/ 333756 h 1376171"/>
              <a:gd name="connsiteX49" fmla="*/ 2100072 w 3995927"/>
              <a:gd name="connsiteY49" fmla="*/ 333756 h 1376171"/>
              <a:gd name="connsiteX50" fmla="*/ 2107692 w 3995927"/>
              <a:gd name="connsiteY50" fmla="*/ 326135 h 1376171"/>
              <a:gd name="connsiteX51" fmla="*/ 2107692 w 3995927"/>
              <a:gd name="connsiteY51" fmla="*/ 342900 h 1376171"/>
              <a:gd name="connsiteX52" fmla="*/ 2107692 w 3995927"/>
              <a:gd name="connsiteY52" fmla="*/ 350519 h 1376171"/>
              <a:gd name="connsiteX53" fmla="*/ 2093975 w 3995927"/>
              <a:gd name="connsiteY53" fmla="*/ 350519 h 1376171"/>
              <a:gd name="connsiteX54" fmla="*/ 2101596 w 3995927"/>
              <a:gd name="connsiteY54" fmla="*/ 342900 h 1376171"/>
              <a:gd name="connsiteX55" fmla="*/ 2101596 w 3995927"/>
              <a:gd name="connsiteY55" fmla="*/ 358139 h 1376171"/>
              <a:gd name="connsiteX56" fmla="*/ 2101596 w 3995927"/>
              <a:gd name="connsiteY56" fmla="*/ 367283 h 1376171"/>
              <a:gd name="connsiteX57" fmla="*/ 2077211 w 3995927"/>
              <a:gd name="connsiteY57" fmla="*/ 367283 h 1376171"/>
              <a:gd name="connsiteX58" fmla="*/ 2086356 w 3995927"/>
              <a:gd name="connsiteY58" fmla="*/ 359663 h 1376171"/>
              <a:gd name="connsiteX59" fmla="*/ 2086356 w 3995927"/>
              <a:gd name="connsiteY59" fmla="*/ 384047 h 1376171"/>
              <a:gd name="connsiteX60" fmla="*/ 2058923 w 3995927"/>
              <a:gd name="connsiteY60" fmla="*/ 384047 h 1376171"/>
              <a:gd name="connsiteX61" fmla="*/ 2066544 w 3995927"/>
              <a:gd name="connsiteY61" fmla="*/ 376427 h 1376171"/>
              <a:gd name="connsiteX62" fmla="*/ 2066544 w 3995927"/>
              <a:gd name="connsiteY62" fmla="*/ 384047 h 1376171"/>
              <a:gd name="connsiteX63" fmla="*/ 2066544 w 3995927"/>
              <a:gd name="connsiteY63" fmla="*/ 391667 h 1376171"/>
              <a:gd name="connsiteX64" fmla="*/ 1941575 w 3995927"/>
              <a:gd name="connsiteY64" fmla="*/ 391667 h 1376171"/>
              <a:gd name="connsiteX65" fmla="*/ 1950720 w 3995927"/>
              <a:gd name="connsiteY65" fmla="*/ 384047 h 1376171"/>
              <a:gd name="connsiteX66" fmla="*/ 1950720 w 3995927"/>
              <a:gd name="connsiteY66" fmla="*/ 400811 h 1376171"/>
              <a:gd name="connsiteX67" fmla="*/ 1950720 w 3995927"/>
              <a:gd name="connsiteY67" fmla="*/ 408431 h 1376171"/>
              <a:gd name="connsiteX68" fmla="*/ 1926336 w 3995927"/>
              <a:gd name="connsiteY68" fmla="*/ 408431 h 1376171"/>
              <a:gd name="connsiteX69" fmla="*/ 1933956 w 3995927"/>
              <a:gd name="connsiteY69" fmla="*/ 400811 h 1376171"/>
              <a:gd name="connsiteX70" fmla="*/ 1933956 w 3995927"/>
              <a:gd name="connsiteY70" fmla="*/ 416051 h 1376171"/>
              <a:gd name="connsiteX71" fmla="*/ 1933956 w 3995927"/>
              <a:gd name="connsiteY71" fmla="*/ 425195 h 1376171"/>
              <a:gd name="connsiteX72" fmla="*/ 1834896 w 3995927"/>
              <a:gd name="connsiteY72" fmla="*/ 425195 h 1376171"/>
              <a:gd name="connsiteX73" fmla="*/ 1842515 w 3995927"/>
              <a:gd name="connsiteY73" fmla="*/ 417575 h 1376171"/>
              <a:gd name="connsiteX74" fmla="*/ 1842515 w 3995927"/>
              <a:gd name="connsiteY74" fmla="*/ 420623 h 1376171"/>
              <a:gd name="connsiteX75" fmla="*/ 1842515 w 3995927"/>
              <a:gd name="connsiteY75" fmla="*/ 429767 h 1376171"/>
              <a:gd name="connsiteX76" fmla="*/ 1812036 w 3995927"/>
              <a:gd name="connsiteY76" fmla="*/ 429767 h 1376171"/>
              <a:gd name="connsiteX77" fmla="*/ 1821179 w 3995927"/>
              <a:gd name="connsiteY77" fmla="*/ 422147 h 1376171"/>
              <a:gd name="connsiteX78" fmla="*/ 1821179 w 3995927"/>
              <a:gd name="connsiteY78" fmla="*/ 437388 h 1376171"/>
              <a:gd name="connsiteX79" fmla="*/ 1821179 w 3995927"/>
              <a:gd name="connsiteY79" fmla="*/ 446531 h 1376171"/>
              <a:gd name="connsiteX80" fmla="*/ 1766315 w 3995927"/>
              <a:gd name="connsiteY80" fmla="*/ 446531 h 1376171"/>
              <a:gd name="connsiteX81" fmla="*/ 1773936 w 3995927"/>
              <a:gd name="connsiteY81" fmla="*/ 438911 h 1376171"/>
              <a:gd name="connsiteX82" fmla="*/ 1773936 w 3995927"/>
              <a:gd name="connsiteY82" fmla="*/ 445007 h 1376171"/>
              <a:gd name="connsiteX83" fmla="*/ 1773936 w 3995927"/>
              <a:gd name="connsiteY83" fmla="*/ 454151 h 1376171"/>
              <a:gd name="connsiteX84" fmla="*/ 1760220 w 3995927"/>
              <a:gd name="connsiteY84" fmla="*/ 454151 h 1376171"/>
              <a:gd name="connsiteX85" fmla="*/ 1767839 w 3995927"/>
              <a:gd name="connsiteY85" fmla="*/ 446531 h 1376171"/>
              <a:gd name="connsiteX86" fmla="*/ 1767839 w 3995927"/>
              <a:gd name="connsiteY86" fmla="*/ 470915 h 1376171"/>
              <a:gd name="connsiteX87" fmla="*/ 1767839 w 3995927"/>
              <a:gd name="connsiteY87" fmla="*/ 478535 h 1376171"/>
              <a:gd name="connsiteX88" fmla="*/ 1744979 w 3995927"/>
              <a:gd name="connsiteY88" fmla="*/ 478535 h 1376171"/>
              <a:gd name="connsiteX89" fmla="*/ 1752599 w 3995927"/>
              <a:gd name="connsiteY89" fmla="*/ 470915 h 1376171"/>
              <a:gd name="connsiteX90" fmla="*/ 1752599 w 3995927"/>
              <a:gd name="connsiteY90" fmla="*/ 483107 h 1376171"/>
              <a:gd name="connsiteX91" fmla="*/ 1752599 w 3995927"/>
              <a:gd name="connsiteY91" fmla="*/ 492251 h 1376171"/>
              <a:gd name="connsiteX92" fmla="*/ 1738884 w 3995927"/>
              <a:gd name="connsiteY92" fmla="*/ 492251 h 1376171"/>
              <a:gd name="connsiteX93" fmla="*/ 1746503 w 3995927"/>
              <a:gd name="connsiteY93" fmla="*/ 483107 h 1376171"/>
              <a:gd name="connsiteX94" fmla="*/ 1746503 w 3995927"/>
              <a:gd name="connsiteY94" fmla="*/ 489203 h 1376171"/>
              <a:gd name="connsiteX95" fmla="*/ 1746503 w 3995927"/>
              <a:gd name="connsiteY95" fmla="*/ 499871 h 1376171"/>
              <a:gd name="connsiteX96" fmla="*/ 1664208 w 3995927"/>
              <a:gd name="connsiteY96" fmla="*/ 499871 h 1376171"/>
              <a:gd name="connsiteX97" fmla="*/ 1673351 w 3995927"/>
              <a:gd name="connsiteY97" fmla="*/ 490727 h 1376171"/>
              <a:gd name="connsiteX98" fmla="*/ 1673351 w 3995927"/>
              <a:gd name="connsiteY98" fmla="*/ 496823 h 1376171"/>
              <a:gd name="connsiteX99" fmla="*/ 1673351 w 3995927"/>
              <a:gd name="connsiteY99" fmla="*/ 512063 h 1376171"/>
              <a:gd name="connsiteX100" fmla="*/ 1667256 w 3995927"/>
              <a:gd name="connsiteY100" fmla="*/ 516635 h 1376171"/>
              <a:gd name="connsiteX101" fmla="*/ 1627632 w 3995927"/>
              <a:gd name="connsiteY101" fmla="*/ 516635 h 1376171"/>
              <a:gd name="connsiteX102" fmla="*/ 1635251 w 3995927"/>
              <a:gd name="connsiteY102" fmla="*/ 509015 h 1376171"/>
              <a:gd name="connsiteX103" fmla="*/ 1635251 w 3995927"/>
              <a:gd name="connsiteY103" fmla="*/ 519683 h 1376171"/>
              <a:gd name="connsiteX104" fmla="*/ 1635251 w 3995927"/>
              <a:gd name="connsiteY104" fmla="*/ 528827 h 1376171"/>
              <a:gd name="connsiteX105" fmla="*/ 1618487 w 3995927"/>
              <a:gd name="connsiteY105" fmla="*/ 528827 h 1376171"/>
              <a:gd name="connsiteX106" fmla="*/ 1626108 w 3995927"/>
              <a:gd name="connsiteY106" fmla="*/ 521207 h 1376171"/>
              <a:gd name="connsiteX107" fmla="*/ 1626108 w 3995927"/>
              <a:gd name="connsiteY107" fmla="*/ 533400 h 1376171"/>
              <a:gd name="connsiteX108" fmla="*/ 1626108 w 3995927"/>
              <a:gd name="connsiteY108" fmla="*/ 541019 h 1376171"/>
              <a:gd name="connsiteX109" fmla="*/ 1606296 w 3995927"/>
              <a:gd name="connsiteY109" fmla="*/ 541019 h 1376171"/>
              <a:gd name="connsiteX110" fmla="*/ 1613915 w 3995927"/>
              <a:gd name="connsiteY110" fmla="*/ 533400 h 1376171"/>
              <a:gd name="connsiteX111" fmla="*/ 1613915 w 3995927"/>
              <a:gd name="connsiteY111" fmla="*/ 541019 h 1376171"/>
              <a:gd name="connsiteX112" fmla="*/ 1613915 w 3995927"/>
              <a:gd name="connsiteY112" fmla="*/ 550163 h 1376171"/>
              <a:gd name="connsiteX113" fmla="*/ 1575815 w 3995927"/>
              <a:gd name="connsiteY113" fmla="*/ 550163 h 1376171"/>
              <a:gd name="connsiteX114" fmla="*/ 1583436 w 3995927"/>
              <a:gd name="connsiteY114" fmla="*/ 541019 h 1376171"/>
              <a:gd name="connsiteX115" fmla="*/ 1583436 w 3995927"/>
              <a:gd name="connsiteY115" fmla="*/ 545591 h 1376171"/>
              <a:gd name="connsiteX116" fmla="*/ 1583436 w 3995927"/>
              <a:gd name="connsiteY116" fmla="*/ 553212 h 1376171"/>
              <a:gd name="connsiteX117" fmla="*/ 1548384 w 3995927"/>
              <a:gd name="connsiteY117" fmla="*/ 553212 h 1376171"/>
              <a:gd name="connsiteX118" fmla="*/ 1556003 w 3995927"/>
              <a:gd name="connsiteY118" fmla="*/ 545591 h 1376171"/>
              <a:gd name="connsiteX119" fmla="*/ 1556003 w 3995927"/>
              <a:gd name="connsiteY119" fmla="*/ 560831 h 1376171"/>
              <a:gd name="connsiteX120" fmla="*/ 1556003 w 3995927"/>
              <a:gd name="connsiteY120" fmla="*/ 569975 h 1376171"/>
              <a:gd name="connsiteX121" fmla="*/ 1507236 w 3995927"/>
              <a:gd name="connsiteY121" fmla="*/ 569975 h 1376171"/>
              <a:gd name="connsiteX122" fmla="*/ 1514856 w 3995927"/>
              <a:gd name="connsiteY122" fmla="*/ 562356 h 1376171"/>
              <a:gd name="connsiteX123" fmla="*/ 1514856 w 3995927"/>
              <a:gd name="connsiteY123" fmla="*/ 569975 h 1376171"/>
              <a:gd name="connsiteX124" fmla="*/ 1514856 w 3995927"/>
              <a:gd name="connsiteY124" fmla="*/ 579119 h 1376171"/>
              <a:gd name="connsiteX125" fmla="*/ 1495044 w 3995927"/>
              <a:gd name="connsiteY125" fmla="*/ 579119 h 1376171"/>
              <a:gd name="connsiteX126" fmla="*/ 1502663 w 3995927"/>
              <a:gd name="connsiteY126" fmla="*/ 569975 h 1376171"/>
              <a:gd name="connsiteX127" fmla="*/ 1502663 w 3995927"/>
              <a:gd name="connsiteY127" fmla="*/ 576071 h 1376171"/>
              <a:gd name="connsiteX128" fmla="*/ 1502663 w 3995927"/>
              <a:gd name="connsiteY128" fmla="*/ 586739 h 1376171"/>
              <a:gd name="connsiteX129" fmla="*/ 1488948 w 3995927"/>
              <a:gd name="connsiteY129" fmla="*/ 586739 h 1376171"/>
              <a:gd name="connsiteX130" fmla="*/ 1496568 w 3995927"/>
              <a:gd name="connsiteY130" fmla="*/ 579119 h 1376171"/>
              <a:gd name="connsiteX131" fmla="*/ 1496568 w 3995927"/>
              <a:gd name="connsiteY131" fmla="*/ 582167 h 1376171"/>
              <a:gd name="connsiteX132" fmla="*/ 1496568 w 3995927"/>
              <a:gd name="connsiteY132" fmla="*/ 591312 h 1376171"/>
              <a:gd name="connsiteX133" fmla="*/ 1464563 w 3995927"/>
              <a:gd name="connsiteY133" fmla="*/ 591312 h 1376171"/>
              <a:gd name="connsiteX134" fmla="*/ 1472184 w 3995927"/>
              <a:gd name="connsiteY134" fmla="*/ 583691 h 1376171"/>
              <a:gd name="connsiteX135" fmla="*/ 1472184 w 3995927"/>
              <a:gd name="connsiteY135" fmla="*/ 594359 h 1376171"/>
              <a:gd name="connsiteX136" fmla="*/ 1472184 w 3995927"/>
              <a:gd name="connsiteY136" fmla="*/ 595883 h 1376171"/>
              <a:gd name="connsiteX137" fmla="*/ 1472184 w 3995927"/>
              <a:gd name="connsiteY137" fmla="*/ 601979 h 1376171"/>
              <a:gd name="connsiteX138" fmla="*/ 1472184 w 3995927"/>
              <a:gd name="connsiteY138" fmla="*/ 611123 h 1376171"/>
              <a:gd name="connsiteX139" fmla="*/ 1455420 w 3995927"/>
              <a:gd name="connsiteY139" fmla="*/ 611123 h 1376171"/>
              <a:gd name="connsiteX140" fmla="*/ 1463039 w 3995927"/>
              <a:gd name="connsiteY140" fmla="*/ 603503 h 1376171"/>
              <a:gd name="connsiteX141" fmla="*/ 1463039 w 3995927"/>
              <a:gd name="connsiteY141" fmla="*/ 618744 h 1376171"/>
              <a:gd name="connsiteX142" fmla="*/ 1463039 w 3995927"/>
              <a:gd name="connsiteY142" fmla="*/ 627888 h 1376171"/>
              <a:gd name="connsiteX143" fmla="*/ 1443227 w 3995927"/>
              <a:gd name="connsiteY143" fmla="*/ 627888 h 1376171"/>
              <a:gd name="connsiteX144" fmla="*/ 1450848 w 3995927"/>
              <a:gd name="connsiteY144" fmla="*/ 620267 h 1376171"/>
              <a:gd name="connsiteX145" fmla="*/ 1450848 w 3995927"/>
              <a:gd name="connsiteY145" fmla="*/ 632459 h 1376171"/>
              <a:gd name="connsiteX146" fmla="*/ 1450848 w 3995927"/>
              <a:gd name="connsiteY146" fmla="*/ 640079 h 1376171"/>
              <a:gd name="connsiteX147" fmla="*/ 1386839 w 3995927"/>
              <a:gd name="connsiteY147" fmla="*/ 640079 h 1376171"/>
              <a:gd name="connsiteX148" fmla="*/ 1394460 w 3995927"/>
              <a:gd name="connsiteY148" fmla="*/ 632459 h 1376171"/>
              <a:gd name="connsiteX149" fmla="*/ 1394460 w 3995927"/>
              <a:gd name="connsiteY149" fmla="*/ 640079 h 1376171"/>
              <a:gd name="connsiteX150" fmla="*/ 1394460 w 3995927"/>
              <a:gd name="connsiteY150" fmla="*/ 649223 h 1376171"/>
              <a:gd name="connsiteX151" fmla="*/ 1371599 w 3995927"/>
              <a:gd name="connsiteY151" fmla="*/ 649223 h 1376171"/>
              <a:gd name="connsiteX152" fmla="*/ 1379220 w 3995927"/>
              <a:gd name="connsiteY152" fmla="*/ 641603 h 1376171"/>
              <a:gd name="connsiteX153" fmla="*/ 1379220 w 3995927"/>
              <a:gd name="connsiteY153" fmla="*/ 669035 h 1376171"/>
              <a:gd name="connsiteX154" fmla="*/ 1341120 w 3995927"/>
              <a:gd name="connsiteY154" fmla="*/ 669035 h 1376171"/>
              <a:gd name="connsiteX155" fmla="*/ 1348739 w 3995927"/>
              <a:gd name="connsiteY155" fmla="*/ 661415 h 1376171"/>
              <a:gd name="connsiteX156" fmla="*/ 1348739 w 3995927"/>
              <a:gd name="connsiteY156" fmla="*/ 664463 h 1376171"/>
              <a:gd name="connsiteX157" fmla="*/ 1348739 w 3995927"/>
              <a:gd name="connsiteY157" fmla="*/ 673607 h 1376171"/>
              <a:gd name="connsiteX158" fmla="*/ 1298448 w 3995927"/>
              <a:gd name="connsiteY158" fmla="*/ 673607 h 1376171"/>
              <a:gd name="connsiteX159" fmla="*/ 1306068 w 3995927"/>
              <a:gd name="connsiteY159" fmla="*/ 665988 h 1376171"/>
              <a:gd name="connsiteX160" fmla="*/ 1306068 w 3995927"/>
              <a:gd name="connsiteY160" fmla="*/ 697991 h 1376171"/>
              <a:gd name="connsiteX161" fmla="*/ 1306068 w 3995927"/>
              <a:gd name="connsiteY161" fmla="*/ 707135 h 1376171"/>
              <a:gd name="connsiteX162" fmla="*/ 1260348 w 3995927"/>
              <a:gd name="connsiteY162" fmla="*/ 707135 h 1376171"/>
              <a:gd name="connsiteX163" fmla="*/ 1269491 w 3995927"/>
              <a:gd name="connsiteY163" fmla="*/ 699515 h 1376171"/>
              <a:gd name="connsiteX164" fmla="*/ 1269491 w 3995927"/>
              <a:gd name="connsiteY164" fmla="*/ 710183 h 1376171"/>
              <a:gd name="connsiteX165" fmla="*/ 1269491 w 3995927"/>
              <a:gd name="connsiteY165" fmla="*/ 719327 h 1376171"/>
              <a:gd name="connsiteX166" fmla="*/ 1223772 w 3995927"/>
              <a:gd name="connsiteY166" fmla="*/ 719327 h 1376171"/>
              <a:gd name="connsiteX167" fmla="*/ 1231391 w 3995927"/>
              <a:gd name="connsiteY167" fmla="*/ 711707 h 1376171"/>
              <a:gd name="connsiteX168" fmla="*/ 1231391 w 3995927"/>
              <a:gd name="connsiteY168" fmla="*/ 717803 h 1376171"/>
              <a:gd name="connsiteX169" fmla="*/ 1231391 w 3995927"/>
              <a:gd name="connsiteY169" fmla="*/ 726947 h 1376171"/>
              <a:gd name="connsiteX170" fmla="*/ 1190244 w 3995927"/>
              <a:gd name="connsiteY170" fmla="*/ 726947 h 1376171"/>
              <a:gd name="connsiteX171" fmla="*/ 1197863 w 3995927"/>
              <a:gd name="connsiteY171" fmla="*/ 719327 h 1376171"/>
              <a:gd name="connsiteX172" fmla="*/ 1197863 w 3995927"/>
              <a:gd name="connsiteY172" fmla="*/ 726947 h 1376171"/>
              <a:gd name="connsiteX173" fmla="*/ 1197863 w 3995927"/>
              <a:gd name="connsiteY173" fmla="*/ 736091 h 1376171"/>
              <a:gd name="connsiteX174" fmla="*/ 1171956 w 3995927"/>
              <a:gd name="connsiteY174" fmla="*/ 736091 h 1376171"/>
              <a:gd name="connsiteX175" fmla="*/ 1179575 w 3995927"/>
              <a:gd name="connsiteY175" fmla="*/ 728471 h 1376171"/>
              <a:gd name="connsiteX176" fmla="*/ 1179575 w 3995927"/>
              <a:gd name="connsiteY176" fmla="*/ 739139 h 1376171"/>
              <a:gd name="connsiteX177" fmla="*/ 1179575 w 3995927"/>
              <a:gd name="connsiteY177" fmla="*/ 748283 h 1376171"/>
              <a:gd name="connsiteX178" fmla="*/ 1156715 w 3995927"/>
              <a:gd name="connsiteY178" fmla="*/ 748283 h 1376171"/>
              <a:gd name="connsiteX179" fmla="*/ 1164336 w 3995927"/>
              <a:gd name="connsiteY179" fmla="*/ 740663 h 1376171"/>
              <a:gd name="connsiteX180" fmla="*/ 1164336 w 3995927"/>
              <a:gd name="connsiteY180" fmla="*/ 746759 h 1376171"/>
              <a:gd name="connsiteX181" fmla="*/ 1164336 w 3995927"/>
              <a:gd name="connsiteY181" fmla="*/ 755903 h 1376171"/>
              <a:gd name="connsiteX182" fmla="*/ 1139951 w 3995927"/>
              <a:gd name="connsiteY182" fmla="*/ 755903 h 1376171"/>
              <a:gd name="connsiteX183" fmla="*/ 1149096 w 3995927"/>
              <a:gd name="connsiteY183" fmla="*/ 748283 h 1376171"/>
              <a:gd name="connsiteX184" fmla="*/ 1149096 w 3995927"/>
              <a:gd name="connsiteY184" fmla="*/ 751331 h 1376171"/>
              <a:gd name="connsiteX185" fmla="*/ 1149096 w 3995927"/>
              <a:gd name="connsiteY185" fmla="*/ 760475 h 1376171"/>
              <a:gd name="connsiteX186" fmla="*/ 1011935 w 3995927"/>
              <a:gd name="connsiteY186" fmla="*/ 760475 h 1376171"/>
              <a:gd name="connsiteX187" fmla="*/ 1019556 w 3995927"/>
              <a:gd name="connsiteY187" fmla="*/ 752856 h 1376171"/>
              <a:gd name="connsiteX188" fmla="*/ 1019556 w 3995927"/>
              <a:gd name="connsiteY188" fmla="*/ 784859 h 1376171"/>
              <a:gd name="connsiteX189" fmla="*/ 1019556 w 3995927"/>
              <a:gd name="connsiteY189" fmla="*/ 794003 h 1376171"/>
              <a:gd name="connsiteX190" fmla="*/ 982979 w 3995927"/>
              <a:gd name="connsiteY190" fmla="*/ 794003 h 1376171"/>
              <a:gd name="connsiteX191" fmla="*/ 990600 w 3995927"/>
              <a:gd name="connsiteY191" fmla="*/ 786383 h 1376171"/>
              <a:gd name="connsiteX192" fmla="*/ 990600 w 3995927"/>
              <a:gd name="connsiteY192" fmla="*/ 813815 h 1376171"/>
              <a:gd name="connsiteX193" fmla="*/ 964691 w 3995927"/>
              <a:gd name="connsiteY193" fmla="*/ 813815 h 1376171"/>
              <a:gd name="connsiteX194" fmla="*/ 972312 w 3995927"/>
              <a:gd name="connsiteY194" fmla="*/ 806195 h 1376171"/>
              <a:gd name="connsiteX195" fmla="*/ 972312 w 3995927"/>
              <a:gd name="connsiteY195" fmla="*/ 809244 h 1376171"/>
              <a:gd name="connsiteX196" fmla="*/ 972312 w 3995927"/>
              <a:gd name="connsiteY196" fmla="*/ 818388 h 1376171"/>
              <a:gd name="connsiteX197" fmla="*/ 949451 w 3995927"/>
              <a:gd name="connsiteY197" fmla="*/ 818388 h 1376171"/>
              <a:gd name="connsiteX198" fmla="*/ 957071 w 3995927"/>
              <a:gd name="connsiteY198" fmla="*/ 810767 h 1376171"/>
              <a:gd name="connsiteX199" fmla="*/ 957071 w 3995927"/>
              <a:gd name="connsiteY199" fmla="*/ 818388 h 1376171"/>
              <a:gd name="connsiteX200" fmla="*/ 957071 w 3995927"/>
              <a:gd name="connsiteY200" fmla="*/ 826007 h 1376171"/>
              <a:gd name="connsiteX201" fmla="*/ 943356 w 3995927"/>
              <a:gd name="connsiteY201" fmla="*/ 826007 h 1376171"/>
              <a:gd name="connsiteX202" fmla="*/ 950976 w 3995927"/>
              <a:gd name="connsiteY202" fmla="*/ 818388 h 1376171"/>
              <a:gd name="connsiteX203" fmla="*/ 950976 w 3995927"/>
              <a:gd name="connsiteY203" fmla="*/ 822959 h 1376171"/>
              <a:gd name="connsiteX204" fmla="*/ 950976 w 3995927"/>
              <a:gd name="connsiteY204" fmla="*/ 830579 h 1376171"/>
              <a:gd name="connsiteX205" fmla="*/ 922020 w 3995927"/>
              <a:gd name="connsiteY205" fmla="*/ 830579 h 1376171"/>
              <a:gd name="connsiteX206" fmla="*/ 929639 w 3995927"/>
              <a:gd name="connsiteY206" fmla="*/ 822959 h 1376171"/>
              <a:gd name="connsiteX207" fmla="*/ 929639 w 3995927"/>
              <a:gd name="connsiteY207" fmla="*/ 847344 h 1376171"/>
              <a:gd name="connsiteX208" fmla="*/ 918971 w 3995927"/>
              <a:gd name="connsiteY208" fmla="*/ 847344 h 1376171"/>
              <a:gd name="connsiteX209" fmla="*/ 926591 w 3995927"/>
              <a:gd name="connsiteY209" fmla="*/ 839723 h 1376171"/>
              <a:gd name="connsiteX210" fmla="*/ 926591 w 3995927"/>
              <a:gd name="connsiteY210" fmla="*/ 847344 h 1376171"/>
              <a:gd name="connsiteX211" fmla="*/ 926591 w 3995927"/>
              <a:gd name="connsiteY211" fmla="*/ 854963 h 1376171"/>
              <a:gd name="connsiteX212" fmla="*/ 891539 w 3995927"/>
              <a:gd name="connsiteY212" fmla="*/ 854963 h 1376171"/>
              <a:gd name="connsiteX213" fmla="*/ 899159 w 3995927"/>
              <a:gd name="connsiteY213" fmla="*/ 847344 h 1376171"/>
              <a:gd name="connsiteX214" fmla="*/ 899159 w 3995927"/>
              <a:gd name="connsiteY214" fmla="*/ 876300 h 1376171"/>
              <a:gd name="connsiteX215" fmla="*/ 882395 w 3995927"/>
              <a:gd name="connsiteY215" fmla="*/ 876300 h 1376171"/>
              <a:gd name="connsiteX216" fmla="*/ 890015 w 3995927"/>
              <a:gd name="connsiteY216" fmla="*/ 868679 h 1376171"/>
              <a:gd name="connsiteX217" fmla="*/ 890015 w 3995927"/>
              <a:gd name="connsiteY217" fmla="*/ 888491 h 1376171"/>
              <a:gd name="connsiteX218" fmla="*/ 890015 w 3995927"/>
              <a:gd name="connsiteY218" fmla="*/ 896112 h 1376171"/>
              <a:gd name="connsiteX219" fmla="*/ 876300 w 3995927"/>
              <a:gd name="connsiteY219" fmla="*/ 896112 h 1376171"/>
              <a:gd name="connsiteX220" fmla="*/ 883920 w 3995927"/>
              <a:gd name="connsiteY220" fmla="*/ 888491 h 1376171"/>
              <a:gd name="connsiteX221" fmla="*/ 883920 w 3995927"/>
              <a:gd name="connsiteY221" fmla="*/ 905256 h 1376171"/>
              <a:gd name="connsiteX222" fmla="*/ 859535 w 3995927"/>
              <a:gd name="connsiteY222" fmla="*/ 905256 h 1376171"/>
              <a:gd name="connsiteX223" fmla="*/ 868679 w 3995927"/>
              <a:gd name="connsiteY223" fmla="*/ 897635 h 1376171"/>
              <a:gd name="connsiteX224" fmla="*/ 868679 w 3995927"/>
              <a:gd name="connsiteY224" fmla="*/ 900683 h 1376171"/>
              <a:gd name="connsiteX225" fmla="*/ 868679 w 3995927"/>
              <a:gd name="connsiteY225" fmla="*/ 909827 h 1376171"/>
              <a:gd name="connsiteX226" fmla="*/ 835151 w 3995927"/>
              <a:gd name="connsiteY226" fmla="*/ 909827 h 1376171"/>
              <a:gd name="connsiteX227" fmla="*/ 842771 w 3995927"/>
              <a:gd name="connsiteY227" fmla="*/ 900683 h 1376171"/>
              <a:gd name="connsiteX228" fmla="*/ 842771 w 3995927"/>
              <a:gd name="connsiteY228" fmla="*/ 929639 h 1376171"/>
              <a:gd name="connsiteX229" fmla="*/ 786383 w 3995927"/>
              <a:gd name="connsiteY229" fmla="*/ 929639 h 1376171"/>
              <a:gd name="connsiteX230" fmla="*/ 794003 w 3995927"/>
              <a:gd name="connsiteY230" fmla="*/ 922019 h 1376171"/>
              <a:gd name="connsiteX231" fmla="*/ 794003 w 3995927"/>
              <a:gd name="connsiteY231" fmla="*/ 929639 h 1376171"/>
              <a:gd name="connsiteX232" fmla="*/ 794003 w 3995927"/>
              <a:gd name="connsiteY232" fmla="*/ 938783 h 1376171"/>
              <a:gd name="connsiteX233" fmla="*/ 758951 w 3995927"/>
              <a:gd name="connsiteY233" fmla="*/ 938783 h 1376171"/>
              <a:gd name="connsiteX234" fmla="*/ 766571 w 3995927"/>
              <a:gd name="connsiteY234" fmla="*/ 929639 h 1376171"/>
              <a:gd name="connsiteX235" fmla="*/ 766571 w 3995927"/>
              <a:gd name="connsiteY235" fmla="*/ 937259 h 1376171"/>
              <a:gd name="connsiteX236" fmla="*/ 766571 w 3995927"/>
              <a:gd name="connsiteY236" fmla="*/ 946403 h 1376171"/>
              <a:gd name="connsiteX237" fmla="*/ 743712 w 3995927"/>
              <a:gd name="connsiteY237" fmla="*/ 946403 h 1376171"/>
              <a:gd name="connsiteX238" fmla="*/ 751332 w 3995927"/>
              <a:gd name="connsiteY238" fmla="*/ 938783 h 1376171"/>
              <a:gd name="connsiteX239" fmla="*/ 751332 w 3995927"/>
              <a:gd name="connsiteY239" fmla="*/ 946403 h 1376171"/>
              <a:gd name="connsiteX240" fmla="*/ 751332 w 3995927"/>
              <a:gd name="connsiteY240" fmla="*/ 954023 h 1376171"/>
              <a:gd name="connsiteX241" fmla="*/ 693420 w 3995927"/>
              <a:gd name="connsiteY241" fmla="*/ 954023 h 1376171"/>
              <a:gd name="connsiteX242" fmla="*/ 701039 w 3995927"/>
              <a:gd name="connsiteY242" fmla="*/ 946403 h 1376171"/>
              <a:gd name="connsiteX243" fmla="*/ 701039 w 3995927"/>
              <a:gd name="connsiteY243" fmla="*/ 963167 h 1376171"/>
              <a:gd name="connsiteX244" fmla="*/ 650747 w 3995927"/>
              <a:gd name="connsiteY244" fmla="*/ 963167 h 1376171"/>
              <a:gd name="connsiteX245" fmla="*/ 658367 w 3995927"/>
              <a:gd name="connsiteY245" fmla="*/ 955547 h 1376171"/>
              <a:gd name="connsiteX246" fmla="*/ 658367 w 3995927"/>
              <a:gd name="connsiteY246" fmla="*/ 979931 h 1376171"/>
              <a:gd name="connsiteX247" fmla="*/ 658367 w 3995927"/>
              <a:gd name="connsiteY247" fmla="*/ 987551 h 1376171"/>
              <a:gd name="connsiteX248" fmla="*/ 626364 w 3995927"/>
              <a:gd name="connsiteY248" fmla="*/ 987551 h 1376171"/>
              <a:gd name="connsiteX249" fmla="*/ 633983 w 3995927"/>
              <a:gd name="connsiteY249" fmla="*/ 979931 h 1376171"/>
              <a:gd name="connsiteX250" fmla="*/ 633983 w 3995927"/>
              <a:gd name="connsiteY250" fmla="*/ 995171 h 1376171"/>
              <a:gd name="connsiteX251" fmla="*/ 633983 w 3995927"/>
              <a:gd name="connsiteY251" fmla="*/ 1004315 h 1376171"/>
              <a:gd name="connsiteX252" fmla="*/ 585215 w 3995927"/>
              <a:gd name="connsiteY252" fmla="*/ 1004315 h 1376171"/>
              <a:gd name="connsiteX253" fmla="*/ 592835 w 3995927"/>
              <a:gd name="connsiteY253" fmla="*/ 996695 h 1376171"/>
              <a:gd name="connsiteX254" fmla="*/ 592835 w 3995927"/>
              <a:gd name="connsiteY254" fmla="*/ 1016507 h 1376171"/>
              <a:gd name="connsiteX255" fmla="*/ 592835 w 3995927"/>
              <a:gd name="connsiteY255" fmla="*/ 1025651 h 1376171"/>
              <a:gd name="connsiteX256" fmla="*/ 579120 w 3995927"/>
              <a:gd name="connsiteY256" fmla="*/ 1025651 h 1376171"/>
              <a:gd name="connsiteX257" fmla="*/ 586739 w 3995927"/>
              <a:gd name="connsiteY257" fmla="*/ 1016507 h 1376171"/>
              <a:gd name="connsiteX258" fmla="*/ 586739 w 3995927"/>
              <a:gd name="connsiteY258" fmla="*/ 1024127 h 1376171"/>
              <a:gd name="connsiteX259" fmla="*/ 586739 w 3995927"/>
              <a:gd name="connsiteY259" fmla="*/ 1033271 h 1376171"/>
              <a:gd name="connsiteX260" fmla="*/ 573023 w 3995927"/>
              <a:gd name="connsiteY260" fmla="*/ 1033271 h 1376171"/>
              <a:gd name="connsiteX261" fmla="*/ 580644 w 3995927"/>
              <a:gd name="connsiteY261" fmla="*/ 1025651 h 1376171"/>
              <a:gd name="connsiteX262" fmla="*/ 580644 w 3995927"/>
              <a:gd name="connsiteY262" fmla="*/ 1037844 h 1376171"/>
              <a:gd name="connsiteX263" fmla="*/ 554735 w 3995927"/>
              <a:gd name="connsiteY263" fmla="*/ 1037844 h 1376171"/>
              <a:gd name="connsiteX264" fmla="*/ 562356 w 3995927"/>
              <a:gd name="connsiteY264" fmla="*/ 1030223 h 1376171"/>
              <a:gd name="connsiteX265" fmla="*/ 562356 w 3995927"/>
              <a:gd name="connsiteY265" fmla="*/ 1040891 h 1376171"/>
              <a:gd name="connsiteX266" fmla="*/ 562356 w 3995927"/>
              <a:gd name="connsiteY266" fmla="*/ 1050035 h 1376171"/>
              <a:gd name="connsiteX267" fmla="*/ 527303 w 3995927"/>
              <a:gd name="connsiteY267" fmla="*/ 1050035 h 1376171"/>
              <a:gd name="connsiteX268" fmla="*/ 534923 w 3995927"/>
              <a:gd name="connsiteY268" fmla="*/ 1042415 h 1376171"/>
              <a:gd name="connsiteX269" fmla="*/ 534923 w 3995927"/>
              <a:gd name="connsiteY269" fmla="*/ 1066800 h 1376171"/>
              <a:gd name="connsiteX270" fmla="*/ 534923 w 3995927"/>
              <a:gd name="connsiteY270" fmla="*/ 1074419 h 1376171"/>
              <a:gd name="connsiteX271" fmla="*/ 509015 w 3995927"/>
              <a:gd name="connsiteY271" fmla="*/ 1074419 h 1376171"/>
              <a:gd name="connsiteX272" fmla="*/ 516635 w 3995927"/>
              <a:gd name="connsiteY272" fmla="*/ 1066800 h 1376171"/>
              <a:gd name="connsiteX273" fmla="*/ 516635 w 3995927"/>
              <a:gd name="connsiteY273" fmla="*/ 1074419 h 1376171"/>
              <a:gd name="connsiteX274" fmla="*/ 516635 w 3995927"/>
              <a:gd name="connsiteY274" fmla="*/ 1083563 h 1376171"/>
              <a:gd name="connsiteX275" fmla="*/ 502920 w 3995927"/>
              <a:gd name="connsiteY275" fmla="*/ 1083563 h 1376171"/>
              <a:gd name="connsiteX276" fmla="*/ 510539 w 3995927"/>
              <a:gd name="connsiteY276" fmla="*/ 1074419 h 1376171"/>
              <a:gd name="connsiteX277" fmla="*/ 510539 w 3995927"/>
              <a:gd name="connsiteY277" fmla="*/ 1078991 h 1376171"/>
              <a:gd name="connsiteX278" fmla="*/ 510539 w 3995927"/>
              <a:gd name="connsiteY278" fmla="*/ 1086612 h 1376171"/>
              <a:gd name="connsiteX279" fmla="*/ 499871 w 3995927"/>
              <a:gd name="connsiteY279" fmla="*/ 1086612 h 1376171"/>
              <a:gd name="connsiteX280" fmla="*/ 507491 w 3995927"/>
              <a:gd name="connsiteY280" fmla="*/ 1078991 h 1376171"/>
              <a:gd name="connsiteX281" fmla="*/ 507491 w 3995927"/>
              <a:gd name="connsiteY281" fmla="*/ 1095756 h 1376171"/>
              <a:gd name="connsiteX282" fmla="*/ 493776 w 3995927"/>
              <a:gd name="connsiteY282" fmla="*/ 1095756 h 1376171"/>
              <a:gd name="connsiteX283" fmla="*/ 501395 w 3995927"/>
              <a:gd name="connsiteY283" fmla="*/ 1088135 h 1376171"/>
              <a:gd name="connsiteX284" fmla="*/ 501395 w 3995927"/>
              <a:gd name="connsiteY284" fmla="*/ 1107947 h 1376171"/>
              <a:gd name="connsiteX285" fmla="*/ 501395 w 3995927"/>
              <a:gd name="connsiteY285" fmla="*/ 1115568 h 1376171"/>
              <a:gd name="connsiteX286" fmla="*/ 481583 w 3995927"/>
              <a:gd name="connsiteY286" fmla="*/ 1115568 h 1376171"/>
              <a:gd name="connsiteX287" fmla="*/ 489203 w 3995927"/>
              <a:gd name="connsiteY287" fmla="*/ 1107947 h 1376171"/>
              <a:gd name="connsiteX288" fmla="*/ 489203 w 3995927"/>
              <a:gd name="connsiteY288" fmla="*/ 1124712 h 1376171"/>
              <a:gd name="connsiteX289" fmla="*/ 422147 w 3995927"/>
              <a:gd name="connsiteY289" fmla="*/ 1124712 h 1376171"/>
              <a:gd name="connsiteX290" fmla="*/ 429767 w 3995927"/>
              <a:gd name="connsiteY290" fmla="*/ 1117091 h 1376171"/>
              <a:gd name="connsiteX291" fmla="*/ 429767 w 3995927"/>
              <a:gd name="connsiteY291" fmla="*/ 1127759 h 1376171"/>
              <a:gd name="connsiteX292" fmla="*/ 429767 w 3995927"/>
              <a:gd name="connsiteY292" fmla="*/ 1136903 h 1376171"/>
              <a:gd name="connsiteX293" fmla="*/ 376427 w 3995927"/>
              <a:gd name="connsiteY293" fmla="*/ 1136903 h 1376171"/>
              <a:gd name="connsiteX294" fmla="*/ 384047 w 3995927"/>
              <a:gd name="connsiteY294" fmla="*/ 1129283 h 1376171"/>
              <a:gd name="connsiteX295" fmla="*/ 384047 w 3995927"/>
              <a:gd name="connsiteY295" fmla="*/ 1156715 h 1376171"/>
              <a:gd name="connsiteX296" fmla="*/ 384047 w 3995927"/>
              <a:gd name="connsiteY296" fmla="*/ 1165859 h 1376171"/>
              <a:gd name="connsiteX297" fmla="*/ 367283 w 3995927"/>
              <a:gd name="connsiteY297" fmla="*/ 1165859 h 1376171"/>
              <a:gd name="connsiteX298" fmla="*/ 374903 w 3995927"/>
              <a:gd name="connsiteY298" fmla="*/ 1158239 h 1376171"/>
              <a:gd name="connsiteX299" fmla="*/ 374903 w 3995927"/>
              <a:gd name="connsiteY299" fmla="*/ 1173479 h 1376171"/>
              <a:gd name="connsiteX300" fmla="*/ 374903 w 3995927"/>
              <a:gd name="connsiteY300" fmla="*/ 1182624 h 1376171"/>
              <a:gd name="connsiteX301" fmla="*/ 358139 w 3995927"/>
              <a:gd name="connsiteY301" fmla="*/ 1182624 h 1376171"/>
              <a:gd name="connsiteX302" fmla="*/ 365759 w 3995927"/>
              <a:gd name="connsiteY302" fmla="*/ 1175003 h 1376171"/>
              <a:gd name="connsiteX303" fmla="*/ 365759 w 3995927"/>
              <a:gd name="connsiteY303" fmla="*/ 1181100 h 1376171"/>
              <a:gd name="connsiteX304" fmla="*/ 365759 w 3995927"/>
              <a:gd name="connsiteY304" fmla="*/ 1190244 h 1376171"/>
              <a:gd name="connsiteX305" fmla="*/ 301751 w 3995927"/>
              <a:gd name="connsiteY305" fmla="*/ 1190244 h 1376171"/>
              <a:gd name="connsiteX306" fmla="*/ 309371 w 3995927"/>
              <a:gd name="connsiteY306" fmla="*/ 1182624 h 1376171"/>
              <a:gd name="connsiteX307" fmla="*/ 309371 w 3995927"/>
              <a:gd name="connsiteY307" fmla="*/ 1202435 h 1376171"/>
              <a:gd name="connsiteX308" fmla="*/ 309371 w 3995927"/>
              <a:gd name="connsiteY308" fmla="*/ 1211579 h 1376171"/>
              <a:gd name="connsiteX309" fmla="*/ 280415 w 3995927"/>
              <a:gd name="connsiteY309" fmla="*/ 1211579 h 1376171"/>
              <a:gd name="connsiteX310" fmla="*/ 288035 w 3995927"/>
              <a:gd name="connsiteY310" fmla="*/ 1203959 h 1376171"/>
              <a:gd name="connsiteX311" fmla="*/ 288035 w 3995927"/>
              <a:gd name="connsiteY311" fmla="*/ 1207007 h 1376171"/>
              <a:gd name="connsiteX312" fmla="*/ 288035 w 3995927"/>
              <a:gd name="connsiteY312" fmla="*/ 1214627 h 1376171"/>
              <a:gd name="connsiteX313" fmla="*/ 271271 w 3995927"/>
              <a:gd name="connsiteY313" fmla="*/ 1214627 h 1376171"/>
              <a:gd name="connsiteX314" fmla="*/ 278891 w 3995927"/>
              <a:gd name="connsiteY314" fmla="*/ 1207007 h 1376171"/>
              <a:gd name="connsiteX315" fmla="*/ 278891 w 3995927"/>
              <a:gd name="connsiteY315" fmla="*/ 1223771 h 1376171"/>
              <a:gd name="connsiteX316" fmla="*/ 240791 w 3995927"/>
              <a:gd name="connsiteY316" fmla="*/ 1223771 h 1376171"/>
              <a:gd name="connsiteX317" fmla="*/ 248411 w 3995927"/>
              <a:gd name="connsiteY317" fmla="*/ 1216151 h 1376171"/>
              <a:gd name="connsiteX318" fmla="*/ 248411 w 3995927"/>
              <a:gd name="connsiteY318" fmla="*/ 1222247 h 1376171"/>
              <a:gd name="connsiteX319" fmla="*/ 248411 w 3995927"/>
              <a:gd name="connsiteY319" fmla="*/ 1231391 h 1376171"/>
              <a:gd name="connsiteX320" fmla="*/ 184403 w 3995927"/>
              <a:gd name="connsiteY320" fmla="*/ 1231391 h 1376171"/>
              <a:gd name="connsiteX321" fmla="*/ 193547 w 3995927"/>
              <a:gd name="connsiteY321" fmla="*/ 1223771 h 1376171"/>
              <a:gd name="connsiteX322" fmla="*/ 193547 w 3995927"/>
              <a:gd name="connsiteY322" fmla="*/ 1240535 h 1376171"/>
              <a:gd name="connsiteX323" fmla="*/ 166115 w 3995927"/>
              <a:gd name="connsiteY323" fmla="*/ 1240535 h 1376171"/>
              <a:gd name="connsiteX324" fmla="*/ 173735 w 3995927"/>
              <a:gd name="connsiteY324" fmla="*/ 1232915 h 1376171"/>
              <a:gd name="connsiteX325" fmla="*/ 173735 w 3995927"/>
              <a:gd name="connsiteY325" fmla="*/ 1260347 h 1376171"/>
              <a:gd name="connsiteX326" fmla="*/ 160020 w 3995927"/>
              <a:gd name="connsiteY326" fmla="*/ 1260347 h 1376171"/>
              <a:gd name="connsiteX327" fmla="*/ 167639 w 3995927"/>
              <a:gd name="connsiteY327" fmla="*/ 1252727 h 1376171"/>
              <a:gd name="connsiteX328" fmla="*/ 167639 w 3995927"/>
              <a:gd name="connsiteY328" fmla="*/ 1257300 h 1376171"/>
              <a:gd name="connsiteX329" fmla="*/ 167639 w 3995927"/>
              <a:gd name="connsiteY329" fmla="*/ 1264919 h 1376171"/>
              <a:gd name="connsiteX330" fmla="*/ 147827 w 3995927"/>
              <a:gd name="connsiteY330" fmla="*/ 1264919 h 1376171"/>
              <a:gd name="connsiteX331" fmla="*/ 155447 w 3995927"/>
              <a:gd name="connsiteY331" fmla="*/ 1257300 h 1376171"/>
              <a:gd name="connsiteX332" fmla="*/ 155447 w 3995927"/>
              <a:gd name="connsiteY332" fmla="*/ 1264919 h 1376171"/>
              <a:gd name="connsiteX333" fmla="*/ 155447 w 3995927"/>
              <a:gd name="connsiteY333" fmla="*/ 1272539 h 1376171"/>
              <a:gd name="connsiteX334" fmla="*/ 120395 w 3995927"/>
              <a:gd name="connsiteY334" fmla="*/ 1272539 h 1376171"/>
              <a:gd name="connsiteX335" fmla="*/ 128015 w 3995927"/>
              <a:gd name="connsiteY335" fmla="*/ 1264919 h 1376171"/>
              <a:gd name="connsiteX336" fmla="*/ 128015 w 3995927"/>
              <a:gd name="connsiteY336" fmla="*/ 1293875 h 1376171"/>
              <a:gd name="connsiteX337" fmla="*/ 102108 w 3995927"/>
              <a:gd name="connsiteY337" fmla="*/ 1293875 h 1376171"/>
              <a:gd name="connsiteX338" fmla="*/ 109727 w 3995927"/>
              <a:gd name="connsiteY338" fmla="*/ 1286256 h 1376171"/>
              <a:gd name="connsiteX339" fmla="*/ 109727 w 3995927"/>
              <a:gd name="connsiteY339" fmla="*/ 1310639 h 1376171"/>
              <a:gd name="connsiteX340" fmla="*/ 80771 w 3995927"/>
              <a:gd name="connsiteY340" fmla="*/ 1310639 h 1376171"/>
              <a:gd name="connsiteX341" fmla="*/ 88391 w 3995927"/>
              <a:gd name="connsiteY341" fmla="*/ 1303019 h 1376171"/>
              <a:gd name="connsiteX342" fmla="*/ 88391 w 3995927"/>
              <a:gd name="connsiteY342" fmla="*/ 1313688 h 1376171"/>
              <a:gd name="connsiteX343" fmla="*/ 88391 w 3995927"/>
              <a:gd name="connsiteY343" fmla="*/ 1322831 h 1376171"/>
              <a:gd name="connsiteX344" fmla="*/ 60959 w 3995927"/>
              <a:gd name="connsiteY344" fmla="*/ 1322831 h 1376171"/>
              <a:gd name="connsiteX345" fmla="*/ 70103 w 3995927"/>
              <a:gd name="connsiteY345" fmla="*/ 1315212 h 1376171"/>
              <a:gd name="connsiteX346" fmla="*/ 70103 w 3995927"/>
              <a:gd name="connsiteY346" fmla="*/ 1322831 h 1376171"/>
              <a:gd name="connsiteX347" fmla="*/ 70103 w 3995927"/>
              <a:gd name="connsiteY347" fmla="*/ 1330451 h 1376171"/>
              <a:gd name="connsiteX348" fmla="*/ 27432 w 3995927"/>
              <a:gd name="connsiteY348" fmla="*/ 1330451 h 1376171"/>
              <a:gd name="connsiteX349" fmla="*/ 35051 w 3995927"/>
              <a:gd name="connsiteY349" fmla="*/ 1322831 h 1376171"/>
              <a:gd name="connsiteX350" fmla="*/ 35051 w 3995927"/>
              <a:gd name="connsiteY350" fmla="*/ 1335024 h 1376171"/>
              <a:gd name="connsiteX351" fmla="*/ 35051 w 3995927"/>
              <a:gd name="connsiteY351" fmla="*/ 1344168 h 1376171"/>
              <a:gd name="connsiteX352" fmla="*/ 15239 w 3995927"/>
              <a:gd name="connsiteY352" fmla="*/ 1344168 h 1376171"/>
              <a:gd name="connsiteX353" fmla="*/ 22859 w 3995927"/>
              <a:gd name="connsiteY353" fmla="*/ 1335024 h 1376171"/>
              <a:gd name="connsiteX354" fmla="*/ 22859 w 3995927"/>
              <a:gd name="connsiteY354" fmla="*/ 1347215 h 1376171"/>
              <a:gd name="connsiteX355" fmla="*/ 22859 w 3995927"/>
              <a:gd name="connsiteY355" fmla="*/ 1356359 h 1376171"/>
              <a:gd name="connsiteX356" fmla="*/ 9144 w 3995927"/>
              <a:gd name="connsiteY356" fmla="*/ 1356359 h 1376171"/>
              <a:gd name="connsiteX357" fmla="*/ 16764 w 3995927"/>
              <a:gd name="connsiteY357" fmla="*/ 1348739 h 1376171"/>
              <a:gd name="connsiteX358" fmla="*/ 16764 w 3995927"/>
              <a:gd name="connsiteY358" fmla="*/ 1376171 h 1376171"/>
              <a:gd name="connsiteX359" fmla="*/ 0 w 3995927"/>
              <a:gd name="connsiteY359" fmla="*/ 1376171 h 1376171"/>
              <a:gd name="connsiteX360" fmla="*/ 0 w 3995927"/>
              <a:gd name="connsiteY360" fmla="*/ 1360931 h 1376171"/>
              <a:gd name="connsiteX361" fmla="*/ 9144 w 3995927"/>
              <a:gd name="connsiteY361" fmla="*/ 1360931 h 1376171"/>
              <a:gd name="connsiteX362" fmla="*/ 1523 w 3995927"/>
              <a:gd name="connsiteY362" fmla="*/ 1368551 h 1376171"/>
              <a:gd name="connsiteX363" fmla="*/ 1523 w 3995927"/>
              <a:gd name="connsiteY363" fmla="*/ 1339595 h 1376171"/>
              <a:gd name="connsiteX364" fmla="*/ 15239 w 3995927"/>
              <a:gd name="connsiteY364" fmla="*/ 1339595 h 1376171"/>
              <a:gd name="connsiteX365" fmla="*/ 7620 w 3995927"/>
              <a:gd name="connsiteY365" fmla="*/ 1348739 h 1376171"/>
              <a:gd name="connsiteX366" fmla="*/ 7620 w 3995927"/>
              <a:gd name="connsiteY366" fmla="*/ 1347215 h 1376171"/>
              <a:gd name="connsiteX367" fmla="*/ 7620 w 3995927"/>
              <a:gd name="connsiteY367" fmla="*/ 1327403 h 1376171"/>
              <a:gd name="connsiteX368" fmla="*/ 27432 w 3995927"/>
              <a:gd name="connsiteY368" fmla="*/ 1327403 h 1376171"/>
              <a:gd name="connsiteX369" fmla="*/ 19811 w 3995927"/>
              <a:gd name="connsiteY369" fmla="*/ 1335024 h 1376171"/>
              <a:gd name="connsiteX370" fmla="*/ 19811 w 3995927"/>
              <a:gd name="connsiteY370" fmla="*/ 1315212 h 1376171"/>
              <a:gd name="connsiteX371" fmla="*/ 60959 w 3995927"/>
              <a:gd name="connsiteY371" fmla="*/ 1315212 h 1376171"/>
              <a:gd name="connsiteX372" fmla="*/ 53339 w 3995927"/>
              <a:gd name="connsiteY372" fmla="*/ 1322831 h 1376171"/>
              <a:gd name="connsiteX373" fmla="*/ 53339 w 3995927"/>
              <a:gd name="connsiteY373" fmla="*/ 1307591 h 1376171"/>
              <a:gd name="connsiteX374" fmla="*/ 80771 w 3995927"/>
              <a:gd name="connsiteY374" fmla="*/ 1307591 h 1376171"/>
              <a:gd name="connsiteX375" fmla="*/ 71627 w 3995927"/>
              <a:gd name="connsiteY375" fmla="*/ 1315212 h 1376171"/>
              <a:gd name="connsiteX376" fmla="*/ 71627 w 3995927"/>
              <a:gd name="connsiteY376" fmla="*/ 1313688 h 1376171"/>
              <a:gd name="connsiteX377" fmla="*/ 71627 w 3995927"/>
              <a:gd name="connsiteY377" fmla="*/ 1295400 h 1376171"/>
              <a:gd name="connsiteX378" fmla="*/ 102108 w 3995927"/>
              <a:gd name="connsiteY378" fmla="*/ 1295400 h 1376171"/>
              <a:gd name="connsiteX379" fmla="*/ 94488 w 3995927"/>
              <a:gd name="connsiteY379" fmla="*/ 1303019 h 1376171"/>
              <a:gd name="connsiteX380" fmla="*/ 94488 w 3995927"/>
              <a:gd name="connsiteY380" fmla="*/ 1278635 h 1376171"/>
              <a:gd name="connsiteX381" fmla="*/ 120395 w 3995927"/>
              <a:gd name="connsiteY381" fmla="*/ 1278635 h 1376171"/>
              <a:gd name="connsiteX382" fmla="*/ 112776 w 3995927"/>
              <a:gd name="connsiteY382" fmla="*/ 1286256 h 1376171"/>
              <a:gd name="connsiteX383" fmla="*/ 112776 w 3995927"/>
              <a:gd name="connsiteY383" fmla="*/ 1257300 h 1376171"/>
              <a:gd name="connsiteX384" fmla="*/ 147827 w 3995927"/>
              <a:gd name="connsiteY384" fmla="*/ 1257300 h 1376171"/>
              <a:gd name="connsiteX385" fmla="*/ 140208 w 3995927"/>
              <a:gd name="connsiteY385" fmla="*/ 1264919 h 1376171"/>
              <a:gd name="connsiteX386" fmla="*/ 140208 w 3995927"/>
              <a:gd name="connsiteY386" fmla="*/ 1249679 h 1376171"/>
              <a:gd name="connsiteX387" fmla="*/ 160020 w 3995927"/>
              <a:gd name="connsiteY387" fmla="*/ 1249679 h 1376171"/>
              <a:gd name="connsiteX388" fmla="*/ 152400 w 3995927"/>
              <a:gd name="connsiteY388" fmla="*/ 1257300 h 1376171"/>
              <a:gd name="connsiteX389" fmla="*/ 152400 w 3995927"/>
              <a:gd name="connsiteY389" fmla="*/ 1245107 h 1376171"/>
              <a:gd name="connsiteX390" fmla="*/ 166115 w 3995927"/>
              <a:gd name="connsiteY390" fmla="*/ 1245107 h 1376171"/>
              <a:gd name="connsiteX391" fmla="*/ 158495 w 3995927"/>
              <a:gd name="connsiteY391" fmla="*/ 1252727 h 1376171"/>
              <a:gd name="connsiteX392" fmla="*/ 158495 w 3995927"/>
              <a:gd name="connsiteY392" fmla="*/ 1223771 h 1376171"/>
              <a:gd name="connsiteX393" fmla="*/ 184403 w 3995927"/>
              <a:gd name="connsiteY393" fmla="*/ 1223771 h 1376171"/>
              <a:gd name="connsiteX394" fmla="*/ 176783 w 3995927"/>
              <a:gd name="connsiteY394" fmla="*/ 1232915 h 1376171"/>
              <a:gd name="connsiteX395" fmla="*/ 176783 w 3995927"/>
              <a:gd name="connsiteY395" fmla="*/ 1216151 h 1376171"/>
              <a:gd name="connsiteX396" fmla="*/ 240791 w 3995927"/>
              <a:gd name="connsiteY396" fmla="*/ 1216151 h 1376171"/>
              <a:gd name="connsiteX397" fmla="*/ 233171 w 3995927"/>
              <a:gd name="connsiteY397" fmla="*/ 1223771 h 1376171"/>
              <a:gd name="connsiteX398" fmla="*/ 233171 w 3995927"/>
              <a:gd name="connsiteY398" fmla="*/ 1222247 h 1376171"/>
              <a:gd name="connsiteX399" fmla="*/ 233171 w 3995927"/>
              <a:gd name="connsiteY399" fmla="*/ 1208531 h 1376171"/>
              <a:gd name="connsiteX400" fmla="*/ 271271 w 3995927"/>
              <a:gd name="connsiteY400" fmla="*/ 1208531 h 1376171"/>
              <a:gd name="connsiteX401" fmla="*/ 263651 w 3995927"/>
              <a:gd name="connsiteY401" fmla="*/ 1216151 h 1376171"/>
              <a:gd name="connsiteX402" fmla="*/ 263651 w 3995927"/>
              <a:gd name="connsiteY402" fmla="*/ 1199388 h 1376171"/>
              <a:gd name="connsiteX403" fmla="*/ 280415 w 3995927"/>
              <a:gd name="connsiteY403" fmla="*/ 1199388 h 1376171"/>
              <a:gd name="connsiteX404" fmla="*/ 272795 w 3995927"/>
              <a:gd name="connsiteY404" fmla="*/ 1207007 h 1376171"/>
              <a:gd name="connsiteX405" fmla="*/ 272795 w 3995927"/>
              <a:gd name="connsiteY405" fmla="*/ 1194815 h 1376171"/>
              <a:gd name="connsiteX406" fmla="*/ 301751 w 3995927"/>
              <a:gd name="connsiteY406" fmla="*/ 1194815 h 1376171"/>
              <a:gd name="connsiteX407" fmla="*/ 294132 w 3995927"/>
              <a:gd name="connsiteY407" fmla="*/ 1203959 h 1376171"/>
              <a:gd name="connsiteX408" fmla="*/ 294132 w 3995927"/>
              <a:gd name="connsiteY408" fmla="*/ 1202435 h 1376171"/>
              <a:gd name="connsiteX409" fmla="*/ 294132 w 3995927"/>
              <a:gd name="connsiteY409" fmla="*/ 1175003 h 1376171"/>
              <a:gd name="connsiteX410" fmla="*/ 358139 w 3995927"/>
              <a:gd name="connsiteY410" fmla="*/ 1175003 h 1376171"/>
              <a:gd name="connsiteX411" fmla="*/ 348995 w 3995927"/>
              <a:gd name="connsiteY411" fmla="*/ 1182624 h 1376171"/>
              <a:gd name="connsiteX412" fmla="*/ 348995 w 3995927"/>
              <a:gd name="connsiteY412" fmla="*/ 1181100 h 1376171"/>
              <a:gd name="connsiteX413" fmla="*/ 348995 w 3995927"/>
              <a:gd name="connsiteY413" fmla="*/ 1165859 h 1376171"/>
              <a:gd name="connsiteX414" fmla="*/ 367283 w 3995927"/>
              <a:gd name="connsiteY414" fmla="*/ 1165859 h 1376171"/>
              <a:gd name="connsiteX415" fmla="*/ 359664 w 3995927"/>
              <a:gd name="connsiteY415" fmla="*/ 1175003 h 1376171"/>
              <a:gd name="connsiteX416" fmla="*/ 359664 w 3995927"/>
              <a:gd name="connsiteY416" fmla="*/ 1173479 h 1376171"/>
              <a:gd name="connsiteX417" fmla="*/ 359664 w 3995927"/>
              <a:gd name="connsiteY417" fmla="*/ 1150619 h 1376171"/>
              <a:gd name="connsiteX418" fmla="*/ 376427 w 3995927"/>
              <a:gd name="connsiteY418" fmla="*/ 1150619 h 1376171"/>
              <a:gd name="connsiteX419" fmla="*/ 368808 w 3995927"/>
              <a:gd name="connsiteY419" fmla="*/ 1158239 h 1376171"/>
              <a:gd name="connsiteX420" fmla="*/ 368808 w 3995927"/>
              <a:gd name="connsiteY420" fmla="*/ 1156715 h 1376171"/>
              <a:gd name="connsiteX421" fmla="*/ 368808 w 3995927"/>
              <a:gd name="connsiteY421" fmla="*/ 1121663 h 1376171"/>
              <a:gd name="connsiteX422" fmla="*/ 422147 w 3995927"/>
              <a:gd name="connsiteY422" fmla="*/ 1121663 h 1376171"/>
              <a:gd name="connsiteX423" fmla="*/ 414527 w 3995927"/>
              <a:gd name="connsiteY423" fmla="*/ 1129283 h 1376171"/>
              <a:gd name="connsiteX424" fmla="*/ 414527 w 3995927"/>
              <a:gd name="connsiteY424" fmla="*/ 1127759 h 1376171"/>
              <a:gd name="connsiteX425" fmla="*/ 414527 w 3995927"/>
              <a:gd name="connsiteY425" fmla="*/ 1107947 h 1376171"/>
              <a:gd name="connsiteX426" fmla="*/ 481583 w 3995927"/>
              <a:gd name="connsiteY426" fmla="*/ 1107947 h 1376171"/>
              <a:gd name="connsiteX427" fmla="*/ 472439 w 3995927"/>
              <a:gd name="connsiteY427" fmla="*/ 1117091 h 1376171"/>
              <a:gd name="connsiteX428" fmla="*/ 472439 w 3995927"/>
              <a:gd name="connsiteY428" fmla="*/ 1100327 h 1376171"/>
              <a:gd name="connsiteX429" fmla="*/ 493776 w 3995927"/>
              <a:gd name="connsiteY429" fmla="*/ 1100327 h 1376171"/>
              <a:gd name="connsiteX430" fmla="*/ 484632 w 3995927"/>
              <a:gd name="connsiteY430" fmla="*/ 1107947 h 1376171"/>
              <a:gd name="connsiteX431" fmla="*/ 484632 w 3995927"/>
              <a:gd name="connsiteY431" fmla="*/ 1078991 h 1376171"/>
              <a:gd name="connsiteX432" fmla="*/ 499871 w 3995927"/>
              <a:gd name="connsiteY432" fmla="*/ 1078991 h 1376171"/>
              <a:gd name="connsiteX433" fmla="*/ 492251 w 3995927"/>
              <a:gd name="connsiteY433" fmla="*/ 1088135 h 1376171"/>
              <a:gd name="connsiteX434" fmla="*/ 492251 w 3995927"/>
              <a:gd name="connsiteY434" fmla="*/ 1071371 h 1376171"/>
              <a:gd name="connsiteX435" fmla="*/ 502920 w 3995927"/>
              <a:gd name="connsiteY435" fmla="*/ 1071371 h 1376171"/>
              <a:gd name="connsiteX436" fmla="*/ 495300 w 3995927"/>
              <a:gd name="connsiteY436" fmla="*/ 1078991 h 1376171"/>
              <a:gd name="connsiteX437" fmla="*/ 495300 w 3995927"/>
              <a:gd name="connsiteY437" fmla="*/ 1066800 h 1376171"/>
              <a:gd name="connsiteX438" fmla="*/ 509015 w 3995927"/>
              <a:gd name="connsiteY438" fmla="*/ 1066800 h 1376171"/>
              <a:gd name="connsiteX439" fmla="*/ 501395 w 3995927"/>
              <a:gd name="connsiteY439" fmla="*/ 1074419 h 1376171"/>
              <a:gd name="connsiteX440" fmla="*/ 501395 w 3995927"/>
              <a:gd name="connsiteY440" fmla="*/ 1059179 h 1376171"/>
              <a:gd name="connsiteX441" fmla="*/ 527303 w 3995927"/>
              <a:gd name="connsiteY441" fmla="*/ 1059179 h 1376171"/>
              <a:gd name="connsiteX442" fmla="*/ 519683 w 3995927"/>
              <a:gd name="connsiteY442" fmla="*/ 1066800 h 1376171"/>
              <a:gd name="connsiteX443" fmla="*/ 519683 w 3995927"/>
              <a:gd name="connsiteY443" fmla="*/ 1034795 h 1376171"/>
              <a:gd name="connsiteX444" fmla="*/ 554735 w 3995927"/>
              <a:gd name="connsiteY444" fmla="*/ 1034795 h 1376171"/>
              <a:gd name="connsiteX445" fmla="*/ 547115 w 3995927"/>
              <a:gd name="connsiteY445" fmla="*/ 1042415 h 1376171"/>
              <a:gd name="connsiteX446" fmla="*/ 547115 w 3995927"/>
              <a:gd name="connsiteY446" fmla="*/ 1040891 h 1376171"/>
              <a:gd name="connsiteX447" fmla="*/ 547115 w 3995927"/>
              <a:gd name="connsiteY447" fmla="*/ 1021079 h 1376171"/>
              <a:gd name="connsiteX448" fmla="*/ 573023 w 3995927"/>
              <a:gd name="connsiteY448" fmla="*/ 1021079 h 1376171"/>
              <a:gd name="connsiteX449" fmla="*/ 565403 w 3995927"/>
              <a:gd name="connsiteY449" fmla="*/ 1030223 h 1376171"/>
              <a:gd name="connsiteX450" fmla="*/ 565403 w 3995927"/>
              <a:gd name="connsiteY450" fmla="*/ 1018031 h 1376171"/>
              <a:gd name="connsiteX451" fmla="*/ 579120 w 3995927"/>
              <a:gd name="connsiteY451" fmla="*/ 1018031 h 1376171"/>
              <a:gd name="connsiteX452" fmla="*/ 571500 w 3995927"/>
              <a:gd name="connsiteY452" fmla="*/ 1025651 h 1376171"/>
              <a:gd name="connsiteX453" fmla="*/ 571500 w 3995927"/>
              <a:gd name="connsiteY453" fmla="*/ 1024127 h 1376171"/>
              <a:gd name="connsiteX454" fmla="*/ 571500 w 3995927"/>
              <a:gd name="connsiteY454" fmla="*/ 1008888 h 1376171"/>
              <a:gd name="connsiteX455" fmla="*/ 585215 w 3995927"/>
              <a:gd name="connsiteY455" fmla="*/ 1008888 h 1376171"/>
              <a:gd name="connsiteX456" fmla="*/ 577595 w 3995927"/>
              <a:gd name="connsiteY456" fmla="*/ 1016507 h 1376171"/>
              <a:gd name="connsiteX457" fmla="*/ 577595 w 3995927"/>
              <a:gd name="connsiteY457" fmla="*/ 989075 h 1376171"/>
              <a:gd name="connsiteX458" fmla="*/ 626364 w 3995927"/>
              <a:gd name="connsiteY458" fmla="*/ 989075 h 1376171"/>
              <a:gd name="connsiteX459" fmla="*/ 617220 w 3995927"/>
              <a:gd name="connsiteY459" fmla="*/ 996695 h 1376171"/>
              <a:gd name="connsiteX460" fmla="*/ 617220 w 3995927"/>
              <a:gd name="connsiteY460" fmla="*/ 995171 h 1376171"/>
              <a:gd name="connsiteX461" fmla="*/ 617220 w 3995927"/>
              <a:gd name="connsiteY461" fmla="*/ 972312 h 1376171"/>
              <a:gd name="connsiteX462" fmla="*/ 650747 w 3995927"/>
              <a:gd name="connsiteY462" fmla="*/ 972312 h 1376171"/>
              <a:gd name="connsiteX463" fmla="*/ 643127 w 3995927"/>
              <a:gd name="connsiteY463" fmla="*/ 979931 h 1376171"/>
              <a:gd name="connsiteX464" fmla="*/ 643127 w 3995927"/>
              <a:gd name="connsiteY464" fmla="*/ 947927 h 1376171"/>
              <a:gd name="connsiteX465" fmla="*/ 693420 w 3995927"/>
              <a:gd name="connsiteY465" fmla="*/ 947927 h 1376171"/>
              <a:gd name="connsiteX466" fmla="*/ 685800 w 3995927"/>
              <a:gd name="connsiteY466" fmla="*/ 955547 h 1376171"/>
              <a:gd name="connsiteX467" fmla="*/ 685800 w 3995927"/>
              <a:gd name="connsiteY467" fmla="*/ 938783 h 1376171"/>
              <a:gd name="connsiteX468" fmla="*/ 743712 w 3995927"/>
              <a:gd name="connsiteY468" fmla="*/ 938783 h 1376171"/>
              <a:gd name="connsiteX469" fmla="*/ 734567 w 3995927"/>
              <a:gd name="connsiteY469" fmla="*/ 946403 h 1376171"/>
              <a:gd name="connsiteX470" fmla="*/ 734567 w 3995927"/>
              <a:gd name="connsiteY470" fmla="*/ 931163 h 1376171"/>
              <a:gd name="connsiteX471" fmla="*/ 758951 w 3995927"/>
              <a:gd name="connsiteY471" fmla="*/ 931163 h 1376171"/>
              <a:gd name="connsiteX472" fmla="*/ 749808 w 3995927"/>
              <a:gd name="connsiteY472" fmla="*/ 938783 h 1376171"/>
              <a:gd name="connsiteX473" fmla="*/ 749808 w 3995927"/>
              <a:gd name="connsiteY473" fmla="*/ 937259 h 1376171"/>
              <a:gd name="connsiteX474" fmla="*/ 749808 w 3995927"/>
              <a:gd name="connsiteY474" fmla="*/ 922019 h 1376171"/>
              <a:gd name="connsiteX475" fmla="*/ 786383 w 3995927"/>
              <a:gd name="connsiteY475" fmla="*/ 922019 h 1376171"/>
              <a:gd name="connsiteX476" fmla="*/ 778764 w 3995927"/>
              <a:gd name="connsiteY476" fmla="*/ 929639 h 1376171"/>
              <a:gd name="connsiteX477" fmla="*/ 778764 w 3995927"/>
              <a:gd name="connsiteY477" fmla="*/ 914400 h 1376171"/>
              <a:gd name="connsiteX478" fmla="*/ 835151 w 3995927"/>
              <a:gd name="connsiteY478" fmla="*/ 914400 h 1376171"/>
              <a:gd name="connsiteX479" fmla="*/ 827532 w 3995927"/>
              <a:gd name="connsiteY479" fmla="*/ 922019 h 1376171"/>
              <a:gd name="connsiteX480" fmla="*/ 827532 w 3995927"/>
              <a:gd name="connsiteY480" fmla="*/ 893063 h 1376171"/>
              <a:gd name="connsiteX481" fmla="*/ 859535 w 3995927"/>
              <a:gd name="connsiteY481" fmla="*/ 893063 h 1376171"/>
              <a:gd name="connsiteX482" fmla="*/ 851915 w 3995927"/>
              <a:gd name="connsiteY482" fmla="*/ 900683 h 1376171"/>
              <a:gd name="connsiteX483" fmla="*/ 851915 w 3995927"/>
              <a:gd name="connsiteY483" fmla="*/ 890015 h 1376171"/>
              <a:gd name="connsiteX484" fmla="*/ 876300 w 3995927"/>
              <a:gd name="connsiteY484" fmla="*/ 890015 h 1376171"/>
              <a:gd name="connsiteX485" fmla="*/ 867156 w 3995927"/>
              <a:gd name="connsiteY485" fmla="*/ 897635 h 1376171"/>
              <a:gd name="connsiteX486" fmla="*/ 867156 w 3995927"/>
              <a:gd name="connsiteY486" fmla="*/ 880871 h 1376171"/>
              <a:gd name="connsiteX487" fmla="*/ 882395 w 3995927"/>
              <a:gd name="connsiteY487" fmla="*/ 880871 h 1376171"/>
              <a:gd name="connsiteX488" fmla="*/ 873251 w 3995927"/>
              <a:gd name="connsiteY488" fmla="*/ 888491 h 1376171"/>
              <a:gd name="connsiteX489" fmla="*/ 873251 w 3995927"/>
              <a:gd name="connsiteY489" fmla="*/ 861059 h 1376171"/>
              <a:gd name="connsiteX490" fmla="*/ 891539 w 3995927"/>
              <a:gd name="connsiteY490" fmla="*/ 861059 h 1376171"/>
              <a:gd name="connsiteX491" fmla="*/ 882395 w 3995927"/>
              <a:gd name="connsiteY491" fmla="*/ 868679 h 1376171"/>
              <a:gd name="connsiteX492" fmla="*/ 882395 w 3995927"/>
              <a:gd name="connsiteY492" fmla="*/ 839723 h 1376171"/>
              <a:gd name="connsiteX493" fmla="*/ 918971 w 3995927"/>
              <a:gd name="connsiteY493" fmla="*/ 839723 h 1376171"/>
              <a:gd name="connsiteX494" fmla="*/ 911351 w 3995927"/>
              <a:gd name="connsiteY494" fmla="*/ 847344 h 1376171"/>
              <a:gd name="connsiteX495" fmla="*/ 911351 w 3995927"/>
              <a:gd name="connsiteY495" fmla="*/ 832103 h 1376171"/>
              <a:gd name="connsiteX496" fmla="*/ 922020 w 3995927"/>
              <a:gd name="connsiteY496" fmla="*/ 832103 h 1376171"/>
              <a:gd name="connsiteX497" fmla="*/ 914400 w 3995927"/>
              <a:gd name="connsiteY497" fmla="*/ 839723 h 1376171"/>
              <a:gd name="connsiteX498" fmla="*/ 914400 w 3995927"/>
              <a:gd name="connsiteY498" fmla="*/ 815339 h 1376171"/>
              <a:gd name="connsiteX499" fmla="*/ 943356 w 3995927"/>
              <a:gd name="connsiteY499" fmla="*/ 815339 h 1376171"/>
              <a:gd name="connsiteX500" fmla="*/ 935735 w 3995927"/>
              <a:gd name="connsiteY500" fmla="*/ 822959 h 1376171"/>
              <a:gd name="connsiteX501" fmla="*/ 935735 w 3995927"/>
              <a:gd name="connsiteY501" fmla="*/ 810767 h 1376171"/>
              <a:gd name="connsiteX502" fmla="*/ 949451 w 3995927"/>
              <a:gd name="connsiteY502" fmla="*/ 810767 h 1376171"/>
              <a:gd name="connsiteX503" fmla="*/ 941832 w 3995927"/>
              <a:gd name="connsiteY503" fmla="*/ 818388 h 1376171"/>
              <a:gd name="connsiteX504" fmla="*/ 941832 w 3995927"/>
              <a:gd name="connsiteY504" fmla="*/ 803147 h 1376171"/>
              <a:gd name="connsiteX505" fmla="*/ 964691 w 3995927"/>
              <a:gd name="connsiteY505" fmla="*/ 803147 h 1376171"/>
              <a:gd name="connsiteX506" fmla="*/ 957071 w 3995927"/>
              <a:gd name="connsiteY506" fmla="*/ 810767 h 1376171"/>
              <a:gd name="connsiteX507" fmla="*/ 957071 w 3995927"/>
              <a:gd name="connsiteY507" fmla="*/ 809244 h 1376171"/>
              <a:gd name="connsiteX508" fmla="*/ 957071 w 3995927"/>
              <a:gd name="connsiteY508" fmla="*/ 798575 h 1376171"/>
              <a:gd name="connsiteX509" fmla="*/ 982979 w 3995927"/>
              <a:gd name="connsiteY509" fmla="*/ 798575 h 1376171"/>
              <a:gd name="connsiteX510" fmla="*/ 975359 w 3995927"/>
              <a:gd name="connsiteY510" fmla="*/ 806195 h 1376171"/>
              <a:gd name="connsiteX511" fmla="*/ 975359 w 3995927"/>
              <a:gd name="connsiteY511" fmla="*/ 777239 h 1376171"/>
              <a:gd name="connsiteX512" fmla="*/ 1011935 w 3995927"/>
              <a:gd name="connsiteY512" fmla="*/ 777239 h 1376171"/>
              <a:gd name="connsiteX513" fmla="*/ 1002791 w 3995927"/>
              <a:gd name="connsiteY513" fmla="*/ 786383 h 1376171"/>
              <a:gd name="connsiteX514" fmla="*/ 1002791 w 3995927"/>
              <a:gd name="connsiteY514" fmla="*/ 784859 h 1376171"/>
              <a:gd name="connsiteX515" fmla="*/ 1002791 w 3995927"/>
              <a:gd name="connsiteY515" fmla="*/ 745235 h 1376171"/>
              <a:gd name="connsiteX516" fmla="*/ 1139951 w 3995927"/>
              <a:gd name="connsiteY516" fmla="*/ 745235 h 1376171"/>
              <a:gd name="connsiteX517" fmla="*/ 1132332 w 3995927"/>
              <a:gd name="connsiteY517" fmla="*/ 752856 h 1376171"/>
              <a:gd name="connsiteX518" fmla="*/ 1132332 w 3995927"/>
              <a:gd name="connsiteY518" fmla="*/ 751331 h 1376171"/>
              <a:gd name="connsiteX519" fmla="*/ 1132332 w 3995927"/>
              <a:gd name="connsiteY519" fmla="*/ 740663 h 1376171"/>
              <a:gd name="connsiteX520" fmla="*/ 1156715 w 3995927"/>
              <a:gd name="connsiteY520" fmla="*/ 740663 h 1376171"/>
              <a:gd name="connsiteX521" fmla="*/ 1147572 w 3995927"/>
              <a:gd name="connsiteY521" fmla="*/ 748283 h 1376171"/>
              <a:gd name="connsiteX522" fmla="*/ 1147572 w 3995927"/>
              <a:gd name="connsiteY522" fmla="*/ 746759 h 1376171"/>
              <a:gd name="connsiteX523" fmla="*/ 1147572 w 3995927"/>
              <a:gd name="connsiteY523" fmla="*/ 731519 h 1376171"/>
              <a:gd name="connsiteX524" fmla="*/ 1171956 w 3995927"/>
              <a:gd name="connsiteY524" fmla="*/ 731519 h 1376171"/>
              <a:gd name="connsiteX525" fmla="*/ 1164336 w 3995927"/>
              <a:gd name="connsiteY525" fmla="*/ 740663 h 1376171"/>
              <a:gd name="connsiteX526" fmla="*/ 1164336 w 3995927"/>
              <a:gd name="connsiteY526" fmla="*/ 739139 h 1376171"/>
              <a:gd name="connsiteX527" fmla="*/ 1164336 w 3995927"/>
              <a:gd name="connsiteY527" fmla="*/ 719327 h 1376171"/>
              <a:gd name="connsiteX528" fmla="*/ 1190244 w 3995927"/>
              <a:gd name="connsiteY528" fmla="*/ 719327 h 1376171"/>
              <a:gd name="connsiteX529" fmla="*/ 1182623 w 3995927"/>
              <a:gd name="connsiteY529" fmla="*/ 728471 h 1376171"/>
              <a:gd name="connsiteX530" fmla="*/ 1182623 w 3995927"/>
              <a:gd name="connsiteY530" fmla="*/ 726947 h 1376171"/>
              <a:gd name="connsiteX531" fmla="*/ 1182623 w 3995927"/>
              <a:gd name="connsiteY531" fmla="*/ 711707 h 1376171"/>
              <a:gd name="connsiteX532" fmla="*/ 1223772 w 3995927"/>
              <a:gd name="connsiteY532" fmla="*/ 711707 h 1376171"/>
              <a:gd name="connsiteX533" fmla="*/ 1216151 w 3995927"/>
              <a:gd name="connsiteY533" fmla="*/ 719327 h 1376171"/>
              <a:gd name="connsiteX534" fmla="*/ 1216151 w 3995927"/>
              <a:gd name="connsiteY534" fmla="*/ 717803 h 1376171"/>
              <a:gd name="connsiteX535" fmla="*/ 1216151 w 3995927"/>
              <a:gd name="connsiteY535" fmla="*/ 702563 h 1376171"/>
              <a:gd name="connsiteX536" fmla="*/ 1260348 w 3995927"/>
              <a:gd name="connsiteY536" fmla="*/ 702563 h 1376171"/>
              <a:gd name="connsiteX537" fmla="*/ 1252727 w 3995927"/>
              <a:gd name="connsiteY537" fmla="*/ 711707 h 1376171"/>
              <a:gd name="connsiteX538" fmla="*/ 1252727 w 3995927"/>
              <a:gd name="connsiteY538" fmla="*/ 710183 h 1376171"/>
              <a:gd name="connsiteX539" fmla="*/ 1252727 w 3995927"/>
              <a:gd name="connsiteY539" fmla="*/ 690371 h 1376171"/>
              <a:gd name="connsiteX540" fmla="*/ 1298448 w 3995927"/>
              <a:gd name="connsiteY540" fmla="*/ 690371 h 1376171"/>
              <a:gd name="connsiteX541" fmla="*/ 1290827 w 3995927"/>
              <a:gd name="connsiteY541" fmla="*/ 699515 h 1376171"/>
              <a:gd name="connsiteX542" fmla="*/ 1290827 w 3995927"/>
              <a:gd name="connsiteY542" fmla="*/ 697991 h 1376171"/>
              <a:gd name="connsiteX543" fmla="*/ 1290827 w 3995927"/>
              <a:gd name="connsiteY543" fmla="*/ 658367 h 1376171"/>
              <a:gd name="connsiteX544" fmla="*/ 1341120 w 3995927"/>
              <a:gd name="connsiteY544" fmla="*/ 658367 h 1376171"/>
              <a:gd name="connsiteX545" fmla="*/ 1333499 w 3995927"/>
              <a:gd name="connsiteY545" fmla="*/ 665988 h 1376171"/>
              <a:gd name="connsiteX546" fmla="*/ 1333499 w 3995927"/>
              <a:gd name="connsiteY546" fmla="*/ 664463 h 1376171"/>
              <a:gd name="connsiteX547" fmla="*/ 1333499 w 3995927"/>
              <a:gd name="connsiteY547" fmla="*/ 653795 h 1376171"/>
              <a:gd name="connsiteX548" fmla="*/ 1371599 w 3995927"/>
              <a:gd name="connsiteY548" fmla="*/ 653795 h 1376171"/>
              <a:gd name="connsiteX549" fmla="*/ 1363979 w 3995927"/>
              <a:gd name="connsiteY549" fmla="*/ 661415 h 1376171"/>
              <a:gd name="connsiteX550" fmla="*/ 1363979 w 3995927"/>
              <a:gd name="connsiteY550" fmla="*/ 632459 h 1376171"/>
              <a:gd name="connsiteX551" fmla="*/ 1386839 w 3995927"/>
              <a:gd name="connsiteY551" fmla="*/ 632459 h 1376171"/>
              <a:gd name="connsiteX552" fmla="*/ 1379220 w 3995927"/>
              <a:gd name="connsiteY552" fmla="*/ 641603 h 1376171"/>
              <a:gd name="connsiteX553" fmla="*/ 1379220 w 3995927"/>
              <a:gd name="connsiteY553" fmla="*/ 640079 h 1376171"/>
              <a:gd name="connsiteX554" fmla="*/ 1379220 w 3995927"/>
              <a:gd name="connsiteY554" fmla="*/ 624839 h 1376171"/>
              <a:gd name="connsiteX555" fmla="*/ 1443227 w 3995927"/>
              <a:gd name="connsiteY555" fmla="*/ 624839 h 1376171"/>
              <a:gd name="connsiteX556" fmla="*/ 1435608 w 3995927"/>
              <a:gd name="connsiteY556" fmla="*/ 632459 h 1376171"/>
              <a:gd name="connsiteX557" fmla="*/ 1435608 w 3995927"/>
              <a:gd name="connsiteY557" fmla="*/ 612647 h 1376171"/>
              <a:gd name="connsiteX558" fmla="*/ 1455420 w 3995927"/>
              <a:gd name="connsiteY558" fmla="*/ 612647 h 1376171"/>
              <a:gd name="connsiteX559" fmla="*/ 1447799 w 3995927"/>
              <a:gd name="connsiteY559" fmla="*/ 620267 h 1376171"/>
              <a:gd name="connsiteX560" fmla="*/ 1447799 w 3995927"/>
              <a:gd name="connsiteY560" fmla="*/ 618744 h 1376171"/>
              <a:gd name="connsiteX561" fmla="*/ 1447799 w 3995927"/>
              <a:gd name="connsiteY561" fmla="*/ 595883 h 1376171"/>
              <a:gd name="connsiteX562" fmla="*/ 1464563 w 3995927"/>
              <a:gd name="connsiteY562" fmla="*/ 595883 h 1376171"/>
              <a:gd name="connsiteX563" fmla="*/ 1456944 w 3995927"/>
              <a:gd name="connsiteY563" fmla="*/ 603503 h 1376171"/>
              <a:gd name="connsiteX564" fmla="*/ 1456944 w 3995927"/>
              <a:gd name="connsiteY564" fmla="*/ 601979 h 1376171"/>
              <a:gd name="connsiteX565" fmla="*/ 1456944 w 3995927"/>
              <a:gd name="connsiteY565" fmla="*/ 595883 h 1376171"/>
              <a:gd name="connsiteX566" fmla="*/ 1456944 w 3995927"/>
              <a:gd name="connsiteY566" fmla="*/ 594359 h 1376171"/>
              <a:gd name="connsiteX567" fmla="*/ 1456944 w 3995927"/>
              <a:gd name="connsiteY567" fmla="*/ 574547 h 1376171"/>
              <a:gd name="connsiteX568" fmla="*/ 1488948 w 3995927"/>
              <a:gd name="connsiteY568" fmla="*/ 574547 h 1376171"/>
              <a:gd name="connsiteX569" fmla="*/ 1481327 w 3995927"/>
              <a:gd name="connsiteY569" fmla="*/ 583691 h 1376171"/>
              <a:gd name="connsiteX570" fmla="*/ 1481327 w 3995927"/>
              <a:gd name="connsiteY570" fmla="*/ 582167 h 1376171"/>
              <a:gd name="connsiteX571" fmla="*/ 1481327 w 3995927"/>
              <a:gd name="connsiteY571" fmla="*/ 571500 h 1376171"/>
              <a:gd name="connsiteX572" fmla="*/ 1495044 w 3995927"/>
              <a:gd name="connsiteY572" fmla="*/ 571500 h 1376171"/>
              <a:gd name="connsiteX573" fmla="*/ 1487423 w 3995927"/>
              <a:gd name="connsiteY573" fmla="*/ 579119 h 1376171"/>
              <a:gd name="connsiteX574" fmla="*/ 1487423 w 3995927"/>
              <a:gd name="connsiteY574" fmla="*/ 576071 h 1376171"/>
              <a:gd name="connsiteX575" fmla="*/ 1487423 w 3995927"/>
              <a:gd name="connsiteY575" fmla="*/ 562356 h 1376171"/>
              <a:gd name="connsiteX576" fmla="*/ 1507236 w 3995927"/>
              <a:gd name="connsiteY576" fmla="*/ 562356 h 1376171"/>
              <a:gd name="connsiteX577" fmla="*/ 1499615 w 3995927"/>
              <a:gd name="connsiteY577" fmla="*/ 569975 h 1376171"/>
              <a:gd name="connsiteX578" fmla="*/ 1499615 w 3995927"/>
              <a:gd name="connsiteY578" fmla="*/ 554735 h 1376171"/>
              <a:gd name="connsiteX579" fmla="*/ 1548384 w 3995927"/>
              <a:gd name="connsiteY579" fmla="*/ 554735 h 1376171"/>
              <a:gd name="connsiteX580" fmla="*/ 1539239 w 3995927"/>
              <a:gd name="connsiteY580" fmla="*/ 562356 h 1376171"/>
              <a:gd name="connsiteX581" fmla="*/ 1539239 w 3995927"/>
              <a:gd name="connsiteY581" fmla="*/ 560831 h 1376171"/>
              <a:gd name="connsiteX582" fmla="*/ 1539239 w 3995927"/>
              <a:gd name="connsiteY582" fmla="*/ 537971 h 1376171"/>
              <a:gd name="connsiteX583" fmla="*/ 1575815 w 3995927"/>
              <a:gd name="connsiteY583" fmla="*/ 537971 h 1376171"/>
              <a:gd name="connsiteX584" fmla="*/ 1568196 w 3995927"/>
              <a:gd name="connsiteY584" fmla="*/ 545591 h 1376171"/>
              <a:gd name="connsiteX585" fmla="*/ 1568196 w 3995927"/>
              <a:gd name="connsiteY585" fmla="*/ 533400 h 1376171"/>
              <a:gd name="connsiteX586" fmla="*/ 1606296 w 3995927"/>
              <a:gd name="connsiteY586" fmla="*/ 533400 h 1376171"/>
              <a:gd name="connsiteX587" fmla="*/ 1598675 w 3995927"/>
              <a:gd name="connsiteY587" fmla="*/ 541019 h 1376171"/>
              <a:gd name="connsiteX588" fmla="*/ 1598675 w 3995927"/>
              <a:gd name="connsiteY588" fmla="*/ 525779 h 1376171"/>
              <a:gd name="connsiteX589" fmla="*/ 1618487 w 3995927"/>
              <a:gd name="connsiteY589" fmla="*/ 525779 h 1376171"/>
              <a:gd name="connsiteX590" fmla="*/ 1610868 w 3995927"/>
              <a:gd name="connsiteY590" fmla="*/ 533400 h 1376171"/>
              <a:gd name="connsiteX591" fmla="*/ 1610868 w 3995927"/>
              <a:gd name="connsiteY591" fmla="*/ 513588 h 1376171"/>
              <a:gd name="connsiteX592" fmla="*/ 1627632 w 3995927"/>
              <a:gd name="connsiteY592" fmla="*/ 513588 h 1376171"/>
              <a:gd name="connsiteX593" fmla="*/ 1620011 w 3995927"/>
              <a:gd name="connsiteY593" fmla="*/ 521207 h 1376171"/>
              <a:gd name="connsiteX594" fmla="*/ 1620011 w 3995927"/>
              <a:gd name="connsiteY594" fmla="*/ 519683 h 1376171"/>
              <a:gd name="connsiteX595" fmla="*/ 1620011 w 3995927"/>
              <a:gd name="connsiteY595" fmla="*/ 499871 h 1376171"/>
              <a:gd name="connsiteX596" fmla="*/ 1664208 w 3995927"/>
              <a:gd name="connsiteY596" fmla="*/ 499871 h 1376171"/>
              <a:gd name="connsiteX597" fmla="*/ 1659636 w 3995927"/>
              <a:gd name="connsiteY597" fmla="*/ 502919 h 1376171"/>
              <a:gd name="connsiteX598" fmla="*/ 1661160 w 3995927"/>
              <a:gd name="connsiteY598" fmla="*/ 501395 h 1376171"/>
              <a:gd name="connsiteX599" fmla="*/ 1658111 w 3995927"/>
              <a:gd name="connsiteY599" fmla="*/ 505967 h 1376171"/>
              <a:gd name="connsiteX600" fmla="*/ 1658111 w 3995927"/>
              <a:gd name="connsiteY600" fmla="*/ 504444 h 1376171"/>
              <a:gd name="connsiteX601" fmla="*/ 1658111 w 3995927"/>
              <a:gd name="connsiteY601" fmla="*/ 505967 h 1376171"/>
              <a:gd name="connsiteX602" fmla="*/ 1658111 w 3995927"/>
              <a:gd name="connsiteY602" fmla="*/ 502919 h 1376171"/>
              <a:gd name="connsiteX603" fmla="*/ 1658111 w 3995927"/>
              <a:gd name="connsiteY603" fmla="*/ 504444 h 1376171"/>
              <a:gd name="connsiteX604" fmla="*/ 1658111 w 3995927"/>
              <a:gd name="connsiteY604" fmla="*/ 501395 h 1376171"/>
              <a:gd name="connsiteX605" fmla="*/ 1658111 w 3995927"/>
              <a:gd name="connsiteY605" fmla="*/ 495300 h 1376171"/>
              <a:gd name="connsiteX606" fmla="*/ 1658111 w 3995927"/>
              <a:gd name="connsiteY606" fmla="*/ 495300 h 1376171"/>
              <a:gd name="connsiteX607" fmla="*/ 1656587 w 3995927"/>
              <a:gd name="connsiteY607" fmla="*/ 493775 h 1376171"/>
              <a:gd name="connsiteX608" fmla="*/ 1655063 w 3995927"/>
              <a:gd name="connsiteY608" fmla="*/ 484631 h 1376171"/>
              <a:gd name="connsiteX609" fmla="*/ 1738884 w 3995927"/>
              <a:gd name="connsiteY609" fmla="*/ 484631 h 1376171"/>
              <a:gd name="connsiteX610" fmla="*/ 1731263 w 3995927"/>
              <a:gd name="connsiteY610" fmla="*/ 492251 h 1376171"/>
              <a:gd name="connsiteX611" fmla="*/ 1731263 w 3995927"/>
              <a:gd name="connsiteY611" fmla="*/ 489203 h 1376171"/>
              <a:gd name="connsiteX612" fmla="*/ 1731263 w 3995927"/>
              <a:gd name="connsiteY612" fmla="*/ 475488 h 1376171"/>
              <a:gd name="connsiteX613" fmla="*/ 1744979 w 3995927"/>
              <a:gd name="connsiteY613" fmla="*/ 475488 h 1376171"/>
              <a:gd name="connsiteX614" fmla="*/ 1737360 w 3995927"/>
              <a:gd name="connsiteY614" fmla="*/ 483107 h 1376171"/>
              <a:gd name="connsiteX615" fmla="*/ 1737360 w 3995927"/>
              <a:gd name="connsiteY615" fmla="*/ 463295 h 1376171"/>
              <a:gd name="connsiteX616" fmla="*/ 1760220 w 3995927"/>
              <a:gd name="connsiteY616" fmla="*/ 463295 h 1376171"/>
              <a:gd name="connsiteX617" fmla="*/ 1752599 w 3995927"/>
              <a:gd name="connsiteY617" fmla="*/ 470915 h 1376171"/>
              <a:gd name="connsiteX618" fmla="*/ 1752599 w 3995927"/>
              <a:gd name="connsiteY618" fmla="*/ 438911 h 1376171"/>
              <a:gd name="connsiteX619" fmla="*/ 1766315 w 3995927"/>
              <a:gd name="connsiteY619" fmla="*/ 438911 h 1376171"/>
              <a:gd name="connsiteX620" fmla="*/ 1758696 w 3995927"/>
              <a:gd name="connsiteY620" fmla="*/ 446531 h 1376171"/>
              <a:gd name="connsiteX621" fmla="*/ 1758696 w 3995927"/>
              <a:gd name="connsiteY621" fmla="*/ 445007 h 1376171"/>
              <a:gd name="connsiteX622" fmla="*/ 1758696 w 3995927"/>
              <a:gd name="connsiteY622" fmla="*/ 429767 h 1376171"/>
              <a:gd name="connsiteX623" fmla="*/ 1812036 w 3995927"/>
              <a:gd name="connsiteY623" fmla="*/ 429767 h 1376171"/>
              <a:gd name="connsiteX624" fmla="*/ 1804415 w 3995927"/>
              <a:gd name="connsiteY624" fmla="*/ 438911 h 1376171"/>
              <a:gd name="connsiteX625" fmla="*/ 1804415 w 3995927"/>
              <a:gd name="connsiteY625" fmla="*/ 437388 h 1376171"/>
              <a:gd name="connsiteX626" fmla="*/ 1804415 w 3995927"/>
              <a:gd name="connsiteY626" fmla="*/ 413003 h 1376171"/>
              <a:gd name="connsiteX627" fmla="*/ 1834896 w 3995927"/>
              <a:gd name="connsiteY627" fmla="*/ 413003 h 1376171"/>
              <a:gd name="connsiteX628" fmla="*/ 1827275 w 3995927"/>
              <a:gd name="connsiteY628" fmla="*/ 422147 h 1376171"/>
              <a:gd name="connsiteX629" fmla="*/ 1827275 w 3995927"/>
              <a:gd name="connsiteY629" fmla="*/ 420623 h 1376171"/>
              <a:gd name="connsiteX630" fmla="*/ 1827275 w 3995927"/>
              <a:gd name="connsiteY630" fmla="*/ 409956 h 1376171"/>
              <a:gd name="connsiteX631" fmla="*/ 1926336 w 3995927"/>
              <a:gd name="connsiteY631" fmla="*/ 409956 h 1376171"/>
              <a:gd name="connsiteX632" fmla="*/ 1918715 w 3995927"/>
              <a:gd name="connsiteY632" fmla="*/ 417575 h 1376171"/>
              <a:gd name="connsiteX633" fmla="*/ 1918715 w 3995927"/>
              <a:gd name="connsiteY633" fmla="*/ 416051 h 1376171"/>
              <a:gd name="connsiteX634" fmla="*/ 1918715 w 3995927"/>
              <a:gd name="connsiteY634" fmla="*/ 393191 h 1376171"/>
              <a:gd name="connsiteX635" fmla="*/ 1941575 w 3995927"/>
              <a:gd name="connsiteY635" fmla="*/ 393191 h 1376171"/>
              <a:gd name="connsiteX636" fmla="*/ 1933956 w 3995927"/>
              <a:gd name="connsiteY636" fmla="*/ 400811 h 1376171"/>
              <a:gd name="connsiteX637" fmla="*/ 1933956 w 3995927"/>
              <a:gd name="connsiteY637" fmla="*/ 376427 h 1376171"/>
              <a:gd name="connsiteX638" fmla="*/ 2058923 w 3995927"/>
              <a:gd name="connsiteY638" fmla="*/ 376427 h 1376171"/>
              <a:gd name="connsiteX639" fmla="*/ 2051303 w 3995927"/>
              <a:gd name="connsiteY639" fmla="*/ 384047 h 1376171"/>
              <a:gd name="connsiteX640" fmla="*/ 2051303 w 3995927"/>
              <a:gd name="connsiteY640" fmla="*/ 368807 h 1376171"/>
              <a:gd name="connsiteX641" fmla="*/ 2077211 w 3995927"/>
              <a:gd name="connsiteY641" fmla="*/ 368807 h 1376171"/>
              <a:gd name="connsiteX642" fmla="*/ 2069591 w 3995927"/>
              <a:gd name="connsiteY642" fmla="*/ 376427 h 1376171"/>
              <a:gd name="connsiteX643" fmla="*/ 2069591 w 3995927"/>
              <a:gd name="connsiteY643" fmla="*/ 352044 h 1376171"/>
              <a:gd name="connsiteX644" fmla="*/ 2093975 w 3995927"/>
              <a:gd name="connsiteY644" fmla="*/ 352044 h 1376171"/>
              <a:gd name="connsiteX645" fmla="*/ 2084832 w 3995927"/>
              <a:gd name="connsiteY645" fmla="*/ 359663 h 1376171"/>
              <a:gd name="connsiteX646" fmla="*/ 2084832 w 3995927"/>
              <a:gd name="connsiteY646" fmla="*/ 358139 h 1376171"/>
              <a:gd name="connsiteX647" fmla="*/ 2084832 w 3995927"/>
              <a:gd name="connsiteY647" fmla="*/ 335279 h 1376171"/>
              <a:gd name="connsiteX648" fmla="*/ 2100072 w 3995927"/>
              <a:gd name="connsiteY648" fmla="*/ 335279 h 1376171"/>
              <a:gd name="connsiteX649" fmla="*/ 2090927 w 3995927"/>
              <a:gd name="connsiteY649" fmla="*/ 342900 h 1376171"/>
              <a:gd name="connsiteX650" fmla="*/ 2090927 w 3995927"/>
              <a:gd name="connsiteY650" fmla="*/ 318515 h 1376171"/>
              <a:gd name="connsiteX651" fmla="*/ 2127503 w 3995927"/>
              <a:gd name="connsiteY651" fmla="*/ 318515 h 1376171"/>
              <a:gd name="connsiteX652" fmla="*/ 2119884 w 3995927"/>
              <a:gd name="connsiteY652" fmla="*/ 326135 h 1376171"/>
              <a:gd name="connsiteX653" fmla="*/ 2119884 w 3995927"/>
              <a:gd name="connsiteY653" fmla="*/ 297179 h 1376171"/>
              <a:gd name="connsiteX654" fmla="*/ 2142744 w 3995927"/>
              <a:gd name="connsiteY654" fmla="*/ 297179 h 1376171"/>
              <a:gd name="connsiteX655" fmla="*/ 2135123 w 3995927"/>
              <a:gd name="connsiteY655" fmla="*/ 306323 h 1376171"/>
              <a:gd name="connsiteX656" fmla="*/ 2135123 w 3995927"/>
              <a:gd name="connsiteY656" fmla="*/ 304800 h 1376171"/>
              <a:gd name="connsiteX657" fmla="*/ 2135123 w 3995927"/>
              <a:gd name="connsiteY657" fmla="*/ 281939 h 1376171"/>
              <a:gd name="connsiteX658" fmla="*/ 2244851 w 3995927"/>
              <a:gd name="connsiteY658" fmla="*/ 281939 h 1376171"/>
              <a:gd name="connsiteX659" fmla="*/ 2237232 w 3995927"/>
              <a:gd name="connsiteY659" fmla="*/ 289559 h 1376171"/>
              <a:gd name="connsiteX660" fmla="*/ 2237232 w 3995927"/>
              <a:gd name="connsiteY660" fmla="*/ 288035 h 1376171"/>
              <a:gd name="connsiteX661" fmla="*/ 2237232 w 3995927"/>
              <a:gd name="connsiteY661" fmla="*/ 268223 h 1376171"/>
              <a:gd name="connsiteX662" fmla="*/ 2342387 w 3995927"/>
              <a:gd name="connsiteY662" fmla="*/ 268223 h 1376171"/>
              <a:gd name="connsiteX663" fmla="*/ 2334768 w 3995927"/>
              <a:gd name="connsiteY663" fmla="*/ 277367 h 1376171"/>
              <a:gd name="connsiteX664" fmla="*/ 2334768 w 3995927"/>
              <a:gd name="connsiteY664" fmla="*/ 275844 h 1376171"/>
              <a:gd name="connsiteX665" fmla="*/ 2334768 w 3995927"/>
              <a:gd name="connsiteY665" fmla="*/ 252983 h 1376171"/>
              <a:gd name="connsiteX666" fmla="*/ 2459736 w 3995927"/>
              <a:gd name="connsiteY666" fmla="*/ 252983 h 1376171"/>
              <a:gd name="connsiteX667" fmla="*/ 2452115 w 3995927"/>
              <a:gd name="connsiteY667" fmla="*/ 260603 h 1376171"/>
              <a:gd name="connsiteX668" fmla="*/ 2452115 w 3995927"/>
              <a:gd name="connsiteY668" fmla="*/ 231647 h 1376171"/>
              <a:gd name="connsiteX669" fmla="*/ 2561844 w 3995927"/>
              <a:gd name="connsiteY669" fmla="*/ 231647 h 1376171"/>
              <a:gd name="connsiteX670" fmla="*/ 2554223 w 3995927"/>
              <a:gd name="connsiteY670" fmla="*/ 239267 h 1376171"/>
              <a:gd name="connsiteX671" fmla="*/ 2554223 w 3995927"/>
              <a:gd name="connsiteY671" fmla="*/ 211835 h 1376171"/>
              <a:gd name="connsiteX672" fmla="*/ 2657856 w 3995927"/>
              <a:gd name="connsiteY672" fmla="*/ 211835 h 1376171"/>
              <a:gd name="connsiteX673" fmla="*/ 2650236 w 3995927"/>
              <a:gd name="connsiteY673" fmla="*/ 219455 h 1376171"/>
              <a:gd name="connsiteX674" fmla="*/ 2650236 w 3995927"/>
              <a:gd name="connsiteY674" fmla="*/ 169163 h 1376171"/>
              <a:gd name="connsiteX675" fmla="*/ 2932175 w 3995927"/>
              <a:gd name="connsiteY675" fmla="*/ 169163 h 1376171"/>
              <a:gd name="connsiteX676" fmla="*/ 2924556 w 3995927"/>
              <a:gd name="connsiteY676" fmla="*/ 178307 h 1376171"/>
              <a:gd name="connsiteX677" fmla="*/ 2924556 w 3995927"/>
              <a:gd name="connsiteY677" fmla="*/ 176783 h 1376171"/>
              <a:gd name="connsiteX678" fmla="*/ 2924556 w 3995927"/>
              <a:gd name="connsiteY678" fmla="*/ 153923 h 1376171"/>
              <a:gd name="connsiteX679" fmla="*/ 3276599 w 3995927"/>
              <a:gd name="connsiteY679" fmla="*/ 153923 h 1376171"/>
              <a:gd name="connsiteX680" fmla="*/ 3272027 w 3995927"/>
              <a:gd name="connsiteY680" fmla="*/ 155447 h 1376171"/>
              <a:gd name="connsiteX681" fmla="*/ 3272027 w 3995927"/>
              <a:gd name="connsiteY681" fmla="*/ 153923 h 1376171"/>
              <a:gd name="connsiteX682" fmla="*/ 3270503 w 3995927"/>
              <a:gd name="connsiteY682" fmla="*/ 158495 h 1376171"/>
              <a:gd name="connsiteX683" fmla="*/ 3270503 w 3995927"/>
              <a:gd name="connsiteY683" fmla="*/ 156971 h 1376171"/>
              <a:gd name="connsiteX684" fmla="*/ 3270503 w 3995927"/>
              <a:gd name="connsiteY684" fmla="*/ 158495 h 1376171"/>
              <a:gd name="connsiteX685" fmla="*/ 3270503 w 3995927"/>
              <a:gd name="connsiteY685" fmla="*/ 156971 h 1376171"/>
              <a:gd name="connsiteX686" fmla="*/ 3270503 w 3995927"/>
              <a:gd name="connsiteY686" fmla="*/ 153923 h 1376171"/>
              <a:gd name="connsiteX687" fmla="*/ 3270503 w 3995927"/>
              <a:gd name="connsiteY687" fmla="*/ 155447 h 1376171"/>
              <a:gd name="connsiteX688" fmla="*/ 3270503 w 3995927"/>
              <a:gd name="connsiteY688" fmla="*/ 149351 h 1376171"/>
              <a:gd name="connsiteX689" fmla="*/ 3270503 w 3995927"/>
              <a:gd name="connsiteY689" fmla="*/ 143255 h 1376171"/>
              <a:gd name="connsiteX690" fmla="*/ 3270503 w 3995927"/>
              <a:gd name="connsiteY690" fmla="*/ 129539 h 1376171"/>
              <a:gd name="connsiteX691" fmla="*/ 3270503 w 3995927"/>
              <a:gd name="connsiteY691" fmla="*/ 131063 h 1376171"/>
              <a:gd name="connsiteX692" fmla="*/ 3268980 w 3995927"/>
              <a:gd name="connsiteY692" fmla="*/ 128015 h 1376171"/>
              <a:gd name="connsiteX693" fmla="*/ 3268980 w 3995927"/>
              <a:gd name="connsiteY693" fmla="*/ 115823 h 1376171"/>
              <a:gd name="connsiteX694" fmla="*/ 3412236 w 3995927"/>
              <a:gd name="connsiteY694" fmla="*/ 115823 h 1376171"/>
              <a:gd name="connsiteX695" fmla="*/ 3404615 w 3995927"/>
              <a:gd name="connsiteY695" fmla="*/ 123444 h 1376171"/>
              <a:gd name="connsiteX696" fmla="*/ 3404615 w 3995927"/>
              <a:gd name="connsiteY696" fmla="*/ 89915 h 1376171"/>
              <a:gd name="connsiteX697" fmla="*/ 3404615 w 3995927"/>
              <a:gd name="connsiteY697" fmla="*/ 74675 h 1376171"/>
              <a:gd name="connsiteX698" fmla="*/ 3986784 w 3995927"/>
              <a:gd name="connsiteY698" fmla="*/ 74675 h 1376171"/>
              <a:gd name="connsiteX699" fmla="*/ 3979163 w 3995927"/>
              <a:gd name="connsiteY699" fmla="*/ 82295 h 1376171"/>
              <a:gd name="connsiteX700" fmla="*/ 3979163 w 3995927"/>
              <a:gd name="connsiteY700" fmla="*/ 80771 h 1376171"/>
              <a:gd name="connsiteX701" fmla="*/ 3979163 w 3995927"/>
              <a:gd name="connsiteY701" fmla="*/ 0 h 1376171"/>
              <a:gd name="connsiteX702" fmla="*/ 3995927 w 3995927"/>
              <a:gd name="connsiteY702" fmla="*/ 0 h 1376171"/>
              <a:gd name="connsiteX703" fmla="*/ 3995927 w 3995927"/>
              <a:gd name="connsiteY703" fmla="*/ 15239 h 13761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 ang="364">
                <a:pos x="connsiteX364" y="connsiteY364"/>
              </a:cxn>
              <a:cxn ang="365">
                <a:pos x="connsiteX365" y="connsiteY365"/>
              </a:cxn>
              <a:cxn ang="366">
                <a:pos x="connsiteX366" y="connsiteY366"/>
              </a:cxn>
              <a:cxn ang="367">
                <a:pos x="connsiteX367" y="connsiteY367"/>
              </a:cxn>
              <a:cxn ang="368">
                <a:pos x="connsiteX368" y="connsiteY368"/>
              </a:cxn>
              <a:cxn ang="369">
                <a:pos x="connsiteX369" y="connsiteY369"/>
              </a:cxn>
              <a:cxn ang="370">
                <a:pos x="connsiteX370" y="connsiteY370"/>
              </a:cxn>
              <a:cxn ang="371">
                <a:pos x="connsiteX371" y="connsiteY371"/>
              </a:cxn>
              <a:cxn ang="372">
                <a:pos x="connsiteX372" y="connsiteY372"/>
              </a:cxn>
              <a:cxn ang="373">
                <a:pos x="connsiteX373" y="connsiteY373"/>
              </a:cxn>
              <a:cxn ang="374">
                <a:pos x="connsiteX374" y="connsiteY374"/>
              </a:cxn>
              <a:cxn ang="375">
                <a:pos x="connsiteX375" y="connsiteY375"/>
              </a:cxn>
              <a:cxn ang="376">
                <a:pos x="connsiteX376" y="connsiteY376"/>
              </a:cxn>
              <a:cxn ang="377">
                <a:pos x="connsiteX377" y="connsiteY377"/>
              </a:cxn>
              <a:cxn ang="378">
                <a:pos x="connsiteX378" y="connsiteY378"/>
              </a:cxn>
              <a:cxn ang="379">
                <a:pos x="connsiteX379" y="connsiteY379"/>
              </a:cxn>
              <a:cxn ang="380">
                <a:pos x="connsiteX380" y="connsiteY380"/>
              </a:cxn>
              <a:cxn ang="381">
                <a:pos x="connsiteX381" y="connsiteY381"/>
              </a:cxn>
              <a:cxn ang="382">
                <a:pos x="connsiteX382" y="connsiteY382"/>
              </a:cxn>
              <a:cxn ang="383">
                <a:pos x="connsiteX383" y="connsiteY383"/>
              </a:cxn>
              <a:cxn ang="384">
                <a:pos x="connsiteX384" y="connsiteY384"/>
              </a:cxn>
              <a:cxn ang="385">
                <a:pos x="connsiteX385" y="connsiteY385"/>
              </a:cxn>
              <a:cxn ang="386">
                <a:pos x="connsiteX386" y="connsiteY386"/>
              </a:cxn>
              <a:cxn ang="387">
                <a:pos x="connsiteX387" y="connsiteY387"/>
              </a:cxn>
              <a:cxn ang="388">
                <a:pos x="connsiteX388" y="connsiteY388"/>
              </a:cxn>
              <a:cxn ang="389">
                <a:pos x="connsiteX389" y="connsiteY389"/>
              </a:cxn>
              <a:cxn ang="390">
                <a:pos x="connsiteX390" y="connsiteY390"/>
              </a:cxn>
              <a:cxn ang="391">
                <a:pos x="connsiteX391" y="connsiteY391"/>
              </a:cxn>
              <a:cxn ang="392">
                <a:pos x="connsiteX392" y="connsiteY392"/>
              </a:cxn>
              <a:cxn ang="393">
                <a:pos x="connsiteX393" y="connsiteY393"/>
              </a:cxn>
              <a:cxn ang="394">
                <a:pos x="connsiteX394" y="connsiteY394"/>
              </a:cxn>
              <a:cxn ang="395">
                <a:pos x="connsiteX395" y="connsiteY395"/>
              </a:cxn>
              <a:cxn ang="396">
                <a:pos x="connsiteX396" y="connsiteY396"/>
              </a:cxn>
              <a:cxn ang="397">
                <a:pos x="connsiteX397" y="connsiteY397"/>
              </a:cxn>
              <a:cxn ang="398">
                <a:pos x="connsiteX398" y="connsiteY398"/>
              </a:cxn>
              <a:cxn ang="399">
                <a:pos x="connsiteX399" y="connsiteY399"/>
              </a:cxn>
              <a:cxn ang="400">
                <a:pos x="connsiteX400" y="connsiteY400"/>
              </a:cxn>
              <a:cxn ang="401">
                <a:pos x="connsiteX401" y="connsiteY401"/>
              </a:cxn>
              <a:cxn ang="402">
                <a:pos x="connsiteX402" y="connsiteY402"/>
              </a:cxn>
              <a:cxn ang="403">
                <a:pos x="connsiteX403" y="connsiteY403"/>
              </a:cxn>
              <a:cxn ang="404">
                <a:pos x="connsiteX404" y="connsiteY404"/>
              </a:cxn>
              <a:cxn ang="405">
                <a:pos x="connsiteX405" y="connsiteY405"/>
              </a:cxn>
              <a:cxn ang="406">
                <a:pos x="connsiteX406" y="connsiteY406"/>
              </a:cxn>
              <a:cxn ang="407">
                <a:pos x="connsiteX407" y="connsiteY407"/>
              </a:cxn>
              <a:cxn ang="408">
                <a:pos x="connsiteX408" y="connsiteY408"/>
              </a:cxn>
              <a:cxn ang="409">
                <a:pos x="connsiteX409" y="connsiteY409"/>
              </a:cxn>
              <a:cxn ang="410">
                <a:pos x="connsiteX410" y="connsiteY410"/>
              </a:cxn>
              <a:cxn ang="411">
                <a:pos x="connsiteX411" y="connsiteY411"/>
              </a:cxn>
              <a:cxn ang="412">
                <a:pos x="connsiteX412" y="connsiteY412"/>
              </a:cxn>
              <a:cxn ang="413">
                <a:pos x="connsiteX413" y="connsiteY413"/>
              </a:cxn>
              <a:cxn ang="414">
                <a:pos x="connsiteX414" y="connsiteY414"/>
              </a:cxn>
              <a:cxn ang="415">
                <a:pos x="connsiteX415" y="connsiteY415"/>
              </a:cxn>
              <a:cxn ang="416">
                <a:pos x="connsiteX416" y="connsiteY416"/>
              </a:cxn>
              <a:cxn ang="417">
                <a:pos x="connsiteX417" y="connsiteY417"/>
              </a:cxn>
              <a:cxn ang="418">
                <a:pos x="connsiteX418" y="connsiteY418"/>
              </a:cxn>
              <a:cxn ang="419">
                <a:pos x="connsiteX419" y="connsiteY419"/>
              </a:cxn>
              <a:cxn ang="420">
                <a:pos x="connsiteX420" y="connsiteY420"/>
              </a:cxn>
              <a:cxn ang="421">
                <a:pos x="connsiteX421" y="connsiteY421"/>
              </a:cxn>
              <a:cxn ang="422">
                <a:pos x="connsiteX422" y="connsiteY422"/>
              </a:cxn>
              <a:cxn ang="423">
                <a:pos x="connsiteX423" y="connsiteY423"/>
              </a:cxn>
              <a:cxn ang="424">
                <a:pos x="connsiteX424" y="connsiteY424"/>
              </a:cxn>
              <a:cxn ang="425">
                <a:pos x="connsiteX425" y="connsiteY425"/>
              </a:cxn>
              <a:cxn ang="426">
                <a:pos x="connsiteX426" y="connsiteY426"/>
              </a:cxn>
              <a:cxn ang="427">
                <a:pos x="connsiteX427" y="connsiteY427"/>
              </a:cxn>
              <a:cxn ang="428">
                <a:pos x="connsiteX428" y="connsiteY428"/>
              </a:cxn>
              <a:cxn ang="429">
                <a:pos x="connsiteX429" y="connsiteY429"/>
              </a:cxn>
              <a:cxn ang="430">
                <a:pos x="connsiteX430" y="connsiteY430"/>
              </a:cxn>
              <a:cxn ang="431">
                <a:pos x="connsiteX431" y="connsiteY431"/>
              </a:cxn>
              <a:cxn ang="432">
                <a:pos x="connsiteX432" y="connsiteY432"/>
              </a:cxn>
              <a:cxn ang="433">
                <a:pos x="connsiteX433" y="connsiteY433"/>
              </a:cxn>
              <a:cxn ang="434">
                <a:pos x="connsiteX434" y="connsiteY434"/>
              </a:cxn>
              <a:cxn ang="435">
                <a:pos x="connsiteX435" y="connsiteY435"/>
              </a:cxn>
              <a:cxn ang="436">
                <a:pos x="connsiteX436" y="connsiteY436"/>
              </a:cxn>
              <a:cxn ang="437">
                <a:pos x="connsiteX437" y="connsiteY437"/>
              </a:cxn>
              <a:cxn ang="438">
                <a:pos x="connsiteX438" y="connsiteY438"/>
              </a:cxn>
              <a:cxn ang="439">
                <a:pos x="connsiteX439" y="connsiteY439"/>
              </a:cxn>
              <a:cxn ang="440">
                <a:pos x="connsiteX440" y="connsiteY440"/>
              </a:cxn>
              <a:cxn ang="441">
                <a:pos x="connsiteX441" y="connsiteY441"/>
              </a:cxn>
              <a:cxn ang="442">
                <a:pos x="connsiteX442" y="connsiteY442"/>
              </a:cxn>
              <a:cxn ang="443">
                <a:pos x="connsiteX443" y="connsiteY443"/>
              </a:cxn>
              <a:cxn ang="444">
                <a:pos x="connsiteX444" y="connsiteY444"/>
              </a:cxn>
              <a:cxn ang="445">
                <a:pos x="connsiteX445" y="connsiteY445"/>
              </a:cxn>
              <a:cxn ang="446">
                <a:pos x="connsiteX446" y="connsiteY446"/>
              </a:cxn>
              <a:cxn ang="447">
                <a:pos x="connsiteX447" y="connsiteY447"/>
              </a:cxn>
              <a:cxn ang="448">
                <a:pos x="connsiteX448" y="connsiteY448"/>
              </a:cxn>
              <a:cxn ang="449">
                <a:pos x="connsiteX449" y="connsiteY449"/>
              </a:cxn>
              <a:cxn ang="450">
                <a:pos x="connsiteX450" y="connsiteY450"/>
              </a:cxn>
              <a:cxn ang="451">
                <a:pos x="connsiteX451" y="connsiteY451"/>
              </a:cxn>
              <a:cxn ang="452">
                <a:pos x="connsiteX452" y="connsiteY452"/>
              </a:cxn>
              <a:cxn ang="453">
                <a:pos x="connsiteX453" y="connsiteY453"/>
              </a:cxn>
              <a:cxn ang="454">
                <a:pos x="connsiteX454" y="connsiteY454"/>
              </a:cxn>
              <a:cxn ang="455">
                <a:pos x="connsiteX455" y="connsiteY455"/>
              </a:cxn>
              <a:cxn ang="456">
                <a:pos x="connsiteX456" y="connsiteY456"/>
              </a:cxn>
              <a:cxn ang="457">
                <a:pos x="connsiteX457" y="connsiteY457"/>
              </a:cxn>
              <a:cxn ang="458">
                <a:pos x="connsiteX458" y="connsiteY458"/>
              </a:cxn>
              <a:cxn ang="459">
                <a:pos x="connsiteX459" y="connsiteY459"/>
              </a:cxn>
              <a:cxn ang="460">
                <a:pos x="connsiteX460" y="connsiteY460"/>
              </a:cxn>
              <a:cxn ang="461">
                <a:pos x="connsiteX461" y="connsiteY461"/>
              </a:cxn>
              <a:cxn ang="462">
                <a:pos x="connsiteX462" y="connsiteY462"/>
              </a:cxn>
              <a:cxn ang="463">
                <a:pos x="connsiteX463" y="connsiteY463"/>
              </a:cxn>
              <a:cxn ang="464">
                <a:pos x="connsiteX464" y="connsiteY464"/>
              </a:cxn>
              <a:cxn ang="465">
                <a:pos x="connsiteX465" y="connsiteY465"/>
              </a:cxn>
              <a:cxn ang="466">
                <a:pos x="connsiteX466" y="connsiteY466"/>
              </a:cxn>
              <a:cxn ang="467">
                <a:pos x="connsiteX467" y="connsiteY467"/>
              </a:cxn>
              <a:cxn ang="468">
                <a:pos x="connsiteX468" y="connsiteY468"/>
              </a:cxn>
              <a:cxn ang="469">
                <a:pos x="connsiteX469" y="connsiteY469"/>
              </a:cxn>
              <a:cxn ang="470">
                <a:pos x="connsiteX470" y="connsiteY470"/>
              </a:cxn>
              <a:cxn ang="471">
                <a:pos x="connsiteX471" y="connsiteY471"/>
              </a:cxn>
              <a:cxn ang="472">
                <a:pos x="connsiteX472" y="connsiteY472"/>
              </a:cxn>
              <a:cxn ang="473">
                <a:pos x="connsiteX473" y="connsiteY473"/>
              </a:cxn>
              <a:cxn ang="474">
                <a:pos x="connsiteX474" y="connsiteY474"/>
              </a:cxn>
              <a:cxn ang="475">
                <a:pos x="connsiteX475" y="connsiteY475"/>
              </a:cxn>
              <a:cxn ang="476">
                <a:pos x="connsiteX476" y="connsiteY476"/>
              </a:cxn>
              <a:cxn ang="477">
                <a:pos x="connsiteX477" y="connsiteY477"/>
              </a:cxn>
              <a:cxn ang="478">
                <a:pos x="connsiteX478" y="connsiteY478"/>
              </a:cxn>
              <a:cxn ang="479">
                <a:pos x="connsiteX479" y="connsiteY479"/>
              </a:cxn>
              <a:cxn ang="480">
                <a:pos x="connsiteX480" y="connsiteY480"/>
              </a:cxn>
              <a:cxn ang="481">
                <a:pos x="connsiteX481" y="connsiteY481"/>
              </a:cxn>
              <a:cxn ang="482">
                <a:pos x="connsiteX482" y="connsiteY482"/>
              </a:cxn>
              <a:cxn ang="483">
                <a:pos x="connsiteX483" y="connsiteY483"/>
              </a:cxn>
              <a:cxn ang="484">
                <a:pos x="connsiteX484" y="connsiteY484"/>
              </a:cxn>
              <a:cxn ang="485">
                <a:pos x="connsiteX485" y="connsiteY485"/>
              </a:cxn>
              <a:cxn ang="486">
                <a:pos x="connsiteX486" y="connsiteY486"/>
              </a:cxn>
              <a:cxn ang="487">
                <a:pos x="connsiteX487" y="connsiteY487"/>
              </a:cxn>
              <a:cxn ang="488">
                <a:pos x="connsiteX488" y="connsiteY488"/>
              </a:cxn>
              <a:cxn ang="489">
                <a:pos x="connsiteX489" y="connsiteY489"/>
              </a:cxn>
              <a:cxn ang="490">
                <a:pos x="connsiteX490" y="connsiteY490"/>
              </a:cxn>
              <a:cxn ang="491">
                <a:pos x="connsiteX491" y="connsiteY491"/>
              </a:cxn>
              <a:cxn ang="492">
                <a:pos x="connsiteX492" y="connsiteY492"/>
              </a:cxn>
              <a:cxn ang="493">
                <a:pos x="connsiteX493" y="connsiteY493"/>
              </a:cxn>
              <a:cxn ang="494">
                <a:pos x="connsiteX494" y="connsiteY494"/>
              </a:cxn>
              <a:cxn ang="495">
                <a:pos x="connsiteX495" y="connsiteY495"/>
              </a:cxn>
              <a:cxn ang="496">
                <a:pos x="connsiteX496" y="connsiteY496"/>
              </a:cxn>
              <a:cxn ang="497">
                <a:pos x="connsiteX497" y="connsiteY497"/>
              </a:cxn>
              <a:cxn ang="498">
                <a:pos x="connsiteX498" y="connsiteY498"/>
              </a:cxn>
              <a:cxn ang="499">
                <a:pos x="connsiteX499" y="connsiteY499"/>
              </a:cxn>
              <a:cxn ang="500">
                <a:pos x="connsiteX500" y="connsiteY500"/>
              </a:cxn>
              <a:cxn ang="501">
                <a:pos x="connsiteX501" y="connsiteY501"/>
              </a:cxn>
              <a:cxn ang="502">
                <a:pos x="connsiteX502" y="connsiteY502"/>
              </a:cxn>
              <a:cxn ang="503">
                <a:pos x="connsiteX503" y="connsiteY503"/>
              </a:cxn>
              <a:cxn ang="504">
                <a:pos x="connsiteX504" y="connsiteY504"/>
              </a:cxn>
              <a:cxn ang="505">
                <a:pos x="connsiteX505" y="connsiteY505"/>
              </a:cxn>
              <a:cxn ang="506">
                <a:pos x="connsiteX506" y="connsiteY506"/>
              </a:cxn>
              <a:cxn ang="507">
                <a:pos x="connsiteX507" y="connsiteY507"/>
              </a:cxn>
              <a:cxn ang="508">
                <a:pos x="connsiteX508" y="connsiteY508"/>
              </a:cxn>
              <a:cxn ang="509">
                <a:pos x="connsiteX509" y="connsiteY509"/>
              </a:cxn>
              <a:cxn ang="510">
                <a:pos x="connsiteX510" y="connsiteY510"/>
              </a:cxn>
              <a:cxn ang="511">
                <a:pos x="connsiteX511" y="connsiteY511"/>
              </a:cxn>
              <a:cxn ang="512">
                <a:pos x="connsiteX512" y="connsiteY512"/>
              </a:cxn>
              <a:cxn ang="513">
                <a:pos x="connsiteX513" y="connsiteY513"/>
              </a:cxn>
              <a:cxn ang="514">
                <a:pos x="connsiteX514" y="connsiteY514"/>
              </a:cxn>
              <a:cxn ang="515">
                <a:pos x="connsiteX515" y="connsiteY515"/>
              </a:cxn>
              <a:cxn ang="516">
                <a:pos x="connsiteX516" y="connsiteY516"/>
              </a:cxn>
              <a:cxn ang="517">
                <a:pos x="connsiteX517" y="connsiteY517"/>
              </a:cxn>
              <a:cxn ang="518">
                <a:pos x="connsiteX518" y="connsiteY518"/>
              </a:cxn>
              <a:cxn ang="519">
                <a:pos x="connsiteX519" y="connsiteY519"/>
              </a:cxn>
              <a:cxn ang="520">
                <a:pos x="connsiteX520" y="connsiteY520"/>
              </a:cxn>
              <a:cxn ang="521">
                <a:pos x="connsiteX521" y="connsiteY521"/>
              </a:cxn>
              <a:cxn ang="522">
                <a:pos x="connsiteX522" y="connsiteY522"/>
              </a:cxn>
              <a:cxn ang="523">
                <a:pos x="connsiteX523" y="connsiteY523"/>
              </a:cxn>
              <a:cxn ang="524">
                <a:pos x="connsiteX524" y="connsiteY524"/>
              </a:cxn>
              <a:cxn ang="525">
                <a:pos x="connsiteX525" y="connsiteY525"/>
              </a:cxn>
              <a:cxn ang="526">
                <a:pos x="connsiteX526" y="connsiteY526"/>
              </a:cxn>
              <a:cxn ang="527">
                <a:pos x="connsiteX527" y="connsiteY527"/>
              </a:cxn>
              <a:cxn ang="528">
                <a:pos x="connsiteX528" y="connsiteY528"/>
              </a:cxn>
              <a:cxn ang="529">
                <a:pos x="connsiteX529" y="connsiteY529"/>
              </a:cxn>
              <a:cxn ang="530">
                <a:pos x="connsiteX530" y="connsiteY530"/>
              </a:cxn>
              <a:cxn ang="531">
                <a:pos x="connsiteX531" y="connsiteY531"/>
              </a:cxn>
              <a:cxn ang="532">
                <a:pos x="connsiteX532" y="connsiteY532"/>
              </a:cxn>
              <a:cxn ang="533">
                <a:pos x="connsiteX533" y="connsiteY533"/>
              </a:cxn>
              <a:cxn ang="534">
                <a:pos x="connsiteX534" y="connsiteY534"/>
              </a:cxn>
              <a:cxn ang="535">
                <a:pos x="connsiteX535" y="connsiteY535"/>
              </a:cxn>
              <a:cxn ang="536">
                <a:pos x="connsiteX536" y="connsiteY536"/>
              </a:cxn>
              <a:cxn ang="537">
                <a:pos x="connsiteX537" y="connsiteY537"/>
              </a:cxn>
              <a:cxn ang="538">
                <a:pos x="connsiteX538" y="connsiteY538"/>
              </a:cxn>
              <a:cxn ang="539">
                <a:pos x="connsiteX539" y="connsiteY539"/>
              </a:cxn>
              <a:cxn ang="540">
                <a:pos x="connsiteX540" y="connsiteY540"/>
              </a:cxn>
              <a:cxn ang="541">
                <a:pos x="connsiteX541" y="connsiteY541"/>
              </a:cxn>
              <a:cxn ang="542">
                <a:pos x="connsiteX542" y="connsiteY542"/>
              </a:cxn>
              <a:cxn ang="543">
                <a:pos x="connsiteX543" y="connsiteY543"/>
              </a:cxn>
              <a:cxn ang="544">
                <a:pos x="connsiteX544" y="connsiteY544"/>
              </a:cxn>
              <a:cxn ang="545">
                <a:pos x="connsiteX545" y="connsiteY545"/>
              </a:cxn>
              <a:cxn ang="546">
                <a:pos x="connsiteX546" y="connsiteY546"/>
              </a:cxn>
              <a:cxn ang="547">
                <a:pos x="connsiteX547" y="connsiteY547"/>
              </a:cxn>
              <a:cxn ang="548">
                <a:pos x="connsiteX548" y="connsiteY548"/>
              </a:cxn>
              <a:cxn ang="549">
                <a:pos x="connsiteX549" y="connsiteY549"/>
              </a:cxn>
              <a:cxn ang="550">
                <a:pos x="connsiteX550" y="connsiteY550"/>
              </a:cxn>
              <a:cxn ang="551">
                <a:pos x="connsiteX551" y="connsiteY551"/>
              </a:cxn>
              <a:cxn ang="552">
                <a:pos x="connsiteX552" y="connsiteY552"/>
              </a:cxn>
              <a:cxn ang="553">
                <a:pos x="connsiteX553" y="connsiteY553"/>
              </a:cxn>
              <a:cxn ang="554">
                <a:pos x="connsiteX554" y="connsiteY554"/>
              </a:cxn>
              <a:cxn ang="555">
                <a:pos x="connsiteX555" y="connsiteY555"/>
              </a:cxn>
              <a:cxn ang="556">
                <a:pos x="connsiteX556" y="connsiteY556"/>
              </a:cxn>
              <a:cxn ang="557">
                <a:pos x="connsiteX557" y="connsiteY557"/>
              </a:cxn>
              <a:cxn ang="558">
                <a:pos x="connsiteX558" y="connsiteY558"/>
              </a:cxn>
              <a:cxn ang="559">
                <a:pos x="connsiteX559" y="connsiteY559"/>
              </a:cxn>
              <a:cxn ang="560">
                <a:pos x="connsiteX560" y="connsiteY560"/>
              </a:cxn>
              <a:cxn ang="561">
                <a:pos x="connsiteX561" y="connsiteY561"/>
              </a:cxn>
              <a:cxn ang="562">
                <a:pos x="connsiteX562" y="connsiteY562"/>
              </a:cxn>
              <a:cxn ang="563">
                <a:pos x="connsiteX563" y="connsiteY563"/>
              </a:cxn>
              <a:cxn ang="564">
                <a:pos x="connsiteX564" y="connsiteY564"/>
              </a:cxn>
              <a:cxn ang="565">
                <a:pos x="connsiteX565" y="connsiteY565"/>
              </a:cxn>
              <a:cxn ang="566">
                <a:pos x="connsiteX566" y="connsiteY566"/>
              </a:cxn>
              <a:cxn ang="567">
                <a:pos x="connsiteX567" y="connsiteY567"/>
              </a:cxn>
              <a:cxn ang="568">
                <a:pos x="connsiteX568" y="connsiteY568"/>
              </a:cxn>
              <a:cxn ang="569">
                <a:pos x="connsiteX569" y="connsiteY569"/>
              </a:cxn>
              <a:cxn ang="570">
                <a:pos x="connsiteX570" y="connsiteY570"/>
              </a:cxn>
              <a:cxn ang="571">
                <a:pos x="connsiteX571" y="connsiteY571"/>
              </a:cxn>
              <a:cxn ang="572">
                <a:pos x="connsiteX572" y="connsiteY572"/>
              </a:cxn>
              <a:cxn ang="573">
                <a:pos x="connsiteX573" y="connsiteY573"/>
              </a:cxn>
              <a:cxn ang="574">
                <a:pos x="connsiteX574" y="connsiteY574"/>
              </a:cxn>
              <a:cxn ang="575">
                <a:pos x="connsiteX575" y="connsiteY575"/>
              </a:cxn>
              <a:cxn ang="576">
                <a:pos x="connsiteX576" y="connsiteY576"/>
              </a:cxn>
              <a:cxn ang="577">
                <a:pos x="connsiteX577" y="connsiteY577"/>
              </a:cxn>
              <a:cxn ang="578">
                <a:pos x="connsiteX578" y="connsiteY578"/>
              </a:cxn>
              <a:cxn ang="579">
                <a:pos x="connsiteX579" y="connsiteY579"/>
              </a:cxn>
              <a:cxn ang="580">
                <a:pos x="connsiteX580" y="connsiteY580"/>
              </a:cxn>
              <a:cxn ang="581">
                <a:pos x="connsiteX581" y="connsiteY581"/>
              </a:cxn>
              <a:cxn ang="582">
                <a:pos x="connsiteX582" y="connsiteY582"/>
              </a:cxn>
              <a:cxn ang="583">
                <a:pos x="connsiteX583" y="connsiteY583"/>
              </a:cxn>
              <a:cxn ang="584">
                <a:pos x="connsiteX584" y="connsiteY584"/>
              </a:cxn>
              <a:cxn ang="585">
                <a:pos x="connsiteX585" y="connsiteY585"/>
              </a:cxn>
              <a:cxn ang="586">
                <a:pos x="connsiteX586" y="connsiteY586"/>
              </a:cxn>
              <a:cxn ang="587">
                <a:pos x="connsiteX587" y="connsiteY587"/>
              </a:cxn>
              <a:cxn ang="588">
                <a:pos x="connsiteX588" y="connsiteY588"/>
              </a:cxn>
              <a:cxn ang="589">
                <a:pos x="connsiteX589" y="connsiteY589"/>
              </a:cxn>
              <a:cxn ang="590">
                <a:pos x="connsiteX590" y="connsiteY590"/>
              </a:cxn>
              <a:cxn ang="591">
                <a:pos x="connsiteX591" y="connsiteY591"/>
              </a:cxn>
              <a:cxn ang="592">
                <a:pos x="connsiteX592" y="connsiteY592"/>
              </a:cxn>
              <a:cxn ang="593">
                <a:pos x="connsiteX593" y="connsiteY593"/>
              </a:cxn>
              <a:cxn ang="594">
                <a:pos x="connsiteX594" y="connsiteY594"/>
              </a:cxn>
              <a:cxn ang="595">
                <a:pos x="connsiteX595" y="connsiteY595"/>
              </a:cxn>
              <a:cxn ang="596">
                <a:pos x="connsiteX596" y="connsiteY596"/>
              </a:cxn>
              <a:cxn ang="597">
                <a:pos x="connsiteX597" y="connsiteY597"/>
              </a:cxn>
              <a:cxn ang="598">
                <a:pos x="connsiteX598" y="connsiteY598"/>
              </a:cxn>
              <a:cxn ang="599">
                <a:pos x="connsiteX599" y="connsiteY599"/>
              </a:cxn>
              <a:cxn ang="600">
                <a:pos x="connsiteX600" y="connsiteY600"/>
              </a:cxn>
              <a:cxn ang="601">
                <a:pos x="connsiteX601" y="connsiteY601"/>
              </a:cxn>
              <a:cxn ang="602">
                <a:pos x="connsiteX602" y="connsiteY602"/>
              </a:cxn>
              <a:cxn ang="603">
                <a:pos x="connsiteX603" y="connsiteY603"/>
              </a:cxn>
              <a:cxn ang="604">
                <a:pos x="connsiteX604" y="connsiteY604"/>
              </a:cxn>
              <a:cxn ang="605">
                <a:pos x="connsiteX605" y="connsiteY605"/>
              </a:cxn>
              <a:cxn ang="606">
                <a:pos x="connsiteX606" y="connsiteY606"/>
              </a:cxn>
              <a:cxn ang="607">
                <a:pos x="connsiteX607" y="connsiteY607"/>
              </a:cxn>
              <a:cxn ang="608">
                <a:pos x="connsiteX608" y="connsiteY608"/>
              </a:cxn>
              <a:cxn ang="609">
                <a:pos x="connsiteX609" y="connsiteY609"/>
              </a:cxn>
              <a:cxn ang="610">
                <a:pos x="connsiteX610" y="connsiteY610"/>
              </a:cxn>
              <a:cxn ang="611">
                <a:pos x="connsiteX611" y="connsiteY611"/>
              </a:cxn>
              <a:cxn ang="612">
                <a:pos x="connsiteX612" y="connsiteY612"/>
              </a:cxn>
              <a:cxn ang="613">
                <a:pos x="connsiteX613" y="connsiteY613"/>
              </a:cxn>
              <a:cxn ang="614">
                <a:pos x="connsiteX614" y="connsiteY614"/>
              </a:cxn>
              <a:cxn ang="615">
                <a:pos x="connsiteX615" y="connsiteY615"/>
              </a:cxn>
              <a:cxn ang="616">
                <a:pos x="connsiteX616" y="connsiteY616"/>
              </a:cxn>
              <a:cxn ang="617">
                <a:pos x="connsiteX617" y="connsiteY617"/>
              </a:cxn>
              <a:cxn ang="618">
                <a:pos x="connsiteX618" y="connsiteY618"/>
              </a:cxn>
              <a:cxn ang="619">
                <a:pos x="connsiteX619" y="connsiteY619"/>
              </a:cxn>
              <a:cxn ang="620">
                <a:pos x="connsiteX620" y="connsiteY620"/>
              </a:cxn>
              <a:cxn ang="621">
                <a:pos x="connsiteX621" y="connsiteY621"/>
              </a:cxn>
              <a:cxn ang="622">
                <a:pos x="connsiteX622" y="connsiteY622"/>
              </a:cxn>
              <a:cxn ang="623">
                <a:pos x="connsiteX623" y="connsiteY623"/>
              </a:cxn>
              <a:cxn ang="624">
                <a:pos x="connsiteX624" y="connsiteY624"/>
              </a:cxn>
              <a:cxn ang="625">
                <a:pos x="connsiteX625" y="connsiteY625"/>
              </a:cxn>
              <a:cxn ang="626">
                <a:pos x="connsiteX626" y="connsiteY626"/>
              </a:cxn>
              <a:cxn ang="627">
                <a:pos x="connsiteX627" y="connsiteY627"/>
              </a:cxn>
              <a:cxn ang="628">
                <a:pos x="connsiteX628" y="connsiteY628"/>
              </a:cxn>
              <a:cxn ang="629">
                <a:pos x="connsiteX629" y="connsiteY629"/>
              </a:cxn>
              <a:cxn ang="630">
                <a:pos x="connsiteX630" y="connsiteY630"/>
              </a:cxn>
              <a:cxn ang="631">
                <a:pos x="connsiteX631" y="connsiteY631"/>
              </a:cxn>
              <a:cxn ang="632">
                <a:pos x="connsiteX632" y="connsiteY632"/>
              </a:cxn>
              <a:cxn ang="633">
                <a:pos x="connsiteX633" y="connsiteY633"/>
              </a:cxn>
              <a:cxn ang="634">
                <a:pos x="connsiteX634" y="connsiteY634"/>
              </a:cxn>
              <a:cxn ang="635">
                <a:pos x="connsiteX635" y="connsiteY635"/>
              </a:cxn>
              <a:cxn ang="636">
                <a:pos x="connsiteX636" y="connsiteY636"/>
              </a:cxn>
              <a:cxn ang="637">
                <a:pos x="connsiteX637" y="connsiteY637"/>
              </a:cxn>
              <a:cxn ang="638">
                <a:pos x="connsiteX638" y="connsiteY638"/>
              </a:cxn>
              <a:cxn ang="639">
                <a:pos x="connsiteX639" y="connsiteY639"/>
              </a:cxn>
              <a:cxn ang="640">
                <a:pos x="connsiteX640" y="connsiteY640"/>
              </a:cxn>
              <a:cxn ang="641">
                <a:pos x="connsiteX641" y="connsiteY641"/>
              </a:cxn>
              <a:cxn ang="642">
                <a:pos x="connsiteX642" y="connsiteY642"/>
              </a:cxn>
              <a:cxn ang="643">
                <a:pos x="connsiteX643" y="connsiteY643"/>
              </a:cxn>
              <a:cxn ang="644">
                <a:pos x="connsiteX644" y="connsiteY644"/>
              </a:cxn>
              <a:cxn ang="645">
                <a:pos x="connsiteX645" y="connsiteY645"/>
              </a:cxn>
              <a:cxn ang="646">
                <a:pos x="connsiteX646" y="connsiteY646"/>
              </a:cxn>
              <a:cxn ang="647">
                <a:pos x="connsiteX647" y="connsiteY647"/>
              </a:cxn>
              <a:cxn ang="648">
                <a:pos x="connsiteX648" y="connsiteY648"/>
              </a:cxn>
              <a:cxn ang="649">
                <a:pos x="connsiteX649" y="connsiteY649"/>
              </a:cxn>
              <a:cxn ang="650">
                <a:pos x="connsiteX650" y="connsiteY650"/>
              </a:cxn>
              <a:cxn ang="651">
                <a:pos x="connsiteX651" y="connsiteY651"/>
              </a:cxn>
              <a:cxn ang="652">
                <a:pos x="connsiteX652" y="connsiteY652"/>
              </a:cxn>
              <a:cxn ang="653">
                <a:pos x="connsiteX653" y="connsiteY653"/>
              </a:cxn>
              <a:cxn ang="654">
                <a:pos x="connsiteX654" y="connsiteY654"/>
              </a:cxn>
              <a:cxn ang="655">
                <a:pos x="connsiteX655" y="connsiteY655"/>
              </a:cxn>
              <a:cxn ang="656">
                <a:pos x="connsiteX656" y="connsiteY656"/>
              </a:cxn>
              <a:cxn ang="657">
                <a:pos x="connsiteX657" y="connsiteY657"/>
              </a:cxn>
              <a:cxn ang="658">
                <a:pos x="connsiteX658" y="connsiteY658"/>
              </a:cxn>
              <a:cxn ang="659">
                <a:pos x="connsiteX659" y="connsiteY659"/>
              </a:cxn>
              <a:cxn ang="660">
                <a:pos x="connsiteX660" y="connsiteY660"/>
              </a:cxn>
              <a:cxn ang="661">
                <a:pos x="connsiteX661" y="connsiteY661"/>
              </a:cxn>
              <a:cxn ang="662">
                <a:pos x="connsiteX662" y="connsiteY662"/>
              </a:cxn>
              <a:cxn ang="663">
                <a:pos x="connsiteX663" y="connsiteY663"/>
              </a:cxn>
              <a:cxn ang="664">
                <a:pos x="connsiteX664" y="connsiteY664"/>
              </a:cxn>
              <a:cxn ang="665">
                <a:pos x="connsiteX665" y="connsiteY665"/>
              </a:cxn>
              <a:cxn ang="666">
                <a:pos x="connsiteX666" y="connsiteY666"/>
              </a:cxn>
              <a:cxn ang="667">
                <a:pos x="connsiteX667" y="connsiteY667"/>
              </a:cxn>
              <a:cxn ang="668">
                <a:pos x="connsiteX668" y="connsiteY668"/>
              </a:cxn>
              <a:cxn ang="669">
                <a:pos x="connsiteX669" y="connsiteY669"/>
              </a:cxn>
              <a:cxn ang="670">
                <a:pos x="connsiteX670" y="connsiteY670"/>
              </a:cxn>
              <a:cxn ang="671">
                <a:pos x="connsiteX671" y="connsiteY671"/>
              </a:cxn>
              <a:cxn ang="672">
                <a:pos x="connsiteX672" y="connsiteY672"/>
              </a:cxn>
              <a:cxn ang="673">
                <a:pos x="connsiteX673" y="connsiteY673"/>
              </a:cxn>
              <a:cxn ang="674">
                <a:pos x="connsiteX674" y="connsiteY674"/>
              </a:cxn>
              <a:cxn ang="675">
                <a:pos x="connsiteX675" y="connsiteY675"/>
              </a:cxn>
              <a:cxn ang="676">
                <a:pos x="connsiteX676" y="connsiteY676"/>
              </a:cxn>
              <a:cxn ang="677">
                <a:pos x="connsiteX677" y="connsiteY677"/>
              </a:cxn>
              <a:cxn ang="678">
                <a:pos x="connsiteX678" y="connsiteY678"/>
              </a:cxn>
              <a:cxn ang="679">
                <a:pos x="connsiteX679" y="connsiteY679"/>
              </a:cxn>
              <a:cxn ang="680">
                <a:pos x="connsiteX680" y="connsiteY680"/>
              </a:cxn>
              <a:cxn ang="681">
                <a:pos x="connsiteX681" y="connsiteY681"/>
              </a:cxn>
              <a:cxn ang="682">
                <a:pos x="connsiteX682" y="connsiteY682"/>
              </a:cxn>
              <a:cxn ang="683">
                <a:pos x="connsiteX683" y="connsiteY683"/>
              </a:cxn>
              <a:cxn ang="684">
                <a:pos x="connsiteX684" y="connsiteY684"/>
              </a:cxn>
              <a:cxn ang="685">
                <a:pos x="connsiteX685" y="connsiteY685"/>
              </a:cxn>
              <a:cxn ang="686">
                <a:pos x="connsiteX686" y="connsiteY686"/>
              </a:cxn>
              <a:cxn ang="687">
                <a:pos x="connsiteX687" y="connsiteY687"/>
              </a:cxn>
              <a:cxn ang="688">
                <a:pos x="connsiteX688" y="connsiteY688"/>
              </a:cxn>
              <a:cxn ang="689">
                <a:pos x="connsiteX689" y="connsiteY689"/>
              </a:cxn>
              <a:cxn ang="690">
                <a:pos x="connsiteX690" y="connsiteY690"/>
              </a:cxn>
              <a:cxn ang="691">
                <a:pos x="connsiteX691" y="connsiteY691"/>
              </a:cxn>
              <a:cxn ang="692">
                <a:pos x="connsiteX692" y="connsiteY692"/>
              </a:cxn>
              <a:cxn ang="693">
                <a:pos x="connsiteX693" y="connsiteY693"/>
              </a:cxn>
              <a:cxn ang="694">
                <a:pos x="connsiteX694" y="connsiteY694"/>
              </a:cxn>
              <a:cxn ang="695">
                <a:pos x="connsiteX695" y="connsiteY695"/>
              </a:cxn>
              <a:cxn ang="696">
                <a:pos x="connsiteX696" y="connsiteY696"/>
              </a:cxn>
              <a:cxn ang="697">
                <a:pos x="connsiteX697" y="connsiteY697"/>
              </a:cxn>
              <a:cxn ang="698">
                <a:pos x="connsiteX698" y="connsiteY698"/>
              </a:cxn>
              <a:cxn ang="699">
                <a:pos x="connsiteX699" y="connsiteY699"/>
              </a:cxn>
              <a:cxn ang="700">
                <a:pos x="connsiteX700" y="connsiteY700"/>
              </a:cxn>
              <a:cxn ang="701">
                <a:pos x="connsiteX701" y="connsiteY701"/>
              </a:cxn>
              <a:cxn ang="702">
                <a:pos x="connsiteX702" y="connsiteY702"/>
              </a:cxn>
              <a:cxn ang="703">
                <a:pos x="connsiteX703" y="connsiteY703"/>
              </a:cxn>
            </a:cxnLst>
            <a:rect l="l" t="t" r="r" b="b"/>
            <a:pathLst>
              <a:path w="3995927" h="1376171">
                <a:moveTo>
                  <a:pt x="3995927" y="15239"/>
                </a:moveTo>
                <a:lnTo>
                  <a:pt x="3986784" y="15239"/>
                </a:lnTo>
                <a:lnTo>
                  <a:pt x="3994403" y="7619"/>
                </a:lnTo>
                <a:lnTo>
                  <a:pt x="3994403" y="80771"/>
                </a:lnTo>
                <a:lnTo>
                  <a:pt x="3994403" y="89915"/>
                </a:lnTo>
                <a:lnTo>
                  <a:pt x="3412236" y="89915"/>
                </a:lnTo>
                <a:lnTo>
                  <a:pt x="3419856" y="82295"/>
                </a:lnTo>
                <a:lnTo>
                  <a:pt x="3421380" y="89915"/>
                </a:lnTo>
                <a:lnTo>
                  <a:pt x="3421380" y="123444"/>
                </a:lnTo>
                <a:lnTo>
                  <a:pt x="3421380" y="131063"/>
                </a:lnTo>
                <a:lnTo>
                  <a:pt x="3276599" y="131063"/>
                </a:lnTo>
                <a:lnTo>
                  <a:pt x="3285744" y="123444"/>
                </a:lnTo>
                <a:lnTo>
                  <a:pt x="3285744" y="124967"/>
                </a:lnTo>
                <a:lnTo>
                  <a:pt x="3285744" y="123444"/>
                </a:lnTo>
                <a:lnTo>
                  <a:pt x="3285744" y="124967"/>
                </a:lnTo>
                <a:lnTo>
                  <a:pt x="3285744" y="135635"/>
                </a:lnTo>
                <a:lnTo>
                  <a:pt x="3285744" y="161544"/>
                </a:lnTo>
                <a:lnTo>
                  <a:pt x="3284220" y="166115"/>
                </a:lnTo>
                <a:lnTo>
                  <a:pt x="3279648" y="169163"/>
                </a:lnTo>
                <a:lnTo>
                  <a:pt x="2932175" y="169163"/>
                </a:lnTo>
                <a:lnTo>
                  <a:pt x="2939796" y="161544"/>
                </a:lnTo>
                <a:lnTo>
                  <a:pt x="2939796" y="176783"/>
                </a:lnTo>
                <a:lnTo>
                  <a:pt x="2939796" y="185927"/>
                </a:lnTo>
                <a:lnTo>
                  <a:pt x="2657856" y="185927"/>
                </a:lnTo>
                <a:lnTo>
                  <a:pt x="2665475" y="178307"/>
                </a:lnTo>
                <a:lnTo>
                  <a:pt x="2665475" y="227075"/>
                </a:lnTo>
                <a:lnTo>
                  <a:pt x="2561844" y="227075"/>
                </a:lnTo>
                <a:lnTo>
                  <a:pt x="2569463" y="219455"/>
                </a:lnTo>
                <a:lnTo>
                  <a:pt x="2569463" y="239267"/>
                </a:lnTo>
                <a:lnTo>
                  <a:pt x="2569463" y="246888"/>
                </a:lnTo>
                <a:lnTo>
                  <a:pt x="2459736" y="246888"/>
                </a:lnTo>
                <a:lnTo>
                  <a:pt x="2467356" y="239267"/>
                </a:lnTo>
                <a:lnTo>
                  <a:pt x="2467356" y="268223"/>
                </a:lnTo>
                <a:lnTo>
                  <a:pt x="2342387" y="268223"/>
                </a:lnTo>
                <a:lnTo>
                  <a:pt x="2351532" y="260603"/>
                </a:lnTo>
                <a:lnTo>
                  <a:pt x="2351532" y="275844"/>
                </a:lnTo>
                <a:lnTo>
                  <a:pt x="2351532" y="284988"/>
                </a:lnTo>
                <a:lnTo>
                  <a:pt x="2244851" y="284988"/>
                </a:lnTo>
                <a:lnTo>
                  <a:pt x="2252472" y="277367"/>
                </a:lnTo>
                <a:lnTo>
                  <a:pt x="2252472" y="288035"/>
                </a:lnTo>
                <a:lnTo>
                  <a:pt x="2252472" y="297179"/>
                </a:lnTo>
                <a:lnTo>
                  <a:pt x="2142744" y="297179"/>
                </a:lnTo>
                <a:lnTo>
                  <a:pt x="2150363" y="289559"/>
                </a:lnTo>
                <a:lnTo>
                  <a:pt x="2150363" y="304800"/>
                </a:lnTo>
                <a:lnTo>
                  <a:pt x="2150363" y="313944"/>
                </a:lnTo>
                <a:lnTo>
                  <a:pt x="2127503" y="313944"/>
                </a:lnTo>
                <a:lnTo>
                  <a:pt x="2135123" y="306323"/>
                </a:lnTo>
                <a:lnTo>
                  <a:pt x="2135123" y="326135"/>
                </a:lnTo>
                <a:lnTo>
                  <a:pt x="2135123" y="333756"/>
                </a:lnTo>
                <a:lnTo>
                  <a:pt x="2100072" y="333756"/>
                </a:lnTo>
                <a:lnTo>
                  <a:pt x="2107692" y="326135"/>
                </a:lnTo>
                <a:lnTo>
                  <a:pt x="2107692" y="342900"/>
                </a:lnTo>
                <a:lnTo>
                  <a:pt x="2107692" y="350519"/>
                </a:lnTo>
                <a:lnTo>
                  <a:pt x="2093975" y="350519"/>
                </a:lnTo>
                <a:lnTo>
                  <a:pt x="2101596" y="342900"/>
                </a:lnTo>
                <a:lnTo>
                  <a:pt x="2101596" y="358139"/>
                </a:lnTo>
                <a:lnTo>
                  <a:pt x="2101596" y="367283"/>
                </a:lnTo>
                <a:lnTo>
                  <a:pt x="2077211" y="367283"/>
                </a:lnTo>
                <a:lnTo>
                  <a:pt x="2086356" y="359663"/>
                </a:lnTo>
                <a:lnTo>
                  <a:pt x="2086356" y="384047"/>
                </a:lnTo>
                <a:lnTo>
                  <a:pt x="2058923" y="384047"/>
                </a:lnTo>
                <a:lnTo>
                  <a:pt x="2066544" y="376427"/>
                </a:lnTo>
                <a:lnTo>
                  <a:pt x="2066544" y="384047"/>
                </a:lnTo>
                <a:lnTo>
                  <a:pt x="2066544" y="391667"/>
                </a:lnTo>
                <a:lnTo>
                  <a:pt x="1941575" y="391667"/>
                </a:lnTo>
                <a:lnTo>
                  <a:pt x="1950720" y="384047"/>
                </a:lnTo>
                <a:lnTo>
                  <a:pt x="1950720" y="400811"/>
                </a:lnTo>
                <a:lnTo>
                  <a:pt x="1950720" y="408431"/>
                </a:lnTo>
                <a:lnTo>
                  <a:pt x="1926336" y="408431"/>
                </a:lnTo>
                <a:lnTo>
                  <a:pt x="1933956" y="400811"/>
                </a:lnTo>
                <a:lnTo>
                  <a:pt x="1933956" y="416051"/>
                </a:lnTo>
                <a:lnTo>
                  <a:pt x="1933956" y="425195"/>
                </a:lnTo>
                <a:lnTo>
                  <a:pt x="1834896" y="425195"/>
                </a:lnTo>
                <a:lnTo>
                  <a:pt x="1842515" y="417575"/>
                </a:lnTo>
                <a:lnTo>
                  <a:pt x="1842515" y="420623"/>
                </a:lnTo>
                <a:lnTo>
                  <a:pt x="1842515" y="429767"/>
                </a:lnTo>
                <a:lnTo>
                  <a:pt x="1812036" y="429767"/>
                </a:lnTo>
                <a:lnTo>
                  <a:pt x="1821179" y="422147"/>
                </a:lnTo>
                <a:lnTo>
                  <a:pt x="1821179" y="437388"/>
                </a:lnTo>
                <a:lnTo>
                  <a:pt x="1821179" y="446531"/>
                </a:lnTo>
                <a:lnTo>
                  <a:pt x="1766315" y="446531"/>
                </a:lnTo>
                <a:lnTo>
                  <a:pt x="1773936" y="438911"/>
                </a:lnTo>
                <a:lnTo>
                  <a:pt x="1773936" y="445007"/>
                </a:lnTo>
                <a:lnTo>
                  <a:pt x="1773936" y="454151"/>
                </a:lnTo>
                <a:lnTo>
                  <a:pt x="1760220" y="454151"/>
                </a:lnTo>
                <a:lnTo>
                  <a:pt x="1767839" y="446531"/>
                </a:lnTo>
                <a:lnTo>
                  <a:pt x="1767839" y="470915"/>
                </a:lnTo>
                <a:lnTo>
                  <a:pt x="1767839" y="478535"/>
                </a:lnTo>
                <a:lnTo>
                  <a:pt x="1744979" y="478535"/>
                </a:lnTo>
                <a:lnTo>
                  <a:pt x="1752599" y="470915"/>
                </a:lnTo>
                <a:lnTo>
                  <a:pt x="1752599" y="483107"/>
                </a:lnTo>
                <a:lnTo>
                  <a:pt x="1752599" y="492251"/>
                </a:lnTo>
                <a:lnTo>
                  <a:pt x="1738884" y="492251"/>
                </a:lnTo>
                <a:lnTo>
                  <a:pt x="1746503" y="483107"/>
                </a:lnTo>
                <a:lnTo>
                  <a:pt x="1746503" y="489203"/>
                </a:lnTo>
                <a:lnTo>
                  <a:pt x="1746503" y="499871"/>
                </a:lnTo>
                <a:lnTo>
                  <a:pt x="1664208" y="499871"/>
                </a:lnTo>
                <a:lnTo>
                  <a:pt x="1673351" y="490727"/>
                </a:lnTo>
                <a:lnTo>
                  <a:pt x="1673351" y="496823"/>
                </a:lnTo>
                <a:lnTo>
                  <a:pt x="1673351" y="512063"/>
                </a:lnTo>
                <a:lnTo>
                  <a:pt x="1667256" y="516635"/>
                </a:lnTo>
                <a:lnTo>
                  <a:pt x="1627632" y="516635"/>
                </a:lnTo>
                <a:lnTo>
                  <a:pt x="1635251" y="509015"/>
                </a:lnTo>
                <a:lnTo>
                  <a:pt x="1635251" y="519683"/>
                </a:lnTo>
                <a:lnTo>
                  <a:pt x="1635251" y="528827"/>
                </a:lnTo>
                <a:lnTo>
                  <a:pt x="1618487" y="528827"/>
                </a:lnTo>
                <a:lnTo>
                  <a:pt x="1626108" y="521207"/>
                </a:lnTo>
                <a:lnTo>
                  <a:pt x="1626108" y="533400"/>
                </a:lnTo>
                <a:lnTo>
                  <a:pt x="1626108" y="541019"/>
                </a:lnTo>
                <a:lnTo>
                  <a:pt x="1606296" y="541019"/>
                </a:lnTo>
                <a:lnTo>
                  <a:pt x="1613915" y="533400"/>
                </a:lnTo>
                <a:lnTo>
                  <a:pt x="1613915" y="541019"/>
                </a:lnTo>
                <a:lnTo>
                  <a:pt x="1613915" y="550163"/>
                </a:lnTo>
                <a:lnTo>
                  <a:pt x="1575815" y="550163"/>
                </a:lnTo>
                <a:lnTo>
                  <a:pt x="1583436" y="541019"/>
                </a:lnTo>
                <a:lnTo>
                  <a:pt x="1583436" y="545591"/>
                </a:lnTo>
                <a:lnTo>
                  <a:pt x="1583436" y="553212"/>
                </a:lnTo>
                <a:lnTo>
                  <a:pt x="1548384" y="553212"/>
                </a:lnTo>
                <a:lnTo>
                  <a:pt x="1556003" y="545591"/>
                </a:lnTo>
                <a:lnTo>
                  <a:pt x="1556003" y="560831"/>
                </a:lnTo>
                <a:lnTo>
                  <a:pt x="1556003" y="569975"/>
                </a:lnTo>
                <a:lnTo>
                  <a:pt x="1507236" y="569975"/>
                </a:lnTo>
                <a:lnTo>
                  <a:pt x="1514856" y="562356"/>
                </a:lnTo>
                <a:lnTo>
                  <a:pt x="1514856" y="569975"/>
                </a:lnTo>
                <a:lnTo>
                  <a:pt x="1514856" y="579119"/>
                </a:lnTo>
                <a:lnTo>
                  <a:pt x="1495044" y="579119"/>
                </a:lnTo>
                <a:lnTo>
                  <a:pt x="1502663" y="569975"/>
                </a:lnTo>
                <a:lnTo>
                  <a:pt x="1502663" y="576071"/>
                </a:lnTo>
                <a:lnTo>
                  <a:pt x="1502663" y="586739"/>
                </a:lnTo>
                <a:lnTo>
                  <a:pt x="1488948" y="586739"/>
                </a:lnTo>
                <a:lnTo>
                  <a:pt x="1496568" y="579119"/>
                </a:lnTo>
                <a:lnTo>
                  <a:pt x="1496568" y="582167"/>
                </a:lnTo>
                <a:lnTo>
                  <a:pt x="1496568" y="591312"/>
                </a:lnTo>
                <a:lnTo>
                  <a:pt x="1464563" y="591312"/>
                </a:lnTo>
                <a:lnTo>
                  <a:pt x="1472184" y="583691"/>
                </a:lnTo>
                <a:lnTo>
                  <a:pt x="1472184" y="594359"/>
                </a:lnTo>
                <a:lnTo>
                  <a:pt x="1472184" y="595883"/>
                </a:lnTo>
                <a:lnTo>
                  <a:pt x="1472184" y="601979"/>
                </a:lnTo>
                <a:lnTo>
                  <a:pt x="1472184" y="611123"/>
                </a:lnTo>
                <a:lnTo>
                  <a:pt x="1455420" y="611123"/>
                </a:lnTo>
                <a:lnTo>
                  <a:pt x="1463039" y="603503"/>
                </a:lnTo>
                <a:lnTo>
                  <a:pt x="1463039" y="618744"/>
                </a:lnTo>
                <a:lnTo>
                  <a:pt x="1463039" y="627888"/>
                </a:lnTo>
                <a:lnTo>
                  <a:pt x="1443227" y="627888"/>
                </a:lnTo>
                <a:lnTo>
                  <a:pt x="1450848" y="620267"/>
                </a:lnTo>
                <a:lnTo>
                  <a:pt x="1450848" y="632459"/>
                </a:lnTo>
                <a:lnTo>
                  <a:pt x="1450848" y="640079"/>
                </a:lnTo>
                <a:lnTo>
                  <a:pt x="1386839" y="640079"/>
                </a:lnTo>
                <a:lnTo>
                  <a:pt x="1394460" y="632459"/>
                </a:lnTo>
                <a:lnTo>
                  <a:pt x="1394460" y="640079"/>
                </a:lnTo>
                <a:lnTo>
                  <a:pt x="1394460" y="649223"/>
                </a:lnTo>
                <a:lnTo>
                  <a:pt x="1371599" y="649223"/>
                </a:lnTo>
                <a:lnTo>
                  <a:pt x="1379220" y="641603"/>
                </a:lnTo>
                <a:lnTo>
                  <a:pt x="1379220" y="669035"/>
                </a:lnTo>
                <a:lnTo>
                  <a:pt x="1341120" y="669035"/>
                </a:lnTo>
                <a:lnTo>
                  <a:pt x="1348739" y="661415"/>
                </a:lnTo>
                <a:lnTo>
                  <a:pt x="1348739" y="664463"/>
                </a:lnTo>
                <a:lnTo>
                  <a:pt x="1348739" y="673607"/>
                </a:lnTo>
                <a:lnTo>
                  <a:pt x="1298448" y="673607"/>
                </a:lnTo>
                <a:lnTo>
                  <a:pt x="1306068" y="665988"/>
                </a:lnTo>
                <a:lnTo>
                  <a:pt x="1306068" y="697991"/>
                </a:lnTo>
                <a:lnTo>
                  <a:pt x="1306068" y="707135"/>
                </a:lnTo>
                <a:lnTo>
                  <a:pt x="1260348" y="707135"/>
                </a:lnTo>
                <a:lnTo>
                  <a:pt x="1269491" y="699515"/>
                </a:lnTo>
                <a:lnTo>
                  <a:pt x="1269491" y="710183"/>
                </a:lnTo>
                <a:lnTo>
                  <a:pt x="1269491" y="719327"/>
                </a:lnTo>
                <a:lnTo>
                  <a:pt x="1223772" y="719327"/>
                </a:lnTo>
                <a:lnTo>
                  <a:pt x="1231391" y="711707"/>
                </a:lnTo>
                <a:lnTo>
                  <a:pt x="1231391" y="717803"/>
                </a:lnTo>
                <a:lnTo>
                  <a:pt x="1231391" y="726947"/>
                </a:lnTo>
                <a:lnTo>
                  <a:pt x="1190244" y="726947"/>
                </a:lnTo>
                <a:lnTo>
                  <a:pt x="1197863" y="719327"/>
                </a:lnTo>
                <a:lnTo>
                  <a:pt x="1197863" y="726947"/>
                </a:lnTo>
                <a:lnTo>
                  <a:pt x="1197863" y="736091"/>
                </a:lnTo>
                <a:lnTo>
                  <a:pt x="1171956" y="736091"/>
                </a:lnTo>
                <a:lnTo>
                  <a:pt x="1179575" y="728471"/>
                </a:lnTo>
                <a:lnTo>
                  <a:pt x="1179575" y="739139"/>
                </a:lnTo>
                <a:lnTo>
                  <a:pt x="1179575" y="748283"/>
                </a:lnTo>
                <a:lnTo>
                  <a:pt x="1156715" y="748283"/>
                </a:lnTo>
                <a:lnTo>
                  <a:pt x="1164336" y="740663"/>
                </a:lnTo>
                <a:lnTo>
                  <a:pt x="1164336" y="746759"/>
                </a:lnTo>
                <a:lnTo>
                  <a:pt x="1164336" y="755903"/>
                </a:lnTo>
                <a:lnTo>
                  <a:pt x="1139951" y="755903"/>
                </a:lnTo>
                <a:lnTo>
                  <a:pt x="1149096" y="748283"/>
                </a:lnTo>
                <a:lnTo>
                  <a:pt x="1149096" y="751331"/>
                </a:lnTo>
                <a:lnTo>
                  <a:pt x="1149096" y="760475"/>
                </a:lnTo>
                <a:lnTo>
                  <a:pt x="1011935" y="760475"/>
                </a:lnTo>
                <a:lnTo>
                  <a:pt x="1019556" y="752856"/>
                </a:lnTo>
                <a:lnTo>
                  <a:pt x="1019556" y="784859"/>
                </a:lnTo>
                <a:lnTo>
                  <a:pt x="1019556" y="794003"/>
                </a:lnTo>
                <a:lnTo>
                  <a:pt x="982979" y="794003"/>
                </a:lnTo>
                <a:lnTo>
                  <a:pt x="990600" y="786383"/>
                </a:lnTo>
                <a:lnTo>
                  <a:pt x="990600" y="813815"/>
                </a:lnTo>
                <a:lnTo>
                  <a:pt x="964691" y="813815"/>
                </a:lnTo>
                <a:lnTo>
                  <a:pt x="972312" y="806195"/>
                </a:lnTo>
                <a:lnTo>
                  <a:pt x="972312" y="809244"/>
                </a:lnTo>
                <a:lnTo>
                  <a:pt x="972312" y="818388"/>
                </a:lnTo>
                <a:lnTo>
                  <a:pt x="949451" y="818388"/>
                </a:lnTo>
                <a:lnTo>
                  <a:pt x="957071" y="810767"/>
                </a:lnTo>
                <a:lnTo>
                  <a:pt x="957071" y="818388"/>
                </a:lnTo>
                <a:lnTo>
                  <a:pt x="957071" y="826007"/>
                </a:lnTo>
                <a:lnTo>
                  <a:pt x="943356" y="826007"/>
                </a:lnTo>
                <a:lnTo>
                  <a:pt x="950976" y="818388"/>
                </a:lnTo>
                <a:lnTo>
                  <a:pt x="950976" y="822959"/>
                </a:lnTo>
                <a:lnTo>
                  <a:pt x="950976" y="830579"/>
                </a:lnTo>
                <a:lnTo>
                  <a:pt x="922020" y="830579"/>
                </a:lnTo>
                <a:lnTo>
                  <a:pt x="929639" y="822959"/>
                </a:lnTo>
                <a:lnTo>
                  <a:pt x="929639" y="847344"/>
                </a:lnTo>
                <a:lnTo>
                  <a:pt x="918971" y="847344"/>
                </a:lnTo>
                <a:lnTo>
                  <a:pt x="926591" y="839723"/>
                </a:lnTo>
                <a:lnTo>
                  <a:pt x="926591" y="847344"/>
                </a:lnTo>
                <a:lnTo>
                  <a:pt x="926591" y="854963"/>
                </a:lnTo>
                <a:lnTo>
                  <a:pt x="891539" y="854963"/>
                </a:lnTo>
                <a:lnTo>
                  <a:pt x="899159" y="847344"/>
                </a:lnTo>
                <a:lnTo>
                  <a:pt x="899159" y="876300"/>
                </a:lnTo>
                <a:lnTo>
                  <a:pt x="882395" y="876300"/>
                </a:lnTo>
                <a:lnTo>
                  <a:pt x="890015" y="868679"/>
                </a:lnTo>
                <a:lnTo>
                  <a:pt x="890015" y="888491"/>
                </a:lnTo>
                <a:lnTo>
                  <a:pt x="890015" y="896112"/>
                </a:lnTo>
                <a:lnTo>
                  <a:pt x="876300" y="896112"/>
                </a:lnTo>
                <a:lnTo>
                  <a:pt x="883920" y="888491"/>
                </a:lnTo>
                <a:lnTo>
                  <a:pt x="883920" y="905256"/>
                </a:lnTo>
                <a:lnTo>
                  <a:pt x="859535" y="905256"/>
                </a:lnTo>
                <a:lnTo>
                  <a:pt x="868679" y="897635"/>
                </a:lnTo>
                <a:lnTo>
                  <a:pt x="868679" y="900683"/>
                </a:lnTo>
                <a:lnTo>
                  <a:pt x="868679" y="909827"/>
                </a:lnTo>
                <a:lnTo>
                  <a:pt x="835151" y="909827"/>
                </a:lnTo>
                <a:lnTo>
                  <a:pt x="842771" y="900683"/>
                </a:lnTo>
                <a:lnTo>
                  <a:pt x="842771" y="929639"/>
                </a:lnTo>
                <a:lnTo>
                  <a:pt x="786383" y="929639"/>
                </a:lnTo>
                <a:lnTo>
                  <a:pt x="794003" y="922019"/>
                </a:lnTo>
                <a:lnTo>
                  <a:pt x="794003" y="929639"/>
                </a:lnTo>
                <a:lnTo>
                  <a:pt x="794003" y="938783"/>
                </a:lnTo>
                <a:lnTo>
                  <a:pt x="758951" y="938783"/>
                </a:lnTo>
                <a:lnTo>
                  <a:pt x="766571" y="929639"/>
                </a:lnTo>
                <a:lnTo>
                  <a:pt x="766571" y="937259"/>
                </a:lnTo>
                <a:lnTo>
                  <a:pt x="766571" y="946403"/>
                </a:lnTo>
                <a:lnTo>
                  <a:pt x="743712" y="946403"/>
                </a:lnTo>
                <a:lnTo>
                  <a:pt x="751332" y="938783"/>
                </a:lnTo>
                <a:lnTo>
                  <a:pt x="751332" y="946403"/>
                </a:lnTo>
                <a:lnTo>
                  <a:pt x="751332" y="954023"/>
                </a:lnTo>
                <a:lnTo>
                  <a:pt x="693420" y="954023"/>
                </a:lnTo>
                <a:lnTo>
                  <a:pt x="701039" y="946403"/>
                </a:lnTo>
                <a:lnTo>
                  <a:pt x="701039" y="963167"/>
                </a:lnTo>
                <a:lnTo>
                  <a:pt x="650747" y="963167"/>
                </a:lnTo>
                <a:lnTo>
                  <a:pt x="658367" y="955547"/>
                </a:lnTo>
                <a:lnTo>
                  <a:pt x="658367" y="979931"/>
                </a:lnTo>
                <a:lnTo>
                  <a:pt x="658367" y="987551"/>
                </a:lnTo>
                <a:lnTo>
                  <a:pt x="626364" y="987551"/>
                </a:lnTo>
                <a:lnTo>
                  <a:pt x="633983" y="979931"/>
                </a:lnTo>
                <a:lnTo>
                  <a:pt x="633983" y="995171"/>
                </a:lnTo>
                <a:lnTo>
                  <a:pt x="633983" y="1004315"/>
                </a:lnTo>
                <a:lnTo>
                  <a:pt x="585215" y="1004315"/>
                </a:lnTo>
                <a:lnTo>
                  <a:pt x="592835" y="996695"/>
                </a:lnTo>
                <a:lnTo>
                  <a:pt x="592835" y="1016507"/>
                </a:lnTo>
                <a:lnTo>
                  <a:pt x="592835" y="1025651"/>
                </a:lnTo>
                <a:lnTo>
                  <a:pt x="579120" y="1025651"/>
                </a:lnTo>
                <a:lnTo>
                  <a:pt x="586739" y="1016507"/>
                </a:lnTo>
                <a:lnTo>
                  <a:pt x="586739" y="1024127"/>
                </a:lnTo>
                <a:lnTo>
                  <a:pt x="586739" y="1033271"/>
                </a:lnTo>
                <a:lnTo>
                  <a:pt x="573023" y="1033271"/>
                </a:lnTo>
                <a:lnTo>
                  <a:pt x="580644" y="1025651"/>
                </a:lnTo>
                <a:lnTo>
                  <a:pt x="580644" y="1037844"/>
                </a:lnTo>
                <a:lnTo>
                  <a:pt x="554735" y="1037844"/>
                </a:lnTo>
                <a:lnTo>
                  <a:pt x="562356" y="1030223"/>
                </a:lnTo>
                <a:lnTo>
                  <a:pt x="562356" y="1040891"/>
                </a:lnTo>
                <a:lnTo>
                  <a:pt x="562356" y="1050035"/>
                </a:lnTo>
                <a:lnTo>
                  <a:pt x="527303" y="1050035"/>
                </a:lnTo>
                <a:lnTo>
                  <a:pt x="534923" y="1042415"/>
                </a:lnTo>
                <a:lnTo>
                  <a:pt x="534923" y="1066800"/>
                </a:lnTo>
                <a:lnTo>
                  <a:pt x="534923" y="1074419"/>
                </a:lnTo>
                <a:lnTo>
                  <a:pt x="509015" y="1074419"/>
                </a:lnTo>
                <a:lnTo>
                  <a:pt x="516635" y="1066800"/>
                </a:lnTo>
                <a:lnTo>
                  <a:pt x="516635" y="1074419"/>
                </a:lnTo>
                <a:lnTo>
                  <a:pt x="516635" y="1083563"/>
                </a:lnTo>
                <a:lnTo>
                  <a:pt x="502920" y="1083563"/>
                </a:lnTo>
                <a:lnTo>
                  <a:pt x="510539" y="1074419"/>
                </a:lnTo>
                <a:lnTo>
                  <a:pt x="510539" y="1078991"/>
                </a:lnTo>
                <a:lnTo>
                  <a:pt x="510539" y="1086612"/>
                </a:lnTo>
                <a:lnTo>
                  <a:pt x="499871" y="1086612"/>
                </a:lnTo>
                <a:lnTo>
                  <a:pt x="507491" y="1078991"/>
                </a:lnTo>
                <a:lnTo>
                  <a:pt x="507491" y="1095756"/>
                </a:lnTo>
                <a:lnTo>
                  <a:pt x="493776" y="1095756"/>
                </a:lnTo>
                <a:lnTo>
                  <a:pt x="501395" y="1088135"/>
                </a:lnTo>
                <a:lnTo>
                  <a:pt x="501395" y="1107947"/>
                </a:lnTo>
                <a:lnTo>
                  <a:pt x="501395" y="1115568"/>
                </a:lnTo>
                <a:lnTo>
                  <a:pt x="481583" y="1115568"/>
                </a:lnTo>
                <a:lnTo>
                  <a:pt x="489203" y="1107947"/>
                </a:lnTo>
                <a:lnTo>
                  <a:pt x="489203" y="1124712"/>
                </a:lnTo>
                <a:lnTo>
                  <a:pt x="422147" y="1124712"/>
                </a:lnTo>
                <a:lnTo>
                  <a:pt x="429767" y="1117091"/>
                </a:lnTo>
                <a:lnTo>
                  <a:pt x="429767" y="1127759"/>
                </a:lnTo>
                <a:lnTo>
                  <a:pt x="429767" y="1136903"/>
                </a:lnTo>
                <a:lnTo>
                  <a:pt x="376427" y="1136903"/>
                </a:lnTo>
                <a:lnTo>
                  <a:pt x="384047" y="1129283"/>
                </a:lnTo>
                <a:lnTo>
                  <a:pt x="384047" y="1156715"/>
                </a:lnTo>
                <a:lnTo>
                  <a:pt x="384047" y="1165859"/>
                </a:lnTo>
                <a:lnTo>
                  <a:pt x="367283" y="1165859"/>
                </a:lnTo>
                <a:lnTo>
                  <a:pt x="374903" y="1158239"/>
                </a:lnTo>
                <a:lnTo>
                  <a:pt x="374903" y="1173479"/>
                </a:lnTo>
                <a:lnTo>
                  <a:pt x="374903" y="1182624"/>
                </a:lnTo>
                <a:lnTo>
                  <a:pt x="358139" y="1182624"/>
                </a:lnTo>
                <a:lnTo>
                  <a:pt x="365759" y="1175003"/>
                </a:lnTo>
                <a:lnTo>
                  <a:pt x="365759" y="1181100"/>
                </a:lnTo>
                <a:lnTo>
                  <a:pt x="365759" y="1190244"/>
                </a:lnTo>
                <a:lnTo>
                  <a:pt x="301751" y="1190244"/>
                </a:lnTo>
                <a:lnTo>
                  <a:pt x="309371" y="1182624"/>
                </a:lnTo>
                <a:lnTo>
                  <a:pt x="309371" y="1202435"/>
                </a:lnTo>
                <a:lnTo>
                  <a:pt x="309371" y="1211579"/>
                </a:lnTo>
                <a:lnTo>
                  <a:pt x="280415" y="1211579"/>
                </a:lnTo>
                <a:lnTo>
                  <a:pt x="288035" y="1203959"/>
                </a:lnTo>
                <a:lnTo>
                  <a:pt x="288035" y="1207007"/>
                </a:lnTo>
                <a:lnTo>
                  <a:pt x="288035" y="1214627"/>
                </a:lnTo>
                <a:lnTo>
                  <a:pt x="271271" y="1214627"/>
                </a:lnTo>
                <a:lnTo>
                  <a:pt x="278891" y="1207007"/>
                </a:lnTo>
                <a:lnTo>
                  <a:pt x="278891" y="1223771"/>
                </a:lnTo>
                <a:lnTo>
                  <a:pt x="240791" y="1223771"/>
                </a:lnTo>
                <a:lnTo>
                  <a:pt x="248411" y="1216151"/>
                </a:lnTo>
                <a:lnTo>
                  <a:pt x="248411" y="1222247"/>
                </a:lnTo>
                <a:lnTo>
                  <a:pt x="248411" y="1231391"/>
                </a:lnTo>
                <a:lnTo>
                  <a:pt x="184403" y="1231391"/>
                </a:lnTo>
                <a:lnTo>
                  <a:pt x="193547" y="1223771"/>
                </a:lnTo>
                <a:lnTo>
                  <a:pt x="193547" y="1240535"/>
                </a:lnTo>
                <a:lnTo>
                  <a:pt x="166115" y="1240535"/>
                </a:lnTo>
                <a:lnTo>
                  <a:pt x="173735" y="1232915"/>
                </a:lnTo>
                <a:lnTo>
                  <a:pt x="173735" y="1260347"/>
                </a:lnTo>
                <a:lnTo>
                  <a:pt x="160020" y="1260347"/>
                </a:lnTo>
                <a:lnTo>
                  <a:pt x="167639" y="1252727"/>
                </a:lnTo>
                <a:lnTo>
                  <a:pt x="167639" y="1257300"/>
                </a:lnTo>
                <a:lnTo>
                  <a:pt x="167639" y="1264919"/>
                </a:lnTo>
                <a:lnTo>
                  <a:pt x="147827" y="1264919"/>
                </a:lnTo>
                <a:lnTo>
                  <a:pt x="155447" y="1257300"/>
                </a:lnTo>
                <a:lnTo>
                  <a:pt x="155447" y="1264919"/>
                </a:lnTo>
                <a:lnTo>
                  <a:pt x="155447" y="1272539"/>
                </a:lnTo>
                <a:lnTo>
                  <a:pt x="120395" y="1272539"/>
                </a:lnTo>
                <a:lnTo>
                  <a:pt x="128015" y="1264919"/>
                </a:lnTo>
                <a:lnTo>
                  <a:pt x="128015" y="1293875"/>
                </a:lnTo>
                <a:lnTo>
                  <a:pt x="102108" y="1293875"/>
                </a:lnTo>
                <a:lnTo>
                  <a:pt x="109727" y="1286256"/>
                </a:lnTo>
                <a:lnTo>
                  <a:pt x="109727" y="1310639"/>
                </a:lnTo>
                <a:lnTo>
                  <a:pt x="80771" y="1310639"/>
                </a:lnTo>
                <a:lnTo>
                  <a:pt x="88391" y="1303019"/>
                </a:lnTo>
                <a:lnTo>
                  <a:pt x="88391" y="1313688"/>
                </a:lnTo>
                <a:lnTo>
                  <a:pt x="88391" y="1322831"/>
                </a:lnTo>
                <a:lnTo>
                  <a:pt x="60959" y="1322831"/>
                </a:lnTo>
                <a:lnTo>
                  <a:pt x="70103" y="1315212"/>
                </a:lnTo>
                <a:lnTo>
                  <a:pt x="70103" y="1322831"/>
                </a:lnTo>
                <a:lnTo>
                  <a:pt x="70103" y="1330451"/>
                </a:lnTo>
                <a:lnTo>
                  <a:pt x="27432" y="1330451"/>
                </a:lnTo>
                <a:lnTo>
                  <a:pt x="35051" y="1322831"/>
                </a:lnTo>
                <a:lnTo>
                  <a:pt x="35051" y="1335024"/>
                </a:lnTo>
                <a:lnTo>
                  <a:pt x="35051" y="1344168"/>
                </a:lnTo>
                <a:lnTo>
                  <a:pt x="15239" y="1344168"/>
                </a:lnTo>
                <a:lnTo>
                  <a:pt x="22859" y="1335024"/>
                </a:lnTo>
                <a:lnTo>
                  <a:pt x="22859" y="1347215"/>
                </a:lnTo>
                <a:lnTo>
                  <a:pt x="22859" y="1356359"/>
                </a:lnTo>
                <a:lnTo>
                  <a:pt x="9144" y="1356359"/>
                </a:lnTo>
                <a:lnTo>
                  <a:pt x="16764" y="1348739"/>
                </a:lnTo>
                <a:lnTo>
                  <a:pt x="16764" y="1376171"/>
                </a:lnTo>
                <a:lnTo>
                  <a:pt x="0" y="1376171"/>
                </a:lnTo>
                <a:lnTo>
                  <a:pt x="0" y="1360931"/>
                </a:lnTo>
                <a:lnTo>
                  <a:pt x="9144" y="1360931"/>
                </a:lnTo>
                <a:lnTo>
                  <a:pt x="1523" y="1368551"/>
                </a:lnTo>
                <a:lnTo>
                  <a:pt x="1523" y="1339595"/>
                </a:lnTo>
                <a:lnTo>
                  <a:pt x="15239" y="1339595"/>
                </a:lnTo>
                <a:lnTo>
                  <a:pt x="7620" y="1348739"/>
                </a:lnTo>
                <a:lnTo>
                  <a:pt x="7620" y="1347215"/>
                </a:lnTo>
                <a:lnTo>
                  <a:pt x="7620" y="1327403"/>
                </a:lnTo>
                <a:lnTo>
                  <a:pt x="27432" y="1327403"/>
                </a:lnTo>
                <a:lnTo>
                  <a:pt x="19811" y="1335024"/>
                </a:lnTo>
                <a:lnTo>
                  <a:pt x="19811" y="1315212"/>
                </a:lnTo>
                <a:lnTo>
                  <a:pt x="60959" y="1315212"/>
                </a:lnTo>
                <a:lnTo>
                  <a:pt x="53339" y="1322831"/>
                </a:lnTo>
                <a:lnTo>
                  <a:pt x="53339" y="1307591"/>
                </a:lnTo>
                <a:lnTo>
                  <a:pt x="80771" y="1307591"/>
                </a:lnTo>
                <a:lnTo>
                  <a:pt x="71627" y="1315212"/>
                </a:lnTo>
                <a:lnTo>
                  <a:pt x="71627" y="1313688"/>
                </a:lnTo>
                <a:lnTo>
                  <a:pt x="71627" y="1295400"/>
                </a:lnTo>
                <a:lnTo>
                  <a:pt x="102108" y="1295400"/>
                </a:lnTo>
                <a:lnTo>
                  <a:pt x="94488" y="1303019"/>
                </a:lnTo>
                <a:lnTo>
                  <a:pt x="94488" y="1278635"/>
                </a:lnTo>
                <a:lnTo>
                  <a:pt x="120395" y="1278635"/>
                </a:lnTo>
                <a:lnTo>
                  <a:pt x="112776" y="1286256"/>
                </a:lnTo>
                <a:lnTo>
                  <a:pt x="112776" y="1257300"/>
                </a:lnTo>
                <a:lnTo>
                  <a:pt x="147827" y="1257300"/>
                </a:lnTo>
                <a:lnTo>
                  <a:pt x="140208" y="1264919"/>
                </a:lnTo>
                <a:lnTo>
                  <a:pt x="140208" y="1249679"/>
                </a:lnTo>
                <a:lnTo>
                  <a:pt x="160020" y="1249679"/>
                </a:lnTo>
                <a:lnTo>
                  <a:pt x="152400" y="1257300"/>
                </a:lnTo>
                <a:lnTo>
                  <a:pt x="152400" y="1245107"/>
                </a:lnTo>
                <a:lnTo>
                  <a:pt x="166115" y="1245107"/>
                </a:lnTo>
                <a:lnTo>
                  <a:pt x="158495" y="1252727"/>
                </a:lnTo>
                <a:lnTo>
                  <a:pt x="158495" y="1223771"/>
                </a:lnTo>
                <a:lnTo>
                  <a:pt x="184403" y="1223771"/>
                </a:lnTo>
                <a:lnTo>
                  <a:pt x="176783" y="1232915"/>
                </a:lnTo>
                <a:lnTo>
                  <a:pt x="176783" y="1216151"/>
                </a:lnTo>
                <a:lnTo>
                  <a:pt x="240791" y="1216151"/>
                </a:lnTo>
                <a:lnTo>
                  <a:pt x="233171" y="1223771"/>
                </a:lnTo>
                <a:lnTo>
                  <a:pt x="233171" y="1222247"/>
                </a:lnTo>
                <a:lnTo>
                  <a:pt x="233171" y="1208531"/>
                </a:lnTo>
                <a:lnTo>
                  <a:pt x="271271" y="1208531"/>
                </a:lnTo>
                <a:lnTo>
                  <a:pt x="263651" y="1216151"/>
                </a:lnTo>
                <a:lnTo>
                  <a:pt x="263651" y="1199388"/>
                </a:lnTo>
                <a:lnTo>
                  <a:pt x="280415" y="1199388"/>
                </a:lnTo>
                <a:lnTo>
                  <a:pt x="272795" y="1207007"/>
                </a:lnTo>
                <a:lnTo>
                  <a:pt x="272795" y="1194815"/>
                </a:lnTo>
                <a:lnTo>
                  <a:pt x="301751" y="1194815"/>
                </a:lnTo>
                <a:lnTo>
                  <a:pt x="294132" y="1203959"/>
                </a:lnTo>
                <a:lnTo>
                  <a:pt x="294132" y="1202435"/>
                </a:lnTo>
                <a:lnTo>
                  <a:pt x="294132" y="1175003"/>
                </a:lnTo>
                <a:lnTo>
                  <a:pt x="358139" y="1175003"/>
                </a:lnTo>
                <a:lnTo>
                  <a:pt x="348995" y="1182624"/>
                </a:lnTo>
                <a:lnTo>
                  <a:pt x="348995" y="1181100"/>
                </a:lnTo>
                <a:lnTo>
                  <a:pt x="348995" y="1165859"/>
                </a:lnTo>
                <a:lnTo>
                  <a:pt x="367283" y="1165859"/>
                </a:lnTo>
                <a:lnTo>
                  <a:pt x="359664" y="1175003"/>
                </a:lnTo>
                <a:lnTo>
                  <a:pt x="359664" y="1173479"/>
                </a:lnTo>
                <a:lnTo>
                  <a:pt x="359664" y="1150619"/>
                </a:lnTo>
                <a:lnTo>
                  <a:pt x="376427" y="1150619"/>
                </a:lnTo>
                <a:lnTo>
                  <a:pt x="368808" y="1158239"/>
                </a:lnTo>
                <a:lnTo>
                  <a:pt x="368808" y="1156715"/>
                </a:lnTo>
                <a:lnTo>
                  <a:pt x="368808" y="1121663"/>
                </a:lnTo>
                <a:lnTo>
                  <a:pt x="422147" y="1121663"/>
                </a:lnTo>
                <a:lnTo>
                  <a:pt x="414527" y="1129283"/>
                </a:lnTo>
                <a:lnTo>
                  <a:pt x="414527" y="1127759"/>
                </a:lnTo>
                <a:lnTo>
                  <a:pt x="414527" y="1107947"/>
                </a:lnTo>
                <a:lnTo>
                  <a:pt x="481583" y="1107947"/>
                </a:lnTo>
                <a:lnTo>
                  <a:pt x="472439" y="1117091"/>
                </a:lnTo>
                <a:lnTo>
                  <a:pt x="472439" y="1100327"/>
                </a:lnTo>
                <a:lnTo>
                  <a:pt x="493776" y="1100327"/>
                </a:lnTo>
                <a:lnTo>
                  <a:pt x="484632" y="1107947"/>
                </a:lnTo>
                <a:lnTo>
                  <a:pt x="484632" y="1078991"/>
                </a:lnTo>
                <a:lnTo>
                  <a:pt x="499871" y="1078991"/>
                </a:lnTo>
                <a:lnTo>
                  <a:pt x="492251" y="1088135"/>
                </a:lnTo>
                <a:lnTo>
                  <a:pt x="492251" y="1071371"/>
                </a:lnTo>
                <a:lnTo>
                  <a:pt x="502920" y="1071371"/>
                </a:lnTo>
                <a:lnTo>
                  <a:pt x="495300" y="1078991"/>
                </a:lnTo>
                <a:lnTo>
                  <a:pt x="495300" y="1066800"/>
                </a:lnTo>
                <a:lnTo>
                  <a:pt x="509015" y="1066800"/>
                </a:lnTo>
                <a:lnTo>
                  <a:pt x="501395" y="1074419"/>
                </a:lnTo>
                <a:lnTo>
                  <a:pt x="501395" y="1059179"/>
                </a:lnTo>
                <a:lnTo>
                  <a:pt x="527303" y="1059179"/>
                </a:lnTo>
                <a:lnTo>
                  <a:pt x="519683" y="1066800"/>
                </a:lnTo>
                <a:lnTo>
                  <a:pt x="519683" y="1034795"/>
                </a:lnTo>
                <a:lnTo>
                  <a:pt x="554735" y="1034795"/>
                </a:lnTo>
                <a:lnTo>
                  <a:pt x="547115" y="1042415"/>
                </a:lnTo>
                <a:lnTo>
                  <a:pt x="547115" y="1040891"/>
                </a:lnTo>
                <a:lnTo>
                  <a:pt x="547115" y="1021079"/>
                </a:lnTo>
                <a:lnTo>
                  <a:pt x="573023" y="1021079"/>
                </a:lnTo>
                <a:lnTo>
                  <a:pt x="565403" y="1030223"/>
                </a:lnTo>
                <a:lnTo>
                  <a:pt x="565403" y="1018031"/>
                </a:lnTo>
                <a:lnTo>
                  <a:pt x="579120" y="1018031"/>
                </a:lnTo>
                <a:lnTo>
                  <a:pt x="571500" y="1025651"/>
                </a:lnTo>
                <a:lnTo>
                  <a:pt x="571500" y="1024127"/>
                </a:lnTo>
                <a:lnTo>
                  <a:pt x="571500" y="1008888"/>
                </a:lnTo>
                <a:lnTo>
                  <a:pt x="585215" y="1008888"/>
                </a:lnTo>
                <a:lnTo>
                  <a:pt x="577595" y="1016507"/>
                </a:lnTo>
                <a:lnTo>
                  <a:pt x="577595" y="989075"/>
                </a:lnTo>
                <a:lnTo>
                  <a:pt x="626364" y="989075"/>
                </a:lnTo>
                <a:lnTo>
                  <a:pt x="617220" y="996695"/>
                </a:lnTo>
                <a:lnTo>
                  <a:pt x="617220" y="995171"/>
                </a:lnTo>
                <a:lnTo>
                  <a:pt x="617220" y="972312"/>
                </a:lnTo>
                <a:lnTo>
                  <a:pt x="650747" y="972312"/>
                </a:lnTo>
                <a:lnTo>
                  <a:pt x="643127" y="979931"/>
                </a:lnTo>
                <a:lnTo>
                  <a:pt x="643127" y="947927"/>
                </a:lnTo>
                <a:lnTo>
                  <a:pt x="693420" y="947927"/>
                </a:lnTo>
                <a:lnTo>
                  <a:pt x="685800" y="955547"/>
                </a:lnTo>
                <a:lnTo>
                  <a:pt x="685800" y="938783"/>
                </a:lnTo>
                <a:lnTo>
                  <a:pt x="743712" y="938783"/>
                </a:lnTo>
                <a:lnTo>
                  <a:pt x="734567" y="946403"/>
                </a:lnTo>
                <a:lnTo>
                  <a:pt x="734567" y="931163"/>
                </a:lnTo>
                <a:lnTo>
                  <a:pt x="758951" y="931163"/>
                </a:lnTo>
                <a:lnTo>
                  <a:pt x="749808" y="938783"/>
                </a:lnTo>
                <a:lnTo>
                  <a:pt x="749808" y="937259"/>
                </a:lnTo>
                <a:lnTo>
                  <a:pt x="749808" y="922019"/>
                </a:lnTo>
                <a:lnTo>
                  <a:pt x="786383" y="922019"/>
                </a:lnTo>
                <a:lnTo>
                  <a:pt x="778764" y="929639"/>
                </a:lnTo>
                <a:lnTo>
                  <a:pt x="778764" y="914400"/>
                </a:lnTo>
                <a:lnTo>
                  <a:pt x="835151" y="914400"/>
                </a:lnTo>
                <a:lnTo>
                  <a:pt x="827532" y="922019"/>
                </a:lnTo>
                <a:lnTo>
                  <a:pt x="827532" y="893063"/>
                </a:lnTo>
                <a:lnTo>
                  <a:pt x="859535" y="893063"/>
                </a:lnTo>
                <a:lnTo>
                  <a:pt x="851915" y="900683"/>
                </a:lnTo>
                <a:lnTo>
                  <a:pt x="851915" y="890015"/>
                </a:lnTo>
                <a:lnTo>
                  <a:pt x="876300" y="890015"/>
                </a:lnTo>
                <a:lnTo>
                  <a:pt x="867156" y="897635"/>
                </a:lnTo>
                <a:lnTo>
                  <a:pt x="867156" y="880871"/>
                </a:lnTo>
                <a:lnTo>
                  <a:pt x="882395" y="880871"/>
                </a:lnTo>
                <a:lnTo>
                  <a:pt x="873251" y="888491"/>
                </a:lnTo>
                <a:lnTo>
                  <a:pt x="873251" y="861059"/>
                </a:lnTo>
                <a:lnTo>
                  <a:pt x="891539" y="861059"/>
                </a:lnTo>
                <a:lnTo>
                  <a:pt x="882395" y="868679"/>
                </a:lnTo>
                <a:lnTo>
                  <a:pt x="882395" y="839723"/>
                </a:lnTo>
                <a:lnTo>
                  <a:pt x="918971" y="839723"/>
                </a:lnTo>
                <a:lnTo>
                  <a:pt x="911351" y="847344"/>
                </a:lnTo>
                <a:lnTo>
                  <a:pt x="911351" y="832103"/>
                </a:lnTo>
                <a:lnTo>
                  <a:pt x="922020" y="832103"/>
                </a:lnTo>
                <a:lnTo>
                  <a:pt x="914400" y="839723"/>
                </a:lnTo>
                <a:lnTo>
                  <a:pt x="914400" y="815339"/>
                </a:lnTo>
                <a:lnTo>
                  <a:pt x="943356" y="815339"/>
                </a:lnTo>
                <a:lnTo>
                  <a:pt x="935735" y="822959"/>
                </a:lnTo>
                <a:lnTo>
                  <a:pt x="935735" y="810767"/>
                </a:lnTo>
                <a:lnTo>
                  <a:pt x="949451" y="810767"/>
                </a:lnTo>
                <a:lnTo>
                  <a:pt x="941832" y="818388"/>
                </a:lnTo>
                <a:lnTo>
                  <a:pt x="941832" y="803147"/>
                </a:lnTo>
                <a:lnTo>
                  <a:pt x="964691" y="803147"/>
                </a:lnTo>
                <a:lnTo>
                  <a:pt x="957071" y="810767"/>
                </a:lnTo>
                <a:lnTo>
                  <a:pt x="957071" y="809244"/>
                </a:lnTo>
                <a:lnTo>
                  <a:pt x="957071" y="798575"/>
                </a:lnTo>
                <a:lnTo>
                  <a:pt x="982979" y="798575"/>
                </a:lnTo>
                <a:lnTo>
                  <a:pt x="975359" y="806195"/>
                </a:lnTo>
                <a:lnTo>
                  <a:pt x="975359" y="777239"/>
                </a:lnTo>
                <a:lnTo>
                  <a:pt x="1011935" y="777239"/>
                </a:lnTo>
                <a:lnTo>
                  <a:pt x="1002791" y="786383"/>
                </a:lnTo>
                <a:lnTo>
                  <a:pt x="1002791" y="784859"/>
                </a:lnTo>
                <a:lnTo>
                  <a:pt x="1002791" y="745235"/>
                </a:lnTo>
                <a:lnTo>
                  <a:pt x="1139951" y="745235"/>
                </a:lnTo>
                <a:lnTo>
                  <a:pt x="1132332" y="752856"/>
                </a:lnTo>
                <a:lnTo>
                  <a:pt x="1132332" y="751331"/>
                </a:lnTo>
                <a:lnTo>
                  <a:pt x="1132332" y="740663"/>
                </a:lnTo>
                <a:lnTo>
                  <a:pt x="1156715" y="740663"/>
                </a:lnTo>
                <a:lnTo>
                  <a:pt x="1147572" y="748283"/>
                </a:lnTo>
                <a:lnTo>
                  <a:pt x="1147572" y="746759"/>
                </a:lnTo>
                <a:lnTo>
                  <a:pt x="1147572" y="731519"/>
                </a:lnTo>
                <a:lnTo>
                  <a:pt x="1171956" y="731519"/>
                </a:lnTo>
                <a:lnTo>
                  <a:pt x="1164336" y="740663"/>
                </a:lnTo>
                <a:lnTo>
                  <a:pt x="1164336" y="739139"/>
                </a:lnTo>
                <a:lnTo>
                  <a:pt x="1164336" y="719327"/>
                </a:lnTo>
                <a:lnTo>
                  <a:pt x="1190244" y="719327"/>
                </a:lnTo>
                <a:lnTo>
                  <a:pt x="1182623" y="728471"/>
                </a:lnTo>
                <a:lnTo>
                  <a:pt x="1182623" y="726947"/>
                </a:lnTo>
                <a:lnTo>
                  <a:pt x="1182623" y="711707"/>
                </a:lnTo>
                <a:lnTo>
                  <a:pt x="1223772" y="711707"/>
                </a:lnTo>
                <a:lnTo>
                  <a:pt x="1216151" y="719327"/>
                </a:lnTo>
                <a:lnTo>
                  <a:pt x="1216151" y="717803"/>
                </a:lnTo>
                <a:lnTo>
                  <a:pt x="1216151" y="702563"/>
                </a:lnTo>
                <a:lnTo>
                  <a:pt x="1260348" y="702563"/>
                </a:lnTo>
                <a:lnTo>
                  <a:pt x="1252727" y="711707"/>
                </a:lnTo>
                <a:lnTo>
                  <a:pt x="1252727" y="710183"/>
                </a:lnTo>
                <a:lnTo>
                  <a:pt x="1252727" y="690371"/>
                </a:lnTo>
                <a:lnTo>
                  <a:pt x="1298448" y="690371"/>
                </a:lnTo>
                <a:lnTo>
                  <a:pt x="1290827" y="699515"/>
                </a:lnTo>
                <a:lnTo>
                  <a:pt x="1290827" y="697991"/>
                </a:lnTo>
                <a:lnTo>
                  <a:pt x="1290827" y="658367"/>
                </a:lnTo>
                <a:lnTo>
                  <a:pt x="1341120" y="658367"/>
                </a:lnTo>
                <a:lnTo>
                  <a:pt x="1333499" y="665988"/>
                </a:lnTo>
                <a:lnTo>
                  <a:pt x="1333499" y="664463"/>
                </a:lnTo>
                <a:lnTo>
                  <a:pt x="1333499" y="653795"/>
                </a:lnTo>
                <a:lnTo>
                  <a:pt x="1371599" y="653795"/>
                </a:lnTo>
                <a:lnTo>
                  <a:pt x="1363979" y="661415"/>
                </a:lnTo>
                <a:lnTo>
                  <a:pt x="1363979" y="632459"/>
                </a:lnTo>
                <a:lnTo>
                  <a:pt x="1386839" y="632459"/>
                </a:lnTo>
                <a:lnTo>
                  <a:pt x="1379220" y="641603"/>
                </a:lnTo>
                <a:lnTo>
                  <a:pt x="1379220" y="640079"/>
                </a:lnTo>
                <a:lnTo>
                  <a:pt x="1379220" y="624839"/>
                </a:lnTo>
                <a:lnTo>
                  <a:pt x="1443227" y="624839"/>
                </a:lnTo>
                <a:lnTo>
                  <a:pt x="1435608" y="632459"/>
                </a:lnTo>
                <a:lnTo>
                  <a:pt x="1435608" y="612647"/>
                </a:lnTo>
                <a:lnTo>
                  <a:pt x="1455420" y="612647"/>
                </a:lnTo>
                <a:lnTo>
                  <a:pt x="1447799" y="620267"/>
                </a:lnTo>
                <a:lnTo>
                  <a:pt x="1447799" y="618744"/>
                </a:lnTo>
                <a:lnTo>
                  <a:pt x="1447799" y="595883"/>
                </a:lnTo>
                <a:lnTo>
                  <a:pt x="1464563" y="595883"/>
                </a:lnTo>
                <a:lnTo>
                  <a:pt x="1456944" y="603503"/>
                </a:lnTo>
                <a:lnTo>
                  <a:pt x="1456944" y="601979"/>
                </a:lnTo>
                <a:lnTo>
                  <a:pt x="1456944" y="595883"/>
                </a:lnTo>
                <a:lnTo>
                  <a:pt x="1456944" y="594359"/>
                </a:lnTo>
                <a:lnTo>
                  <a:pt x="1456944" y="574547"/>
                </a:lnTo>
                <a:lnTo>
                  <a:pt x="1488948" y="574547"/>
                </a:lnTo>
                <a:lnTo>
                  <a:pt x="1481327" y="583691"/>
                </a:lnTo>
                <a:lnTo>
                  <a:pt x="1481327" y="582167"/>
                </a:lnTo>
                <a:lnTo>
                  <a:pt x="1481327" y="571500"/>
                </a:lnTo>
                <a:lnTo>
                  <a:pt x="1495044" y="571500"/>
                </a:lnTo>
                <a:lnTo>
                  <a:pt x="1487423" y="579119"/>
                </a:lnTo>
                <a:lnTo>
                  <a:pt x="1487423" y="576071"/>
                </a:lnTo>
                <a:lnTo>
                  <a:pt x="1487423" y="562356"/>
                </a:lnTo>
                <a:lnTo>
                  <a:pt x="1507236" y="562356"/>
                </a:lnTo>
                <a:lnTo>
                  <a:pt x="1499615" y="569975"/>
                </a:lnTo>
                <a:lnTo>
                  <a:pt x="1499615" y="554735"/>
                </a:lnTo>
                <a:lnTo>
                  <a:pt x="1548384" y="554735"/>
                </a:lnTo>
                <a:lnTo>
                  <a:pt x="1539239" y="562356"/>
                </a:lnTo>
                <a:lnTo>
                  <a:pt x="1539239" y="560831"/>
                </a:lnTo>
                <a:lnTo>
                  <a:pt x="1539239" y="537971"/>
                </a:lnTo>
                <a:lnTo>
                  <a:pt x="1575815" y="537971"/>
                </a:lnTo>
                <a:lnTo>
                  <a:pt x="1568196" y="545591"/>
                </a:lnTo>
                <a:lnTo>
                  <a:pt x="1568196" y="533400"/>
                </a:lnTo>
                <a:lnTo>
                  <a:pt x="1606296" y="533400"/>
                </a:lnTo>
                <a:lnTo>
                  <a:pt x="1598675" y="541019"/>
                </a:lnTo>
                <a:lnTo>
                  <a:pt x="1598675" y="525779"/>
                </a:lnTo>
                <a:lnTo>
                  <a:pt x="1618487" y="525779"/>
                </a:lnTo>
                <a:lnTo>
                  <a:pt x="1610868" y="533400"/>
                </a:lnTo>
                <a:lnTo>
                  <a:pt x="1610868" y="513588"/>
                </a:lnTo>
                <a:lnTo>
                  <a:pt x="1627632" y="513588"/>
                </a:lnTo>
                <a:lnTo>
                  <a:pt x="1620011" y="521207"/>
                </a:lnTo>
                <a:lnTo>
                  <a:pt x="1620011" y="519683"/>
                </a:lnTo>
                <a:lnTo>
                  <a:pt x="1620011" y="499871"/>
                </a:lnTo>
                <a:lnTo>
                  <a:pt x="1664208" y="499871"/>
                </a:lnTo>
                <a:lnTo>
                  <a:pt x="1659636" y="502919"/>
                </a:lnTo>
                <a:lnTo>
                  <a:pt x="1661160" y="501395"/>
                </a:lnTo>
                <a:lnTo>
                  <a:pt x="1658111" y="505967"/>
                </a:lnTo>
                <a:lnTo>
                  <a:pt x="1658111" y="504444"/>
                </a:lnTo>
                <a:lnTo>
                  <a:pt x="1658111" y="505967"/>
                </a:lnTo>
                <a:lnTo>
                  <a:pt x="1658111" y="502919"/>
                </a:lnTo>
                <a:lnTo>
                  <a:pt x="1658111" y="504444"/>
                </a:lnTo>
                <a:lnTo>
                  <a:pt x="1658111" y="501395"/>
                </a:lnTo>
                <a:lnTo>
                  <a:pt x="1658111" y="495300"/>
                </a:lnTo>
                <a:lnTo>
                  <a:pt x="1658111" y="495300"/>
                </a:lnTo>
                <a:lnTo>
                  <a:pt x="1656587" y="493775"/>
                </a:lnTo>
                <a:lnTo>
                  <a:pt x="1655063" y="484631"/>
                </a:lnTo>
                <a:lnTo>
                  <a:pt x="1738884" y="484631"/>
                </a:lnTo>
                <a:lnTo>
                  <a:pt x="1731263" y="492251"/>
                </a:lnTo>
                <a:lnTo>
                  <a:pt x="1731263" y="489203"/>
                </a:lnTo>
                <a:lnTo>
                  <a:pt x="1731263" y="475488"/>
                </a:lnTo>
                <a:lnTo>
                  <a:pt x="1744979" y="475488"/>
                </a:lnTo>
                <a:lnTo>
                  <a:pt x="1737360" y="483107"/>
                </a:lnTo>
                <a:lnTo>
                  <a:pt x="1737360" y="463295"/>
                </a:lnTo>
                <a:lnTo>
                  <a:pt x="1760220" y="463295"/>
                </a:lnTo>
                <a:lnTo>
                  <a:pt x="1752599" y="470915"/>
                </a:lnTo>
                <a:lnTo>
                  <a:pt x="1752599" y="438911"/>
                </a:lnTo>
                <a:lnTo>
                  <a:pt x="1766315" y="438911"/>
                </a:lnTo>
                <a:lnTo>
                  <a:pt x="1758696" y="446531"/>
                </a:lnTo>
                <a:lnTo>
                  <a:pt x="1758696" y="445007"/>
                </a:lnTo>
                <a:lnTo>
                  <a:pt x="1758696" y="429767"/>
                </a:lnTo>
                <a:lnTo>
                  <a:pt x="1812036" y="429767"/>
                </a:lnTo>
                <a:lnTo>
                  <a:pt x="1804415" y="438911"/>
                </a:lnTo>
                <a:lnTo>
                  <a:pt x="1804415" y="437388"/>
                </a:lnTo>
                <a:lnTo>
                  <a:pt x="1804415" y="413003"/>
                </a:lnTo>
                <a:lnTo>
                  <a:pt x="1834896" y="413003"/>
                </a:lnTo>
                <a:lnTo>
                  <a:pt x="1827275" y="422147"/>
                </a:lnTo>
                <a:lnTo>
                  <a:pt x="1827275" y="420623"/>
                </a:lnTo>
                <a:lnTo>
                  <a:pt x="1827275" y="409956"/>
                </a:lnTo>
                <a:lnTo>
                  <a:pt x="1926336" y="409956"/>
                </a:lnTo>
                <a:lnTo>
                  <a:pt x="1918715" y="417575"/>
                </a:lnTo>
                <a:lnTo>
                  <a:pt x="1918715" y="416051"/>
                </a:lnTo>
                <a:lnTo>
                  <a:pt x="1918715" y="393191"/>
                </a:lnTo>
                <a:lnTo>
                  <a:pt x="1941575" y="393191"/>
                </a:lnTo>
                <a:lnTo>
                  <a:pt x="1933956" y="400811"/>
                </a:lnTo>
                <a:lnTo>
                  <a:pt x="1933956" y="376427"/>
                </a:lnTo>
                <a:lnTo>
                  <a:pt x="2058923" y="376427"/>
                </a:lnTo>
                <a:lnTo>
                  <a:pt x="2051303" y="384047"/>
                </a:lnTo>
                <a:lnTo>
                  <a:pt x="2051303" y="368807"/>
                </a:lnTo>
                <a:lnTo>
                  <a:pt x="2077211" y="368807"/>
                </a:lnTo>
                <a:lnTo>
                  <a:pt x="2069591" y="376427"/>
                </a:lnTo>
                <a:lnTo>
                  <a:pt x="2069591" y="352044"/>
                </a:lnTo>
                <a:lnTo>
                  <a:pt x="2093975" y="352044"/>
                </a:lnTo>
                <a:lnTo>
                  <a:pt x="2084832" y="359663"/>
                </a:lnTo>
                <a:lnTo>
                  <a:pt x="2084832" y="358139"/>
                </a:lnTo>
                <a:lnTo>
                  <a:pt x="2084832" y="335279"/>
                </a:lnTo>
                <a:lnTo>
                  <a:pt x="2100072" y="335279"/>
                </a:lnTo>
                <a:lnTo>
                  <a:pt x="2090927" y="342900"/>
                </a:lnTo>
                <a:lnTo>
                  <a:pt x="2090927" y="318515"/>
                </a:lnTo>
                <a:lnTo>
                  <a:pt x="2127503" y="318515"/>
                </a:lnTo>
                <a:lnTo>
                  <a:pt x="2119884" y="326135"/>
                </a:lnTo>
                <a:lnTo>
                  <a:pt x="2119884" y="297179"/>
                </a:lnTo>
                <a:lnTo>
                  <a:pt x="2142744" y="297179"/>
                </a:lnTo>
                <a:lnTo>
                  <a:pt x="2135123" y="306323"/>
                </a:lnTo>
                <a:lnTo>
                  <a:pt x="2135123" y="304800"/>
                </a:lnTo>
                <a:lnTo>
                  <a:pt x="2135123" y="281939"/>
                </a:lnTo>
                <a:lnTo>
                  <a:pt x="2244851" y="281939"/>
                </a:lnTo>
                <a:lnTo>
                  <a:pt x="2237232" y="289559"/>
                </a:lnTo>
                <a:lnTo>
                  <a:pt x="2237232" y="288035"/>
                </a:lnTo>
                <a:lnTo>
                  <a:pt x="2237232" y="268223"/>
                </a:lnTo>
                <a:lnTo>
                  <a:pt x="2342387" y="268223"/>
                </a:lnTo>
                <a:lnTo>
                  <a:pt x="2334768" y="277367"/>
                </a:lnTo>
                <a:lnTo>
                  <a:pt x="2334768" y="275844"/>
                </a:lnTo>
                <a:lnTo>
                  <a:pt x="2334768" y="252983"/>
                </a:lnTo>
                <a:lnTo>
                  <a:pt x="2459736" y="252983"/>
                </a:lnTo>
                <a:lnTo>
                  <a:pt x="2452115" y="260603"/>
                </a:lnTo>
                <a:lnTo>
                  <a:pt x="2452115" y="231647"/>
                </a:lnTo>
                <a:lnTo>
                  <a:pt x="2561844" y="231647"/>
                </a:lnTo>
                <a:lnTo>
                  <a:pt x="2554223" y="239267"/>
                </a:lnTo>
                <a:lnTo>
                  <a:pt x="2554223" y="211835"/>
                </a:lnTo>
                <a:lnTo>
                  <a:pt x="2657856" y="211835"/>
                </a:lnTo>
                <a:lnTo>
                  <a:pt x="2650236" y="219455"/>
                </a:lnTo>
                <a:lnTo>
                  <a:pt x="2650236" y="169163"/>
                </a:lnTo>
                <a:lnTo>
                  <a:pt x="2932175" y="169163"/>
                </a:lnTo>
                <a:lnTo>
                  <a:pt x="2924556" y="178307"/>
                </a:lnTo>
                <a:lnTo>
                  <a:pt x="2924556" y="176783"/>
                </a:lnTo>
                <a:lnTo>
                  <a:pt x="2924556" y="153923"/>
                </a:lnTo>
                <a:lnTo>
                  <a:pt x="3276599" y="153923"/>
                </a:lnTo>
                <a:lnTo>
                  <a:pt x="3272027" y="155447"/>
                </a:lnTo>
                <a:lnTo>
                  <a:pt x="3272027" y="153923"/>
                </a:lnTo>
                <a:lnTo>
                  <a:pt x="3270503" y="158495"/>
                </a:lnTo>
                <a:lnTo>
                  <a:pt x="3270503" y="156971"/>
                </a:lnTo>
                <a:lnTo>
                  <a:pt x="3270503" y="158495"/>
                </a:lnTo>
                <a:lnTo>
                  <a:pt x="3270503" y="156971"/>
                </a:lnTo>
                <a:lnTo>
                  <a:pt x="3270503" y="153923"/>
                </a:lnTo>
                <a:lnTo>
                  <a:pt x="3270503" y="155447"/>
                </a:lnTo>
                <a:lnTo>
                  <a:pt x="3270503" y="149351"/>
                </a:lnTo>
                <a:lnTo>
                  <a:pt x="3270503" y="143255"/>
                </a:lnTo>
                <a:lnTo>
                  <a:pt x="3270503" y="129539"/>
                </a:lnTo>
                <a:lnTo>
                  <a:pt x="3270503" y="131063"/>
                </a:lnTo>
                <a:lnTo>
                  <a:pt x="3268980" y="128015"/>
                </a:lnTo>
                <a:lnTo>
                  <a:pt x="3268980" y="115823"/>
                </a:lnTo>
                <a:lnTo>
                  <a:pt x="3412236" y="115823"/>
                </a:lnTo>
                <a:lnTo>
                  <a:pt x="3404615" y="123444"/>
                </a:lnTo>
                <a:lnTo>
                  <a:pt x="3404615" y="89915"/>
                </a:lnTo>
                <a:lnTo>
                  <a:pt x="3404615" y="74675"/>
                </a:lnTo>
                <a:lnTo>
                  <a:pt x="3986784" y="74675"/>
                </a:lnTo>
                <a:lnTo>
                  <a:pt x="3979163" y="82295"/>
                </a:lnTo>
                <a:lnTo>
                  <a:pt x="3979163" y="80771"/>
                </a:lnTo>
                <a:lnTo>
                  <a:pt x="3979163" y="0"/>
                </a:lnTo>
                <a:lnTo>
                  <a:pt x="3995927" y="0"/>
                </a:lnTo>
                <a:lnTo>
                  <a:pt x="3995927" y="15239"/>
                </a:lnTo>
              </a:path>
            </a:pathLst>
          </a:custGeom>
          <a:solidFill>
            <a:srgbClr val="22E6B7"/>
          </a:solidFill>
          <a:ln w="12700" cap="flat" cmpd="sng" algn="ctr">
            <a:solidFill>
              <a:srgbClr val="22E6B7">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53" name="Freeform 3">
            <a:extLst>
              <a:ext uri="{FF2B5EF4-FFF2-40B4-BE49-F238E27FC236}">
                <a16:creationId xmlns:a16="http://schemas.microsoft.com/office/drawing/2014/main" id="{C9D45FBD-BD69-4C64-B343-3F8A003DD26A}"/>
              </a:ext>
            </a:extLst>
          </p:cNvPr>
          <p:cNvSpPr/>
          <p:nvPr/>
        </p:nvSpPr>
        <p:spPr>
          <a:xfrm>
            <a:off x="4941916" y="3464951"/>
            <a:ext cx="3650673" cy="1372945"/>
          </a:xfrm>
          <a:custGeom>
            <a:avLst/>
            <a:gdLst>
              <a:gd name="connsiteX0" fmla="*/ 4015739 w 4015740"/>
              <a:gd name="connsiteY0" fmla="*/ 16764 h 1556004"/>
              <a:gd name="connsiteX1" fmla="*/ 3784092 w 4015740"/>
              <a:gd name="connsiteY1" fmla="*/ 16764 h 1556004"/>
              <a:gd name="connsiteX2" fmla="*/ 3791711 w 4015740"/>
              <a:gd name="connsiteY2" fmla="*/ 9144 h 1556004"/>
              <a:gd name="connsiteX3" fmla="*/ 3791711 w 4015740"/>
              <a:gd name="connsiteY3" fmla="*/ 50292 h 1556004"/>
              <a:gd name="connsiteX4" fmla="*/ 3563111 w 4015740"/>
              <a:gd name="connsiteY4" fmla="*/ 50292 h 1556004"/>
              <a:gd name="connsiteX5" fmla="*/ 3570732 w 4015740"/>
              <a:gd name="connsiteY5" fmla="*/ 42672 h 1556004"/>
              <a:gd name="connsiteX6" fmla="*/ 3570732 w 4015740"/>
              <a:gd name="connsiteY6" fmla="*/ 83820 h 1556004"/>
              <a:gd name="connsiteX7" fmla="*/ 3549396 w 4015740"/>
              <a:gd name="connsiteY7" fmla="*/ 83820 h 1556004"/>
              <a:gd name="connsiteX8" fmla="*/ 3558539 w 4015740"/>
              <a:gd name="connsiteY8" fmla="*/ 74676 h 1556004"/>
              <a:gd name="connsiteX9" fmla="*/ 3558539 w 4015740"/>
              <a:gd name="connsiteY9" fmla="*/ 108204 h 1556004"/>
              <a:gd name="connsiteX10" fmla="*/ 3543299 w 4015740"/>
              <a:gd name="connsiteY10" fmla="*/ 108204 h 1556004"/>
              <a:gd name="connsiteX11" fmla="*/ 3552444 w 4015740"/>
              <a:gd name="connsiteY11" fmla="*/ 100584 h 1556004"/>
              <a:gd name="connsiteX12" fmla="*/ 3552444 w 4015740"/>
              <a:gd name="connsiteY12" fmla="*/ 140208 h 1556004"/>
              <a:gd name="connsiteX13" fmla="*/ 3528060 w 4015740"/>
              <a:gd name="connsiteY13" fmla="*/ 140208 h 1556004"/>
              <a:gd name="connsiteX14" fmla="*/ 3537203 w 4015740"/>
              <a:gd name="connsiteY14" fmla="*/ 132588 h 1556004"/>
              <a:gd name="connsiteX15" fmla="*/ 3537203 w 4015740"/>
              <a:gd name="connsiteY15" fmla="*/ 158496 h 1556004"/>
              <a:gd name="connsiteX16" fmla="*/ 3457956 w 4015740"/>
              <a:gd name="connsiteY16" fmla="*/ 158496 h 1556004"/>
              <a:gd name="connsiteX17" fmla="*/ 3465575 w 4015740"/>
              <a:gd name="connsiteY17" fmla="*/ 149352 h 1556004"/>
              <a:gd name="connsiteX18" fmla="*/ 3465575 w 4015740"/>
              <a:gd name="connsiteY18" fmla="*/ 182880 h 1556004"/>
              <a:gd name="connsiteX19" fmla="*/ 3430523 w 4015740"/>
              <a:gd name="connsiteY19" fmla="*/ 182880 h 1556004"/>
              <a:gd name="connsiteX20" fmla="*/ 3438144 w 4015740"/>
              <a:gd name="connsiteY20" fmla="*/ 175260 h 1556004"/>
              <a:gd name="connsiteX21" fmla="*/ 3438144 w 4015740"/>
              <a:gd name="connsiteY21" fmla="*/ 202692 h 1556004"/>
              <a:gd name="connsiteX22" fmla="*/ 3401568 w 4015740"/>
              <a:gd name="connsiteY22" fmla="*/ 202692 h 1556004"/>
              <a:gd name="connsiteX23" fmla="*/ 3410711 w 4015740"/>
              <a:gd name="connsiteY23" fmla="*/ 195072 h 1556004"/>
              <a:gd name="connsiteX24" fmla="*/ 3410711 w 4015740"/>
              <a:gd name="connsiteY24" fmla="*/ 224028 h 1556004"/>
              <a:gd name="connsiteX25" fmla="*/ 3361944 w 4015740"/>
              <a:gd name="connsiteY25" fmla="*/ 224028 h 1556004"/>
              <a:gd name="connsiteX26" fmla="*/ 3369563 w 4015740"/>
              <a:gd name="connsiteY26" fmla="*/ 214884 h 1556004"/>
              <a:gd name="connsiteX27" fmla="*/ 3369563 w 4015740"/>
              <a:gd name="connsiteY27" fmla="*/ 243840 h 1556004"/>
              <a:gd name="connsiteX28" fmla="*/ 3310127 w 4015740"/>
              <a:gd name="connsiteY28" fmla="*/ 243840 h 1556004"/>
              <a:gd name="connsiteX29" fmla="*/ 3317748 w 4015740"/>
              <a:gd name="connsiteY29" fmla="*/ 236220 h 1556004"/>
              <a:gd name="connsiteX30" fmla="*/ 3317748 w 4015740"/>
              <a:gd name="connsiteY30" fmla="*/ 265176 h 1556004"/>
              <a:gd name="connsiteX31" fmla="*/ 3041903 w 4015740"/>
              <a:gd name="connsiteY31" fmla="*/ 265176 h 1556004"/>
              <a:gd name="connsiteX32" fmla="*/ 3049523 w 4015740"/>
              <a:gd name="connsiteY32" fmla="*/ 257556 h 1556004"/>
              <a:gd name="connsiteX33" fmla="*/ 3049523 w 4015740"/>
              <a:gd name="connsiteY33" fmla="*/ 280416 h 1556004"/>
              <a:gd name="connsiteX34" fmla="*/ 2976372 w 4015740"/>
              <a:gd name="connsiteY34" fmla="*/ 280416 h 1556004"/>
              <a:gd name="connsiteX35" fmla="*/ 2983992 w 4015740"/>
              <a:gd name="connsiteY35" fmla="*/ 272796 h 1556004"/>
              <a:gd name="connsiteX36" fmla="*/ 2983992 w 4015740"/>
              <a:gd name="connsiteY36" fmla="*/ 298704 h 1556004"/>
              <a:gd name="connsiteX37" fmla="*/ 2951987 w 4015740"/>
              <a:gd name="connsiteY37" fmla="*/ 298704 h 1556004"/>
              <a:gd name="connsiteX38" fmla="*/ 2959608 w 4015740"/>
              <a:gd name="connsiteY38" fmla="*/ 289560 h 1556004"/>
              <a:gd name="connsiteX39" fmla="*/ 2959608 w 4015740"/>
              <a:gd name="connsiteY39" fmla="*/ 310896 h 1556004"/>
              <a:gd name="connsiteX40" fmla="*/ 2915411 w 4015740"/>
              <a:gd name="connsiteY40" fmla="*/ 310896 h 1556004"/>
              <a:gd name="connsiteX41" fmla="*/ 2923032 w 4015740"/>
              <a:gd name="connsiteY41" fmla="*/ 303276 h 1556004"/>
              <a:gd name="connsiteX42" fmla="*/ 2923032 w 4015740"/>
              <a:gd name="connsiteY42" fmla="*/ 323088 h 1556004"/>
              <a:gd name="connsiteX43" fmla="*/ 2849880 w 4015740"/>
              <a:gd name="connsiteY43" fmla="*/ 323088 h 1556004"/>
              <a:gd name="connsiteX44" fmla="*/ 2857499 w 4015740"/>
              <a:gd name="connsiteY44" fmla="*/ 315468 h 1556004"/>
              <a:gd name="connsiteX45" fmla="*/ 2857499 w 4015740"/>
              <a:gd name="connsiteY45" fmla="*/ 339852 h 1556004"/>
              <a:gd name="connsiteX46" fmla="*/ 2828544 w 4015740"/>
              <a:gd name="connsiteY46" fmla="*/ 339852 h 1556004"/>
              <a:gd name="connsiteX47" fmla="*/ 2836163 w 4015740"/>
              <a:gd name="connsiteY47" fmla="*/ 332232 h 1556004"/>
              <a:gd name="connsiteX48" fmla="*/ 2836163 w 4015740"/>
              <a:gd name="connsiteY48" fmla="*/ 347472 h 1556004"/>
              <a:gd name="connsiteX49" fmla="*/ 2788920 w 4015740"/>
              <a:gd name="connsiteY49" fmla="*/ 347472 h 1556004"/>
              <a:gd name="connsiteX50" fmla="*/ 2796539 w 4015740"/>
              <a:gd name="connsiteY50" fmla="*/ 339852 h 1556004"/>
              <a:gd name="connsiteX51" fmla="*/ 2796539 w 4015740"/>
              <a:gd name="connsiteY51" fmla="*/ 359664 h 1556004"/>
              <a:gd name="connsiteX52" fmla="*/ 2781299 w 4015740"/>
              <a:gd name="connsiteY52" fmla="*/ 359664 h 1556004"/>
              <a:gd name="connsiteX53" fmla="*/ 2790444 w 4015740"/>
              <a:gd name="connsiteY53" fmla="*/ 352044 h 1556004"/>
              <a:gd name="connsiteX54" fmla="*/ 2790444 w 4015740"/>
              <a:gd name="connsiteY54" fmla="*/ 373380 h 1556004"/>
              <a:gd name="connsiteX55" fmla="*/ 2708148 w 4015740"/>
              <a:gd name="connsiteY55" fmla="*/ 373380 h 1556004"/>
              <a:gd name="connsiteX56" fmla="*/ 2715768 w 4015740"/>
              <a:gd name="connsiteY56" fmla="*/ 364236 h 1556004"/>
              <a:gd name="connsiteX57" fmla="*/ 2715768 w 4015740"/>
              <a:gd name="connsiteY57" fmla="*/ 390144 h 1556004"/>
              <a:gd name="connsiteX58" fmla="*/ 2692908 w 4015740"/>
              <a:gd name="connsiteY58" fmla="*/ 390144 h 1556004"/>
              <a:gd name="connsiteX59" fmla="*/ 2700527 w 4015740"/>
              <a:gd name="connsiteY59" fmla="*/ 382524 h 1556004"/>
              <a:gd name="connsiteX60" fmla="*/ 2700527 w 4015740"/>
              <a:gd name="connsiteY60" fmla="*/ 397764 h 1556004"/>
              <a:gd name="connsiteX61" fmla="*/ 2674620 w 4015740"/>
              <a:gd name="connsiteY61" fmla="*/ 397764 h 1556004"/>
              <a:gd name="connsiteX62" fmla="*/ 2682239 w 4015740"/>
              <a:gd name="connsiteY62" fmla="*/ 390144 h 1556004"/>
              <a:gd name="connsiteX63" fmla="*/ 2682239 w 4015740"/>
              <a:gd name="connsiteY63" fmla="*/ 409956 h 1556004"/>
              <a:gd name="connsiteX64" fmla="*/ 2569463 w 4015740"/>
              <a:gd name="connsiteY64" fmla="*/ 409956 h 1556004"/>
              <a:gd name="connsiteX65" fmla="*/ 2577084 w 4015740"/>
              <a:gd name="connsiteY65" fmla="*/ 400812 h 1556004"/>
              <a:gd name="connsiteX66" fmla="*/ 2577084 w 4015740"/>
              <a:gd name="connsiteY66" fmla="*/ 426720 h 1556004"/>
              <a:gd name="connsiteX67" fmla="*/ 2538984 w 4015740"/>
              <a:gd name="connsiteY67" fmla="*/ 426720 h 1556004"/>
              <a:gd name="connsiteX68" fmla="*/ 2546603 w 4015740"/>
              <a:gd name="connsiteY68" fmla="*/ 419100 h 1556004"/>
              <a:gd name="connsiteX69" fmla="*/ 2546603 w 4015740"/>
              <a:gd name="connsiteY69" fmla="*/ 443484 h 1556004"/>
              <a:gd name="connsiteX70" fmla="*/ 2532887 w 4015740"/>
              <a:gd name="connsiteY70" fmla="*/ 443484 h 1556004"/>
              <a:gd name="connsiteX71" fmla="*/ 2540508 w 4015740"/>
              <a:gd name="connsiteY71" fmla="*/ 435864 h 1556004"/>
              <a:gd name="connsiteX72" fmla="*/ 2540508 w 4015740"/>
              <a:gd name="connsiteY72" fmla="*/ 455676 h 1556004"/>
              <a:gd name="connsiteX73" fmla="*/ 2526792 w 4015740"/>
              <a:gd name="connsiteY73" fmla="*/ 455676 h 1556004"/>
              <a:gd name="connsiteX74" fmla="*/ 2534411 w 4015740"/>
              <a:gd name="connsiteY74" fmla="*/ 448056 h 1556004"/>
              <a:gd name="connsiteX75" fmla="*/ 2534411 w 4015740"/>
              <a:gd name="connsiteY75" fmla="*/ 467868 h 1556004"/>
              <a:gd name="connsiteX76" fmla="*/ 2490215 w 4015740"/>
              <a:gd name="connsiteY76" fmla="*/ 467868 h 1556004"/>
              <a:gd name="connsiteX77" fmla="*/ 2497835 w 4015740"/>
              <a:gd name="connsiteY77" fmla="*/ 460248 h 1556004"/>
              <a:gd name="connsiteX78" fmla="*/ 2497835 w 4015740"/>
              <a:gd name="connsiteY78" fmla="*/ 475488 h 1556004"/>
              <a:gd name="connsiteX79" fmla="*/ 2467356 w 4015740"/>
              <a:gd name="connsiteY79" fmla="*/ 475488 h 1556004"/>
              <a:gd name="connsiteX80" fmla="*/ 2474975 w 4015740"/>
              <a:gd name="connsiteY80" fmla="*/ 467868 h 1556004"/>
              <a:gd name="connsiteX81" fmla="*/ 2474975 w 4015740"/>
              <a:gd name="connsiteY81" fmla="*/ 484632 h 1556004"/>
              <a:gd name="connsiteX82" fmla="*/ 2113787 w 4015740"/>
              <a:gd name="connsiteY82" fmla="*/ 484632 h 1556004"/>
              <a:gd name="connsiteX83" fmla="*/ 2121408 w 4015740"/>
              <a:gd name="connsiteY83" fmla="*/ 475488 h 1556004"/>
              <a:gd name="connsiteX84" fmla="*/ 2121408 w 4015740"/>
              <a:gd name="connsiteY84" fmla="*/ 496824 h 1556004"/>
              <a:gd name="connsiteX85" fmla="*/ 2101596 w 4015740"/>
              <a:gd name="connsiteY85" fmla="*/ 496824 h 1556004"/>
              <a:gd name="connsiteX86" fmla="*/ 2109215 w 4015740"/>
              <a:gd name="connsiteY86" fmla="*/ 489204 h 1556004"/>
              <a:gd name="connsiteX87" fmla="*/ 2109215 w 4015740"/>
              <a:gd name="connsiteY87" fmla="*/ 509016 h 1556004"/>
              <a:gd name="connsiteX88" fmla="*/ 2069591 w 4015740"/>
              <a:gd name="connsiteY88" fmla="*/ 509016 h 1556004"/>
              <a:gd name="connsiteX89" fmla="*/ 2077211 w 4015740"/>
              <a:gd name="connsiteY89" fmla="*/ 501396 h 1556004"/>
              <a:gd name="connsiteX90" fmla="*/ 2077211 w 4015740"/>
              <a:gd name="connsiteY90" fmla="*/ 516636 h 1556004"/>
              <a:gd name="connsiteX91" fmla="*/ 2020823 w 4015740"/>
              <a:gd name="connsiteY91" fmla="*/ 516636 h 1556004"/>
              <a:gd name="connsiteX92" fmla="*/ 2028444 w 4015740"/>
              <a:gd name="connsiteY92" fmla="*/ 509016 h 1556004"/>
              <a:gd name="connsiteX93" fmla="*/ 2028444 w 4015740"/>
              <a:gd name="connsiteY93" fmla="*/ 530352 h 1556004"/>
              <a:gd name="connsiteX94" fmla="*/ 2002535 w 4015740"/>
              <a:gd name="connsiteY94" fmla="*/ 530352 h 1556004"/>
              <a:gd name="connsiteX95" fmla="*/ 2010156 w 4015740"/>
              <a:gd name="connsiteY95" fmla="*/ 521208 h 1556004"/>
              <a:gd name="connsiteX96" fmla="*/ 2010156 w 4015740"/>
              <a:gd name="connsiteY96" fmla="*/ 537972 h 1556004"/>
              <a:gd name="connsiteX97" fmla="*/ 1959863 w 4015740"/>
              <a:gd name="connsiteY97" fmla="*/ 537972 h 1556004"/>
              <a:gd name="connsiteX98" fmla="*/ 1967484 w 4015740"/>
              <a:gd name="connsiteY98" fmla="*/ 530352 h 1556004"/>
              <a:gd name="connsiteX99" fmla="*/ 1967484 w 4015740"/>
              <a:gd name="connsiteY99" fmla="*/ 550164 h 1556004"/>
              <a:gd name="connsiteX100" fmla="*/ 1943099 w 4015740"/>
              <a:gd name="connsiteY100" fmla="*/ 550164 h 1556004"/>
              <a:gd name="connsiteX101" fmla="*/ 1950720 w 4015740"/>
              <a:gd name="connsiteY101" fmla="*/ 542544 h 1556004"/>
              <a:gd name="connsiteX102" fmla="*/ 1950720 w 4015740"/>
              <a:gd name="connsiteY102" fmla="*/ 554736 h 1556004"/>
              <a:gd name="connsiteX103" fmla="*/ 1876044 w 4015740"/>
              <a:gd name="connsiteY103" fmla="*/ 554736 h 1556004"/>
              <a:gd name="connsiteX104" fmla="*/ 1883663 w 4015740"/>
              <a:gd name="connsiteY104" fmla="*/ 547116 h 1556004"/>
              <a:gd name="connsiteX105" fmla="*/ 1883663 w 4015740"/>
              <a:gd name="connsiteY105" fmla="*/ 559308 h 1556004"/>
              <a:gd name="connsiteX106" fmla="*/ 1836420 w 4015740"/>
              <a:gd name="connsiteY106" fmla="*/ 559308 h 1556004"/>
              <a:gd name="connsiteX107" fmla="*/ 1844039 w 4015740"/>
              <a:gd name="connsiteY107" fmla="*/ 550164 h 1556004"/>
              <a:gd name="connsiteX108" fmla="*/ 1844039 w 4015740"/>
              <a:gd name="connsiteY108" fmla="*/ 569976 h 1556004"/>
              <a:gd name="connsiteX109" fmla="*/ 1801368 w 4015740"/>
              <a:gd name="connsiteY109" fmla="*/ 569976 h 1556004"/>
              <a:gd name="connsiteX110" fmla="*/ 1808987 w 4015740"/>
              <a:gd name="connsiteY110" fmla="*/ 562356 h 1556004"/>
              <a:gd name="connsiteX111" fmla="*/ 1808987 w 4015740"/>
              <a:gd name="connsiteY111" fmla="*/ 576072 h 1556004"/>
              <a:gd name="connsiteX112" fmla="*/ 1770887 w 4015740"/>
              <a:gd name="connsiteY112" fmla="*/ 576072 h 1556004"/>
              <a:gd name="connsiteX113" fmla="*/ 1778508 w 4015740"/>
              <a:gd name="connsiteY113" fmla="*/ 568452 h 1556004"/>
              <a:gd name="connsiteX114" fmla="*/ 1778508 w 4015740"/>
              <a:gd name="connsiteY114" fmla="*/ 579120 h 1556004"/>
              <a:gd name="connsiteX115" fmla="*/ 1758696 w 4015740"/>
              <a:gd name="connsiteY115" fmla="*/ 579120 h 1556004"/>
              <a:gd name="connsiteX116" fmla="*/ 1766315 w 4015740"/>
              <a:gd name="connsiteY116" fmla="*/ 571500 h 1556004"/>
              <a:gd name="connsiteX117" fmla="*/ 1766315 w 4015740"/>
              <a:gd name="connsiteY117" fmla="*/ 586740 h 1556004"/>
              <a:gd name="connsiteX118" fmla="*/ 1749551 w 4015740"/>
              <a:gd name="connsiteY118" fmla="*/ 586740 h 1556004"/>
              <a:gd name="connsiteX119" fmla="*/ 1757172 w 4015740"/>
              <a:gd name="connsiteY119" fmla="*/ 579120 h 1556004"/>
              <a:gd name="connsiteX120" fmla="*/ 1757172 w 4015740"/>
              <a:gd name="connsiteY120" fmla="*/ 608076 h 1556004"/>
              <a:gd name="connsiteX121" fmla="*/ 1706879 w 4015740"/>
              <a:gd name="connsiteY121" fmla="*/ 608076 h 1556004"/>
              <a:gd name="connsiteX122" fmla="*/ 1714499 w 4015740"/>
              <a:gd name="connsiteY122" fmla="*/ 600456 h 1556004"/>
              <a:gd name="connsiteX123" fmla="*/ 1714499 w 4015740"/>
              <a:gd name="connsiteY123" fmla="*/ 620268 h 1556004"/>
              <a:gd name="connsiteX124" fmla="*/ 1691639 w 4015740"/>
              <a:gd name="connsiteY124" fmla="*/ 620268 h 1556004"/>
              <a:gd name="connsiteX125" fmla="*/ 1699260 w 4015740"/>
              <a:gd name="connsiteY125" fmla="*/ 612648 h 1556004"/>
              <a:gd name="connsiteX126" fmla="*/ 1699260 w 4015740"/>
              <a:gd name="connsiteY126" fmla="*/ 633984 h 1556004"/>
              <a:gd name="connsiteX127" fmla="*/ 1679448 w 4015740"/>
              <a:gd name="connsiteY127" fmla="*/ 633984 h 1556004"/>
              <a:gd name="connsiteX128" fmla="*/ 1687068 w 4015740"/>
              <a:gd name="connsiteY128" fmla="*/ 624840 h 1556004"/>
              <a:gd name="connsiteX129" fmla="*/ 1687068 w 4015740"/>
              <a:gd name="connsiteY129" fmla="*/ 641604 h 1556004"/>
              <a:gd name="connsiteX130" fmla="*/ 1647444 w 4015740"/>
              <a:gd name="connsiteY130" fmla="*/ 641604 h 1556004"/>
              <a:gd name="connsiteX131" fmla="*/ 1655063 w 4015740"/>
              <a:gd name="connsiteY131" fmla="*/ 633984 h 1556004"/>
              <a:gd name="connsiteX132" fmla="*/ 1655063 w 4015740"/>
              <a:gd name="connsiteY132" fmla="*/ 644652 h 1556004"/>
              <a:gd name="connsiteX133" fmla="*/ 1601723 w 4015740"/>
              <a:gd name="connsiteY133" fmla="*/ 644652 h 1556004"/>
              <a:gd name="connsiteX134" fmla="*/ 1609344 w 4015740"/>
              <a:gd name="connsiteY134" fmla="*/ 637032 h 1556004"/>
              <a:gd name="connsiteX135" fmla="*/ 1609344 w 4015740"/>
              <a:gd name="connsiteY135" fmla="*/ 658368 h 1556004"/>
              <a:gd name="connsiteX136" fmla="*/ 1580387 w 4015740"/>
              <a:gd name="connsiteY136" fmla="*/ 658368 h 1556004"/>
              <a:gd name="connsiteX137" fmla="*/ 1588008 w 4015740"/>
              <a:gd name="connsiteY137" fmla="*/ 650748 h 1556004"/>
              <a:gd name="connsiteX138" fmla="*/ 1588008 w 4015740"/>
              <a:gd name="connsiteY138" fmla="*/ 673608 h 1556004"/>
              <a:gd name="connsiteX139" fmla="*/ 1568196 w 4015740"/>
              <a:gd name="connsiteY139" fmla="*/ 673608 h 1556004"/>
              <a:gd name="connsiteX140" fmla="*/ 1575815 w 4015740"/>
              <a:gd name="connsiteY140" fmla="*/ 665988 h 1556004"/>
              <a:gd name="connsiteX141" fmla="*/ 1575815 w 4015740"/>
              <a:gd name="connsiteY141" fmla="*/ 682752 h 1556004"/>
              <a:gd name="connsiteX142" fmla="*/ 1559051 w 4015740"/>
              <a:gd name="connsiteY142" fmla="*/ 682752 h 1556004"/>
              <a:gd name="connsiteX143" fmla="*/ 1566672 w 4015740"/>
              <a:gd name="connsiteY143" fmla="*/ 675132 h 1556004"/>
              <a:gd name="connsiteX144" fmla="*/ 1566672 w 4015740"/>
              <a:gd name="connsiteY144" fmla="*/ 687324 h 1556004"/>
              <a:gd name="connsiteX145" fmla="*/ 1552956 w 4015740"/>
              <a:gd name="connsiteY145" fmla="*/ 687324 h 1556004"/>
              <a:gd name="connsiteX146" fmla="*/ 1560575 w 4015740"/>
              <a:gd name="connsiteY146" fmla="*/ 679704 h 1556004"/>
              <a:gd name="connsiteX147" fmla="*/ 1560575 w 4015740"/>
              <a:gd name="connsiteY147" fmla="*/ 694944 h 1556004"/>
              <a:gd name="connsiteX148" fmla="*/ 1542287 w 4015740"/>
              <a:gd name="connsiteY148" fmla="*/ 694944 h 1556004"/>
              <a:gd name="connsiteX149" fmla="*/ 1549908 w 4015740"/>
              <a:gd name="connsiteY149" fmla="*/ 687324 h 1556004"/>
              <a:gd name="connsiteX150" fmla="*/ 1549908 w 4015740"/>
              <a:gd name="connsiteY150" fmla="*/ 704088 h 1556004"/>
              <a:gd name="connsiteX151" fmla="*/ 1499615 w 4015740"/>
              <a:gd name="connsiteY151" fmla="*/ 704088 h 1556004"/>
              <a:gd name="connsiteX152" fmla="*/ 1507235 w 4015740"/>
              <a:gd name="connsiteY152" fmla="*/ 696468 h 1556004"/>
              <a:gd name="connsiteX153" fmla="*/ 1507235 w 4015740"/>
              <a:gd name="connsiteY153" fmla="*/ 716280 h 1556004"/>
              <a:gd name="connsiteX154" fmla="*/ 1484375 w 4015740"/>
              <a:gd name="connsiteY154" fmla="*/ 716280 h 1556004"/>
              <a:gd name="connsiteX155" fmla="*/ 1491996 w 4015740"/>
              <a:gd name="connsiteY155" fmla="*/ 708660 h 1556004"/>
              <a:gd name="connsiteX156" fmla="*/ 1491996 w 4015740"/>
              <a:gd name="connsiteY156" fmla="*/ 726948 h 1556004"/>
              <a:gd name="connsiteX157" fmla="*/ 1469135 w 4015740"/>
              <a:gd name="connsiteY157" fmla="*/ 726948 h 1556004"/>
              <a:gd name="connsiteX158" fmla="*/ 1476756 w 4015740"/>
              <a:gd name="connsiteY158" fmla="*/ 719328 h 1556004"/>
              <a:gd name="connsiteX159" fmla="*/ 1476756 w 4015740"/>
              <a:gd name="connsiteY159" fmla="*/ 733044 h 1556004"/>
              <a:gd name="connsiteX160" fmla="*/ 1463039 w 4015740"/>
              <a:gd name="connsiteY160" fmla="*/ 733044 h 1556004"/>
              <a:gd name="connsiteX161" fmla="*/ 1470660 w 4015740"/>
              <a:gd name="connsiteY161" fmla="*/ 725424 h 1556004"/>
              <a:gd name="connsiteX162" fmla="*/ 1470660 w 4015740"/>
              <a:gd name="connsiteY162" fmla="*/ 740664 h 1556004"/>
              <a:gd name="connsiteX163" fmla="*/ 1447799 w 4015740"/>
              <a:gd name="connsiteY163" fmla="*/ 740664 h 1556004"/>
              <a:gd name="connsiteX164" fmla="*/ 1455420 w 4015740"/>
              <a:gd name="connsiteY164" fmla="*/ 733044 h 1556004"/>
              <a:gd name="connsiteX165" fmla="*/ 1455420 w 4015740"/>
              <a:gd name="connsiteY165" fmla="*/ 748284 h 1556004"/>
              <a:gd name="connsiteX166" fmla="*/ 1421891 w 4015740"/>
              <a:gd name="connsiteY166" fmla="*/ 748284 h 1556004"/>
              <a:gd name="connsiteX167" fmla="*/ 1429511 w 4015740"/>
              <a:gd name="connsiteY167" fmla="*/ 740664 h 1556004"/>
              <a:gd name="connsiteX168" fmla="*/ 1429511 w 4015740"/>
              <a:gd name="connsiteY168" fmla="*/ 752856 h 1556004"/>
              <a:gd name="connsiteX169" fmla="*/ 1385315 w 4015740"/>
              <a:gd name="connsiteY169" fmla="*/ 752856 h 1556004"/>
              <a:gd name="connsiteX170" fmla="*/ 1392935 w 4015740"/>
              <a:gd name="connsiteY170" fmla="*/ 745236 h 1556004"/>
              <a:gd name="connsiteX171" fmla="*/ 1392935 w 4015740"/>
              <a:gd name="connsiteY171" fmla="*/ 757428 h 1556004"/>
              <a:gd name="connsiteX172" fmla="*/ 1357884 w 4015740"/>
              <a:gd name="connsiteY172" fmla="*/ 757428 h 1556004"/>
              <a:gd name="connsiteX173" fmla="*/ 1365503 w 4015740"/>
              <a:gd name="connsiteY173" fmla="*/ 749808 h 1556004"/>
              <a:gd name="connsiteX174" fmla="*/ 1365503 w 4015740"/>
              <a:gd name="connsiteY174" fmla="*/ 765048 h 1556004"/>
              <a:gd name="connsiteX175" fmla="*/ 1318260 w 4015740"/>
              <a:gd name="connsiteY175" fmla="*/ 765048 h 1556004"/>
              <a:gd name="connsiteX176" fmla="*/ 1325879 w 4015740"/>
              <a:gd name="connsiteY176" fmla="*/ 757428 h 1556004"/>
              <a:gd name="connsiteX177" fmla="*/ 1325879 w 4015740"/>
              <a:gd name="connsiteY177" fmla="*/ 772668 h 1556004"/>
              <a:gd name="connsiteX178" fmla="*/ 1315211 w 4015740"/>
              <a:gd name="connsiteY178" fmla="*/ 772668 h 1556004"/>
              <a:gd name="connsiteX179" fmla="*/ 1322832 w 4015740"/>
              <a:gd name="connsiteY179" fmla="*/ 765048 h 1556004"/>
              <a:gd name="connsiteX180" fmla="*/ 1322832 w 4015740"/>
              <a:gd name="connsiteY180" fmla="*/ 786384 h 1556004"/>
              <a:gd name="connsiteX181" fmla="*/ 1284732 w 4015740"/>
              <a:gd name="connsiteY181" fmla="*/ 786384 h 1556004"/>
              <a:gd name="connsiteX182" fmla="*/ 1292351 w 4015740"/>
              <a:gd name="connsiteY182" fmla="*/ 778764 h 1556004"/>
              <a:gd name="connsiteX183" fmla="*/ 1292351 w 4015740"/>
              <a:gd name="connsiteY183" fmla="*/ 806196 h 1556004"/>
              <a:gd name="connsiteX184" fmla="*/ 1257299 w 4015740"/>
              <a:gd name="connsiteY184" fmla="*/ 806196 h 1556004"/>
              <a:gd name="connsiteX185" fmla="*/ 1264920 w 4015740"/>
              <a:gd name="connsiteY185" fmla="*/ 798576 h 1556004"/>
              <a:gd name="connsiteX186" fmla="*/ 1264920 w 4015740"/>
              <a:gd name="connsiteY186" fmla="*/ 815340 h 1556004"/>
              <a:gd name="connsiteX187" fmla="*/ 1234439 w 4015740"/>
              <a:gd name="connsiteY187" fmla="*/ 815340 h 1556004"/>
              <a:gd name="connsiteX188" fmla="*/ 1242060 w 4015740"/>
              <a:gd name="connsiteY188" fmla="*/ 807720 h 1556004"/>
              <a:gd name="connsiteX189" fmla="*/ 1242060 w 4015740"/>
              <a:gd name="connsiteY189" fmla="*/ 822960 h 1556004"/>
              <a:gd name="connsiteX190" fmla="*/ 1225296 w 4015740"/>
              <a:gd name="connsiteY190" fmla="*/ 822960 h 1556004"/>
              <a:gd name="connsiteX191" fmla="*/ 1232915 w 4015740"/>
              <a:gd name="connsiteY191" fmla="*/ 815340 h 1556004"/>
              <a:gd name="connsiteX192" fmla="*/ 1232915 w 4015740"/>
              <a:gd name="connsiteY192" fmla="*/ 830580 h 1556004"/>
              <a:gd name="connsiteX193" fmla="*/ 1207008 w 4015740"/>
              <a:gd name="connsiteY193" fmla="*/ 830580 h 1556004"/>
              <a:gd name="connsiteX194" fmla="*/ 1214627 w 4015740"/>
              <a:gd name="connsiteY194" fmla="*/ 822960 h 1556004"/>
              <a:gd name="connsiteX195" fmla="*/ 1214627 w 4015740"/>
              <a:gd name="connsiteY195" fmla="*/ 839724 h 1556004"/>
              <a:gd name="connsiteX196" fmla="*/ 1197863 w 4015740"/>
              <a:gd name="connsiteY196" fmla="*/ 839724 h 1556004"/>
              <a:gd name="connsiteX197" fmla="*/ 1205484 w 4015740"/>
              <a:gd name="connsiteY197" fmla="*/ 832104 h 1556004"/>
              <a:gd name="connsiteX198" fmla="*/ 1205484 w 4015740"/>
              <a:gd name="connsiteY198" fmla="*/ 844296 h 1556004"/>
              <a:gd name="connsiteX199" fmla="*/ 1179575 w 4015740"/>
              <a:gd name="connsiteY199" fmla="*/ 844296 h 1556004"/>
              <a:gd name="connsiteX200" fmla="*/ 1187196 w 4015740"/>
              <a:gd name="connsiteY200" fmla="*/ 836676 h 1556004"/>
              <a:gd name="connsiteX201" fmla="*/ 1187196 w 4015740"/>
              <a:gd name="connsiteY201" fmla="*/ 851916 h 1556004"/>
              <a:gd name="connsiteX202" fmla="*/ 1170432 w 4015740"/>
              <a:gd name="connsiteY202" fmla="*/ 851916 h 1556004"/>
              <a:gd name="connsiteX203" fmla="*/ 1178051 w 4015740"/>
              <a:gd name="connsiteY203" fmla="*/ 844296 h 1556004"/>
              <a:gd name="connsiteX204" fmla="*/ 1178051 w 4015740"/>
              <a:gd name="connsiteY204" fmla="*/ 859536 h 1556004"/>
              <a:gd name="connsiteX205" fmla="*/ 1126235 w 4015740"/>
              <a:gd name="connsiteY205" fmla="*/ 859536 h 1556004"/>
              <a:gd name="connsiteX206" fmla="*/ 1133856 w 4015740"/>
              <a:gd name="connsiteY206" fmla="*/ 851916 h 1556004"/>
              <a:gd name="connsiteX207" fmla="*/ 1133856 w 4015740"/>
              <a:gd name="connsiteY207" fmla="*/ 868680 h 1556004"/>
              <a:gd name="connsiteX208" fmla="*/ 1101851 w 4015740"/>
              <a:gd name="connsiteY208" fmla="*/ 868680 h 1556004"/>
              <a:gd name="connsiteX209" fmla="*/ 1110996 w 4015740"/>
              <a:gd name="connsiteY209" fmla="*/ 861060 h 1556004"/>
              <a:gd name="connsiteX210" fmla="*/ 1110996 w 4015740"/>
              <a:gd name="connsiteY210" fmla="*/ 880872 h 1556004"/>
              <a:gd name="connsiteX211" fmla="*/ 1083563 w 4015740"/>
              <a:gd name="connsiteY211" fmla="*/ 880872 h 1556004"/>
              <a:gd name="connsiteX212" fmla="*/ 1091184 w 4015740"/>
              <a:gd name="connsiteY212" fmla="*/ 873252 h 1556004"/>
              <a:gd name="connsiteX213" fmla="*/ 1091184 w 4015740"/>
              <a:gd name="connsiteY213" fmla="*/ 894588 h 1556004"/>
              <a:gd name="connsiteX214" fmla="*/ 1050035 w 4015740"/>
              <a:gd name="connsiteY214" fmla="*/ 894588 h 1556004"/>
              <a:gd name="connsiteX215" fmla="*/ 1057656 w 4015740"/>
              <a:gd name="connsiteY215" fmla="*/ 885444 h 1556004"/>
              <a:gd name="connsiteX216" fmla="*/ 1057656 w 4015740"/>
              <a:gd name="connsiteY216" fmla="*/ 902208 h 1556004"/>
              <a:gd name="connsiteX217" fmla="*/ 1039367 w 4015740"/>
              <a:gd name="connsiteY217" fmla="*/ 902208 h 1556004"/>
              <a:gd name="connsiteX218" fmla="*/ 1048512 w 4015740"/>
              <a:gd name="connsiteY218" fmla="*/ 894588 h 1556004"/>
              <a:gd name="connsiteX219" fmla="*/ 1048512 w 4015740"/>
              <a:gd name="connsiteY219" fmla="*/ 909828 h 1556004"/>
              <a:gd name="connsiteX220" fmla="*/ 1034795 w 4015740"/>
              <a:gd name="connsiteY220" fmla="*/ 909828 h 1556004"/>
              <a:gd name="connsiteX221" fmla="*/ 1042415 w 4015740"/>
              <a:gd name="connsiteY221" fmla="*/ 902208 h 1556004"/>
              <a:gd name="connsiteX222" fmla="*/ 1042415 w 4015740"/>
              <a:gd name="connsiteY222" fmla="*/ 918972 h 1556004"/>
              <a:gd name="connsiteX223" fmla="*/ 1018032 w 4015740"/>
              <a:gd name="connsiteY223" fmla="*/ 918972 h 1556004"/>
              <a:gd name="connsiteX224" fmla="*/ 1027176 w 4015740"/>
              <a:gd name="connsiteY224" fmla="*/ 911352 h 1556004"/>
              <a:gd name="connsiteX225" fmla="*/ 1027176 w 4015740"/>
              <a:gd name="connsiteY225" fmla="*/ 922020 h 1556004"/>
              <a:gd name="connsiteX226" fmla="*/ 1002791 w 4015740"/>
              <a:gd name="connsiteY226" fmla="*/ 922020 h 1556004"/>
              <a:gd name="connsiteX227" fmla="*/ 1011935 w 4015740"/>
              <a:gd name="connsiteY227" fmla="*/ 914400 h 1556004"/>
              <a:gd name="connsiteX228" fmla="*/ 1011935 w 4015740"/>
              <a:gd name="connsiteY228" fmla="*/ 931164 h 1556004"/>
              <a:gd name="connsiteX229" fmla="*/ 984503 w 4015740"/>
              <a:gd name="connsiteY229" fmla="*/ 931164 h 1556004"/>
              <a:gd name="connsiteX230" fmla="*/ 992123 w 4015740"/>
              <a:gd name="connsiteY230" fmla="*/ 922020 h 1556004"/>
              <a:gd name="connsiteX231" fmla="*/ 992123 w 4015740"/>
              <a:gd name="connsiteY231" fmla="*/ 938784 h 1556004"/>
              <a:gd name="connsiteX232" fmla="*/ 944879 w 4015740"/>
              <a:gd name="connsiteY232" fmla="*/ 938784 h 1556004"/>
              <a:gd name="connsiteX233" fmla="*/ 952500 w 4015740"/>
              <a:gd name="connsiteY233" fmla="*/ 931164 h 1556004"/>
              <a:gd name="connsiteX234" fmla="*/ 952500 w 4015740"/>
              <a:gd name="connsiteY234" fmla="*/ 947928 h 1556004"/>
              <a:gd name="connsiteX235" fmla="*/ 932688 w 4015740"/>
              <a:gd name="connsiteY235" fmla="*/ 947928 h 1556004"/>
              <a:gd name="connsiteX236" fmla="*/ 940307 w 4015740"/>
              <a:gd name="connsiteY236" fmla="*/ 940308 h 1556004"/>
              <a:gd name="connsiteX237" fmla="*/ 940307 w 4015740"/>
              <a:gd name="connsiteY237" fmla="*/ 950976 h 1556004"/>
              <a:gd name="connsiteX238" fmla="*/ 917447 w 4015740"/>
              <a:gd name="connsiteY238" fmla="*/ 950976 h 1556004"/>
              <a:gd name="connsiteX239" fmla="*/ 925067 w 4015740"/>
              <a:gd name="connsiteY239" fmla="*/ 943356 h 1556004"/>
              <a:gd name="connsiteX240" fmla="*/ 925067 w 4015740"/>
              <a:gd name="connsiteY240" fmla="*/ 960120 h 1556004"/>
              <a:gd name="connsiteX241" fmla="*/ 911351 w 4015740"/>
              <a:gd name="connsiteY241" fmla="*/ 960120 h 1556004"/>
              <a:gd name="connsiteX242" fmla="*/ 918971 w 4015740"/>
              <a:gd name="connsiteY242" fmla="*/ 950976 h 1556004"/>
              <a:gd name="connsiteX243" fmla="*/ 918971 w 4015740"/>
              <a:gd name="connsiteY243" fmla="*/ 969264 h 1556004"/>
              <a:gd name="connsiteX244" fmla="*/ 876300 w 4015740"/>
              <a:gd name="connsiteY244" fmla="*/ 969264 h 1556004"/>
              <a:gd name="connsiteX245" fmla="*/ 885444 w 4015740"/>
              <a:gd name="connsiteY245" fmla="*/ 960120 h 1556004"/>
              <a:gd name="connsiteX246" fmla="*/ 885444 w 4015740"/>
              <a:gd name="connsiteY246" fmla="*/ 972312 h 1556004"/>
              <a:gd name="connsiteX247" fmla="*/ 839723 w 4015740"/>
              <a:gd name="connsiteY247" fmla="*/ 972312 h 1556004"/>
              <a:gd name="connsiteX248" fmla="*/ 848867 w 4015740"/>
              <a:gd name="connsiteY248" fmla="*/ 964692 h 1556004"/>
              <a:gd name="connsiteX249" fmla="*/ 848867 w 4015740"/>
              <a:gd name="connsiteY249" fmla="*/ 979932 h 1556004"/>
              <a:gd name="connsiteX250" fmla="*/ 833627 w 4015740"/>
              <a:gd name="connsiteY250" fmla="*/ 979932 h 1556004"/>
              <a:gd name="connsiteX251" fmla="*/ 842771 w 4015740"/>
              <a:gd name="connsiteY251" fmla="*/ 972312 h 1556004"/>
              <a:gd name="connsiteX252" fmla="*/ 842771 w 4015740"/>
              <a:gd name="connsiteY252" fmla="*/ 987552 h 1556004"/>
              <a:gd name="connsiteX253" fmla="*/ 818388 w 4015740"/>
              <a:gd name="connsiteY253" fmla="*/ 987552 h 1556004"/>
              <a:gd name="connsiteX254" fmla="*/ 826007 w 4015740"/>
              <a:gd name="connsiteY254" fmla="*/ 979932 h 1556004"/>
              <a:gd name="connsiteX255" fmla="*/ 826007 w 4015740"/>
              <a:gd name="connsiteY255" fmla="*/ 996696 h 1556004"/>
              <a:gd name="connsiteX256" fmla="*/ 815339 w 4015740"/>
              <a:gd name="connsiteY256" fmla="*/ 996696 h 1556004"/>
              <a:gd name="connsiteX257" fmla="*/ 822959 w 4015740"/>
              <a:gd name="connsiteY257" fmla="*/ 989076 h 1556004"/>
              <a:gd name="connsiteX258" fmla="*/ 822959 w 4015740"/>
              <a:gd name="connsiteY258" fmla="*/ 1008888 h 1556004"/>
              <a:gd name="connsiteX259" fmla="*/ 787907 w 4015740"/>
              <a:gd name="connsiteY259" fmla="*/ 1008888 h 1556004"/>
              <a:gd name="connsiteX260" fmla="*/ 795527 w 4015740"/>
              <a:gd name="connsiteY260" fmla="*/ 1001268 h 1556004"/>
              <a:gd name="connsiteX261" fmla="*/ 795527 w 4015740"/>
              <a:gd name="connsiteY261" fmla="*/ 1013460 h 1556004"/>
              <a:gd name="connsiteX262" fmla="*/ 748283 w 4015740"/>
              <a:gd name="connsiteY262" fmla="*/ 1013460 h 1556004"/>
              <a:gd name="connsiteX263" fmla="*/ 755903 w 4015740"/>
              <a:gd name="connsiteY263" fmla="*/ 1005840 h 1556004"/>
              <a:gd name="connsiteX264" fmla="*/ 755903 w 4015740"/>
              <a:gd name="connsiteY264" fmla="*/ 1022604 h 1556004"/>
              <a:gd name="connsiteX265" fmla="*/ 737615 w 4015740"/>
              <a:gd name="connsiteY265" fmla="*/ 1022604 h 1556004"/>
              <a:gd name="connsiteX266" fmla="*/ 745235 w 4015740"/>
              <a:gd name="connsiteY266" fmla="*/ 1014984 h 1556004"/>
              <a:gd name="connsiteX267" fmla="*/ 745235 w 4015740"/>
              <a:gd name="connsiteY267" fmla="*/ 1030224 h 1556004"/>
              <a:gd name="connsiteX268" fmla="*/ 731520 w 4015740"/>
              <a:gd name="connsiteY268" fmla="*/ 1030224 h 1556004"/>
              <a:gd name="connsiteX269" fmla="*/ 739139 w 4015740"/>
              <a:gd name="connsiteY269" fmla="*/ 1022604 h 1556004"/>
              <a:gd name="connsiteX270" fmla="*/ 739139 w 4015740"/>
              <a:gd name="connsiteY270" fmla="*/ 1037844 h 1556004"/>
              <a:gd name="connsiteX271" fmla="*/ 716279 w 4015740"/>
              <a:gd name="connsiteY271" fmla="*/ 1037844 h 1556004"/>
              <a:gd name="connsiteX272" fmla="*/ 723900 w 4015740"/>
              <a:gd name="connsiteY272" fmla="*/ 1030224 h 1556004"/>
              <a:gd name="connsiteX273" fmla="*/ 723900 w 4015740"/>
              <a:gd name="connsiteY273" fmla="*/ 1046988 h 1556004"/>
              <a:gd name="connsiteX274" fmla="*/ 704088 w 4015740"/>
              <a:gd name="connsiteY274" fmla="*/ 1046988 h 1556004"/>
              <a:gd name="connsiteX275" fmla="*/ 711707 w 4015740"/>
              <a:gd name="connsiteY275" fmla="*/ 1039368 h 1556004"/>
              <a:gd name="connsiteX276" fmla="*/ 711707 w 4015740"/>
              <a:gd name="connsiteY276" fmla="*/ 1054608 h 1556004"/>
              <a:gd name="connsiteX277" fmla="*/ 697991 w 4015740"/>
              <a:gd name="connsiteY277" fmla="*/ 1054608 h 1556004"/>
              <a:gd name="connsiteX278" fmla="*/ 705612 w 4015740"/>
              <a:gd name="connsiteY278" fmla="*/ 1046988 h 1556004"/>
              <a:gd name="connsiteX279" fmla="*/ 705612 w 4015740"/>
              <a:gd name="connsiteY279" fmla="*/ 1062228 h 1556004"/>
              <a:gd name="connsiteX280" fmla="*/ 691895 w 4015740"/>
              <a:gd name="connsiteY280" fmla="*/ 1062228 h 1556004"/>
              <a:gd name="connsiteX281" fmla="*/ 699515 w 4015740"/>
              <a:gd name="connsiteY281" fmla="*/ 1054608 h 1556004"/>
              <a:gd name="connsiteX282" fmla="*/ 699515 w 4015740"/>
              <a:gd name="connsiteY282" fmla="*/ 1071372 h 1556004"/>
              <a:gd name="connsiteX283" fmla="*/ 676656 w 4015740"/>
              <a:gd name="connsiteY283" fmla="*/ 1071372 h 1556004"/>
              <a:gd name="connsiteX284" fmla="*/ 684276 w 4015740"/>
              <a:gd name="connsiteY284" fmla="*/ 1062228 h 1556004"/>
              <a:gd name="connsiteX285" fmla="*/ 684276 w 4015740"/>
              <a:gd name="connsiteY285" fmla="*/ 1075944 h 1556004"/>
              <a:gd name="connsiteX286" fmla="*/ 667512 w 4015740"/>
              <a:gd name="connsiteY286" fmla="*/ 1075944 h 1556004"/>
              <a:gd name="connsiteX287" fmla="*/ 675132 w 4015740"/>
              <a:gd name="connsiteY287" fmla="*/ 1068324 h 1556004"/>
              <a:gd name="connsiteX288" fmla="*/ 675132 w 4015740"/>
              <a:gd name="connsiteY288" fmla="*/ 1083564 h 1556004"/>
              <a:gd name="connsiteX289" fmla="*/ 652271 w 4015740"/>
              <a:gd name="connsiteY289" fmla="*/ 1083564 h 1556004"/>
              <a:gd name="connsiteX290" fmla="*/ 659891 w 4015740"/>
              <a:gd name="connsiteY290" fmla="*/ 1075944 h 1556004"/>
              <a:gd name="connsiteX291" fmla="*/ 659891 w 4015740"/>
              <a:gd name="connsiteY291" fmla="*/ 1091184 h 1556004"/>
              <a:gd name="connsiteX292" fmla="*/ 646176 w 4015740"/>
              <a:gd name="connsiteY292" fmla="*/ 1091184 h 1556004"/>
              <a:gd name="connsiteX293" fmla="*/ 653795 w 4015740"/>
              <a:gd name="connsiteY293" fmla="*/ 1083564 h 1556004"/>
              <a:gd name="connsiteX294" fmla="*/ 653795 w 4015740"/>
              <a:gd name="connsiteY294" fmla="*/ 1100328 h 1556004"/>
              <a:gd name="connsiteX295" fmla="*/ 629412 w 4015740"/>
              <a:gd name="connsiteY295" fmla="*/ 1100328 h 1556004"/>
              <a:gd name="connsiteX296" fmla="*/ 638556 w 4015740"/>
              <a:gd name="connsiteY296" fmla="*/ 1092708 h 1556004"/>
              <a:gd name="connsiteX297" fmla="*/ 638556 w 4015740"/>
              <a:gd name="connsiteY297" fmla="*/ 1107948 h 1556004"/>
              <a:gd name="connsiteX298" fmla="*/ 621791 w 4015740"/>
              <a:gd name="connsiteY298" fmla="*/ 1107948 h 1556004"/>
              <a:gd name="connsiteX299" fmla="*/ 629412 w 4015740"/>
              <a:gd name="connsiteY299" fmla="*/ 1100328 h 1556004"/>
              <a:gd name="connsiteX300" fmla="*/ 629412 w 4015740"/>
              <a:gd name="connsiteY300" fmla="*/ 1117092 h 1556004"/>
              <a:gd name="connsiteX301" fmla="*/ 600456 w 4015740"/>
              <a:gd name="connsiteY301" fmla="*/ 1117092 h 1556004"/>
              <a:gd name="connsiteX302" fmla="*/ 608076 w 4015740"/>
              <a:gd name="connsiteY302" fmla="*/ 1107948 h 1556004"/>
              <a:gd name="connsiteX303" fmla="*/ 608076 w 4015740"/>
              <a:gd name="connsiteY303" fmla="*/ 1129284 h 1556004"/>
              <a:gd name="connsiteX304" fmla="*/ 594359 w 4015740"/>
              <a:gd name="connsiteY304" fmla="*/ 1129284 h 1556004"/>
              <a:gd name="connsiteX305" fmla="*/ 601979 w 4015740"/>
              <a:gd name="connsiteY305" fmla="*/ 1121664 h 1556004"/>
              <a:gd name="connsiteX306" fmla="*/ 601979 w 4015740"/>
              <a:gd name="connsiteY306" fmla="*/ 1141476 h 1556004"/>
              <a:gd name="connsiteX307" fmla="*/ 583691 w 4015740"/>
              <a:gd name="connsiteY307" fmla="*/ 1141476 h 1556004"/>
              <a:gd name="connsiteX308" fmla="*/ 591312 w 4015740"/>
              <a:gd name="connsiteY308" fmla="*/ 1133856 h 1556004"/>
              <a:gd name="connsiteX309" fmla="*/ 591312 w 4015740"/>
              <a:gd name="connsiteY309" fmla="*/ 1149096 h 1556004"/>
              <a:gd name="connsiteX310" fmla="*/ 574547 w 4015740"/>
              <a:gd name="connsiteY310" fmla="*/ 1149096 h 1556004"/>
              <a:gd name="connsiteX311" fmla="*/ 582167 w 4015740"/>
              <a:gd name="connsiteY311" fmla="*/ 1141476 h 1556004"/>
              <a:gd name="connsiteX312" fmla="*/ 582167 w 4015740"/>
              <a:gd name="connsiteY312" fmla="*/ 1155192 h 1556004"/>
              <a:gd name="connsiteX313" fmla="*/ 553212 w 4015740"/>
              <a:gd name="connsiteY313" fmla="*/ 1155192 h 1556004"/>
              <a:gd name="connsiteX314" fmla="*/ 560832 w 4015740"/>
              <a:gd name="connsiteY314" fmla="*/ 1146048 h 1556004"/>
              <a:gd name="connsiteX315" fmla="*/ 560832 w 4015740"/>
              <a:gd name="connsiteY315" fmla="*/ 1162812 h 1556004"/>
              <a:gd name="connsiteX316" fmla="*/ 541020 w 4015740"/>
              <a:gd name="connsiteY316" fmla="*/ 1162812 h 1556004"/>
              <a:gd name="connsiteX317" fmla="*/ 548639 w 4015740"/>
              <a:gd name="connsiteY317" fmla="*/ 1155192 h 1556004"/>
              <a:gd name="connsiteX318" fmla="*/ 548639 w 4015740"/>
              <a:gd name="connsiteY318" fmla="*/ 1173480 h 1556004"/>
              <a:gd name="connsiteX319" fmla="*/ 528827 w 4015740"/>
              <a:gd name="connsiteY319" fmla="*/ 1173480 h 1556004"/>
              <a:gd name="connsiteX320" fmla="*/ 536447 w 4015740"/>
              <a:gd name="connsiteY320" fmla="*/ 1165860 h 1556004"/>
              <a:gd name="connsiteX321" fmla="*/ 536447 w 4015740"/>
              <a:gd name="connsiteY321" fmla="*/ 1187196 h 1556004"/>
              <a:gd name="connsiteX322" fmla="*/ 519683 w 4015740"/>
              <a:gd name="connsiteY322" fmla="*/ 1187196 h 1556004"/>
              <a:gd name="connsiteX323" fmla="*/ 527303 w 4015740"/>
              <a:gd name="connsiteY323" fmla="*/ 1179576 h 1556004"/>
              <a:gd name="connsiteX324" fmla="*/ 527303 w 4015740"/>
              <a:gd name="connsiteY324" fmla="*/ 1194816 h 1556004"/>
              <a:gd name="connsiteX325" fmla="*/ 507491 w 4015740"/>
              <a:gd name="connsiteY325" fmla="*/ 1194816 h 1556004"/>
              <a:gd name="connsiteX326" fmla="*/ 515111 w 4015740"/>
              <a:gd name="connsiteY326" fmla="*/ 1187196 h 1556004"/>
              <a:gd name="connsiteX327" fmla="*/ 515111 w 4015740"/>
              <a:gd name="connsiteY327" fmla="*/ 1203960 h 1556004"/>
              <a:gd name="connsiteX328" fmla="*/ 498347 w 4015740"/>
              <a:gd name="connsiteY328" fmla="*/ 1203960 h 1556004"/>
              <a:gd name="connsiteX329" fmla="*/ 505967 w 4015740"/>
              <a:gd name="connsiteY329" fmla="*/ 1196340 h 1556004"/>
              <a:gd name="connsiteX330" fmla="*/ 505967 w 4015740"/>
              <a:gd name="connsiteY330" fmla="*/ 1216152 h 1556004"/>
              <a:gd name="connsiteX331" fmla="*/ 458723 w 4015740"/>
              <a:gd name="connsiteY331" fmla="*/ 1216152 h 1556004"/>
              <a:gd name="connsiteX332" fmla="*/ 466344 w 4015740"/>
              <a:gd name="connsiteY332" fmla="*/ 1208532 h 1556004"/>
              <a:gd name="connsiteX333" fmla="*/ 466344 w 4015740"/>
              <a:gd name="connsiteY333" fmla="*/ 1223772 h 1556004"/>
              <a:gd name="connsiteX334" fmla="*/ 429767 w 4015740"/>
              <a:gd name="connsiteY334" fmla="*/ 1223772 h 1556004"/>
              <a:gd name="connsiteX335" fmla="*/ 437388 w 4015740"/>
              <a:gd name="connsiteY335" fmla="*/ 1216152 h 1556004"/>
              <a:gd name="connsiteX336" fmla="*/ 437388 w 4015740"/>
              <a:gd name="connsiteY336" fmla="*/ 1228344 h 1556004"/>
              <a:gd name="connsiteX337" fmla="*/ 417576 w 4015740"/>
              <a:gd name="connsiteY337" fmla="*/ 1228344 h 1556004"/>
              <a:gd name="connsiteX338" fmla="*/ 425195 w 4015740"/>
              <a:gd name="connsiteY338" fmla="*/ 1220724 h 1556004"/>
              <a:gd name="connsiteX339" fmla="*/ 425195 w 4015740"/>
              <a:gd name="connsiteY339" fmla="*/ 1237488 h 1556004"/>
              <a:gd name="connsiteX340" fmla="*/ 387095 w 4015740"/>
              <a:gd name="connsiteY340" fmla="*/ 1237488 h 1556004"/>
              <a:gd name="connsiteX341" fmla="*/ 394715 w 4015740"/>
              <a:gd name="connsiteY341" fmla="*/ 1229868 h 1556004"/>
              <a:gd name="connsiteX342" fmla="*/ 394715 w 4015740"/>
              <a:gd name="connsiteY342" fmla="*/ 1245108 h 1556004"/>
              <a:gd name="connsiteX343" fmla="*/ 365759 w 4015740"/>
              <a:gd name="connsiteY343" fmla="*/ 1245108 h 1556004"/>
              <a:gd name="connsiteX344" fmla="*/ 373379 w 4015740"/>
              <a:gd name="connsiteY344" fmla="*/ 1237488 h 1556004"/>
              <a:gd name="connsiteX345" fmla="*/ 373379 w 4015740"/>
              <a:gd name="connsiteY345" fmla="*/ 1248156 h 1556004"/>
              <a:gd name="connsiteX346" fmla="*/ 327659 w 4015740"/>
              <a:gd name="connsiteY346" fmla="*/ 1248156 h 1556004"/>
              <a:gd name="connsiteX347" fmla="*/ 335279 w 4015740"/>
              <a:gd name="connsiteY347" fmla="*/ 1240536 h 1556004"/>
              <a:gd name="connsiteX348" fmla="*/ 335279 w 4015740"/>
              <a:gd name="connsiteY348" fmla="*/ 1257300 h 1556004"/>
              <a:gd name="connsiteX349" fmla="*/ 315467 w 4015740"/>
              <a:gd name="connsiteY349" fmla="*/ 1257300 h 1556004"/>
              <a:gd name="connsiteX350" fmla="*/ 323088 w 4015740"/>
              <a:gd name="connsiteY350" fmla="*/ 1249680 h 1556004"/>
              <a:gd name="connsiteX351" fmla="*/ 323088 w 4015740"/>
              <a:gd name="connsiteY351" fmla="*/ 1261872 h 1556004"/>
              <a:gd name="connsiteX352" fmla="*/ 300227 w 4015740"/>
              <a:gd name="connsiteY352" fmla="*/ 1261872 h 1556004"/>
              <a:gd name="connsiteX353" fmla="*/ 307847 w 4015740"/>
              <a:gd name="connsiteY353" fmla="*/ 1254252 h 1556004"/>
              <a:gd name="connsiteX354" fmla="*/ 307847 w 4015740"/>
              <a:gd name="connsiteY354" fmla="*/ 1269492 h 1556004"/>
              <a:gd name="connsiteX355" fmla="*/ 278891 w 4015740"/>
              <a:gd name="connsiteY355" fmla="*/ 1269492 h 1556004"/>
              <a:gd name="connsiteX356" fmla="*/ 286511 w 4015740"/>
              <a:gd name="connsiteY356" fmla="*/ 1261872 h 1556004"/>
              <a:gd name="connsiteX357" fmla="*/ 286511 w 4015740"/>
              <a:gd name="connsiteY357" fmla="*/ 1277112 h 1556004"/>
              <a:gd name="connsiteX358" fmla="*/ 272795 w 4015740"/>
              <a:gd name="connsiteY358" fmla="*/ 1277112 h 1556004"/>
              <a:gd name="connsiteX359" fmla="*/ 280415 w 4015740"/>
              <a:gd name="connsiteY359" fmla="*/ 1269492 h 1556004"/>
              <a:gd name="connsiteX360" fmla="*/ 280415 w 4015740"/>
              <a:gd name="connsiteY360" fmla="*/ 1286256 h 1556004"/>
              <a:gd name="connsiteX361" fmla="*/ 269747 w 4015740"/>
              <a:gd name="connsiteY361" fmla="*/ 1286256 h 1556004"/>
              <a:gd name="connsiteX362" fmla="*/ 277367 w 4015740"/>
              <a:gd name="connsiteY362" fmla="*/ 1278636 h 1556004"/>
              <a:gd name="connsiteX363" fmla="*/ 277367 w 4015740"/>
              <a:gd name="connsiteY363" fmla="*/ 1295400 h 1556004"/>
              <a:gd name="connsiteX364" fmla="*/ 260603 w 4015740"/>
              <a:gd name="connsiteY364" fmla="*/ 1295400 h 1556004"/>
              <a:gd name="connsiteX365" fmla="*/ 268223 w 4015740"/>
              <a:gd name="connsiteY365" fmla="*/ 1286256 h 1556004"/>
              <a:gd name="connsiteX366" fmla="*/ 268223 w 4015740"/>
              <a:gd name="connsiteY366" fmla="*/ 1298448 h 1556004"/>
              <a:gd name="connsiteX367" fmla="*/ 251459 w 4015740"/>
              <a:gd name="connsiteY367" fmla="*/ 1298448 h 1556004"/>
              <a:gd name="connsiteX368" fmla="*/ 259079 w 4015740"/>
              <a:gd name="connsiteY368" fmla="*/ 1290828 h 1556004"/>
              <a:gd name="connsiteX369" fmla="*/ 259079 w 4015740"/>
              <a:gd name="connsiteY369" fmla="*/ 1306068 h 1556004"/>
              <a:gd name="connsiteX370" fmla="*/ 245363 w 4015740"/>
              <a:gd name="connsiteY370" fmla="*/ 1306068 h 1556004"/>
              <a:gd name="connsiteX371" fmla="*/ 252983 w 4015740"/>
              <a:gd name="connsiteY371" fmla="*/ 1298448 h 1556004"/>
              <a:gd name="connsiteX372" fmla="*/ 252983 w 4015740"/>
              <a:gd name="connsiteY372" fmla="*/ 1319784 h 1556004"/>
              <a:gd name="connsiteX373" fmla="*/ 224027 w 4015740"/>
              <a:gd name="connsiteY373" fmla="*/ 1319784 h 1556004"/>
              <a:gd name="connsiteX374" fmla="*/ 231647 w 4015740"/>
              <a:gd name="connsiteY374" fmla="*/ 1312164 h 1556004"/>
              <a:gd name="connsiteX375" fmla="*/ 231647 w 4015740"/>
              <a:gd name="connsiteY375" fmla="*/ 1322832 h 1556004"/>
              <a:gd name="connsiteX376" fmla="*/ 217932 w 4015740"/>
              <a:gd name="connsiteY376" fmla="*/ 1322832 h 1556004"/>
              <a:gd name="connsiteX377" fmla="*/ 225551 w 4015740"/>
              <a:gd name="connsiteY377" fmla="*/ 1315212 h 1556004"/>
              <a:gd name="connsiteX378" fmla="*/ 225551 w 4015740"/>
              <a:gd name="connsiteY378" fmla="*/ 1331976 h 1556004"/>
              <a:gd name="connsiteX379" fmla="*/ 198120 w 4015740"/>
              <a:gd name="connsiteY379" fmla="*/ 1331976 h 1556004"/>
              <a:gd name="connsiteX380" fmla="*/ 207263 w 4015740"/>
              <a:gd name="connsiteY380" fmla="*/ 1322832 h 1556004"/>
              <a:gd name="connsiteX381" fmla="*/ 207263 w 4015740"/>
              <a:gd name="connsiteY381" fmla="*/ 1341120 h 1556004"/>
              <a:gd name="connsiteX382" fmla="*/ 192023 w 4015740"/>
              <a:gd name="connsiteY382" fmla="*/ 1341120 h 1556004"/>
              <a:gd name="connsiteX383" fmla="*/ 201167 w 4015740"/>
              <a:gd name="connsiteY383" fmla="*/ 1331976 h 1556004"/>
              <a:gd name="connsiteX384" fmla="*/ 201167 w 4015740"/>
              <a:gd name="connsiteY384" fmla="*/ 1348740 h 1556004"/>
              <a:gd name="connsiteX385" fmla="*/ 185927 w 4015740"/>
              <a:gd name="connsiteY385" fmla="*/ 1348740 h 1556004"/>
              <a:gd name="connsiteX386" fmla="*/ 193547 w 4015740"/>
              <a:gd name="connsiteY386" fmla="*/ 1341120 h 1556004"/>
              <a:gd name="connsiteX387" fmla="*/ 193547 w 4015740"/>
              <a:gd name="connsiteY387" fmla="*/ 1359408 h 1556004"/>
              <a:gd name="connsiteX388" fmla="*/ 173735 w 4015740"/>
              <a:gd name="connsiteY388" fmla="*/ 1359408 h 1556004"/>
              <a:gd name="connsiteX389" fmla="*/ 181355 w 4015740"/>
              <a:gd name="connsiteY389" fmla="*/ 1351788 h 1556004"/>
              <a:gd name="connsiteX390" fmla="*/ 181355 w 4015740"/>
              <a:gd name="connsiteY390" fmla="*/ 1370076 h 1556004"/>
              <a:gd name="connsiteX391" fmla="*/ 158495 w 4015740"/>
              <a:gd name="connsiteY391" fmla="*/ 1370076 h 1556004"/>
              <a:gd name="connsiteX392" fmla="*/ 166115 w 4015740"/>
              <a:gd name="connsiteY392" fmla="*/ 1360932 h 1556004"/>
              <a:gd name="connsiteX393" fmla="*/ 166115 w 4015740"/>
              <a:gd name="connsiteY393" fmla="*/ 1377696 h 1556004"/>
              <a:gd name="connsiteX394" fmla="*/ 146303 w 4015740"/>
              <a:gd name="connsiteY394" fmla="*/ 1377696 h 1556004"/>
              <a:gd name="connsiteX395" fmla="*/ 153923 w 4015740"/>
              <a:gd name="connsiteY395" fmla="*/ 1370076 h 1556004"/>
              <a:gd name="connsiteX396" fmla="*/ 153923 w 4015740"/>
              <a:gd name="connsiteY396" fmla="*/ 1394460 h 1556004"/>
              <a:gd name="connsiteX397" fmla="*/ 140207 w 4015740"/>
              <a:gd name="connsiteY397" fmla="*/ 1394460 h 1556004"/>
              <a:gd name="connsiteX398" fmla="*/ 147827 w 4015740"/>
              <a:gd name="connsiteY398" fmla="*/ 1386840 h 1556004"/>
              <a:gd name="connsiteX399" fmla="*/ 147827 w 4015740"/>
              <a:gd name="connsiteY399" fmla="*/ 1406652 h 1556004"/>
              <a:gd name="connsiteX400" fmla="*/ 118871 w 4015740"/>
              <a:gd name="connsiteY400" fmla="*/ 1406652 h 1556004"/>
              <a:gd name="connsiteX401" fmla="*/ 126491 w 4015740"/>
              <a:gd name="connsiteY401" fmla="*/ 1397508 h 1556004"/>
              <a:gd name="connsiteX402" fmla="*/ 126491 w 4015740"/>
              <a:gd name="connsiteY402" fmla="*/ 1415796 h 1556004"/>
              <a:gd name="connsiteX403" fmla="*/ 76200 w 4015740"/>
              <a:gd name="connsiteY403" fmla="*/ 1415796 h 1556004"/>
              <a:gd name="connsiteX404" fmla="*/ 83820 w 4015740"/>
              <a:gd name="connsiteY404" fmla="*/ 1406652 h 1556004"/>
              <a:gd name="connsiteX405" fmla="*/ 83820 w 4015740"/>
              <a:gd name="connsiteY405" fmla="*/ 1431036 h 1556004"/>
              <a:gd name="connsiteX406" fmla="*/ 65532 w 4015740"/>
              <a:gd name="connsiteY406" fmla="*/ 1431036 h 1556004"/>
              <a:gd name="connsiteX407" fmla="*/ 74676 w 4015740"/>
              <a:gd name="connsiteY407" fmla="*/ 1423416 h 1556004"/>
              <a:gd name="connsiteX408" fmla="*/ 74676 w 4015740"/>
              <a:gd name="connsiteY408" fmla="*/ 1443228 h 1556004"/>
              <a:gd name="connsiteX409" fmla="*/ 59435 w 4015740"/>
              <a:gd name="connsiteY409" fmla="*/ 1443228 h 1556004"/>
              <a:gd name="connsiteX410" fmla="*/ 67055 w 4015740"/>
              <a:gd name="connsiteY410" fmla="*/ 1435608 h 1556004"/>
              <a:gd name="connsiteX411" fmla="*/ 67055 w 4015740"/>
              <a:gd name="connsiteY411" fmla="*/ 1484376 h 1556004"/>
              <a:gd name="connsiteX412" fmla="*/ 47244 w 4015740"/>
              <a:gd name="connsiteY412" fmla="*/ 1484376 h 1556004"/>
              <a:gd name="connsiteX413" fmla="*/ 54863 w 4015740"/>
              <a:gd name="connsiteY413" fmla="*/ 1476756 h 1556004"/>
              <a:gd name="connsiteX414" fmla="*/ 54863 w 4015740"/>
              <a:gd name="connsiteY414" fmla="*/ 1493520 h 1556004"/>
              <a:gd name="connsiteX415" fmla="*/ 28955 w 4015740"/>
              <a:gd name="connsiteY415" fmla="*/ 1493520 h 1556004"/>
              <a:gd name="connsiteX416" fmla="*/ 38100 w 4015740"/>
              <a:gd name="connsiteY416" fmla="*/ 1485900 h 1556004"/>
              <a:gd name="connsiteX417" fmla="*/ 38100 w 4015740"/>
              <a:gd name="connsiteY417" fmla="*/ 1501140 h 1556004"/>
              <a:gd name="connsiteX418" fmla="*/ 19811 w 4015740"/>
              <a:gd name="connsiteY418" fmla="*/ 1501140 h 1556004"/>
              <a:gd name="connsiteX419" fmla="*/ 27432 w 4015740"/>
              <a:gd name="connsiteY419" fmla="*/ 1493520 h 1556004"/>
              <a:gd name="connsiteX420" fmla="*/ 27432 w 4015740"/>
              <a:gd name="connsiteY420" fmla="*/ 1527048 h 1556004"/>
              <a:gd name="connsiteX421" fmla="*/ 13715 w 4015740"/>
              <a:gd name="connsiteY421" fmla="*/ 1527048 h 1556004"/>
              <a:gd name="connsiteX422" fmla="*/ 21335 w 4015740"/>
              <a:gd name="connsiteY422" fmla="*/ 1517904 h 1556004"/>
              <a:gd name="connsiteX423" fmla="*/ 21335 w 4015740"/>
              <a:gd name="connsiteY423" fmla="*/ 1537716 h 1556004"/>
              <a:gd name="connsiteX424" fmla="*/ 7620 w 4015740"/>
              <a:gd name="connsiteY424" fmla="*/ 1537716 h 1556004"/>
              <a:gd name="connsiteX425" fmla="*/ 15239 w 4015740"/>
              <a:gd name="connsiteY425" fmla="*/ 1530096 h 1556004"/>
              <a:gd name="connsiteX426" fmla="*/ 15239 w 4015740"/>
              <a:gd name="connsiteY426" fmla="*/ 1556004 h 1556004"/>
              <a:gd name="connsiteX427" fmla="*/ 1523 w 4015740"/>
              <a:gd name="connsiteY427" fmla="*/ 1556004 h 1556004"/>
              <a:gd name="connsiteX428" fmla="*/ 1523 w 4015740"/>
              <a:gd name="connsiteY428" fmla="*/ 1539240 h 1556004"/>
              <a:gd name="connsiteX429" fmla="*/ 7620 w 4015740"/>
              <a:gd name="connsiteY429" fmla="*/ 1539240 h 1556004"/>
              <a:gd name="connsiteX430" fmla="*/ 0 w 4015740"/>
              <a:gd name="connsiteY430" fmla="*/ 1546860 h 1556004"/>
              <a:gd name="connsiteX431" fmla="*/ 0 w 4015740"/>
              <a:gd name="connsiteY431" fmla="*/ 1522476 h 1556004"/>
              <a:gd name="connsiteX432" fmla="*/ 13715 w 4015740"/>
              <a:gd name="connsiteY432" fmla="*/ 1522476 h 1556004"/>
              <a:gd name="connsiteX433" fmla="*/ 6095 w 4015740"/>
              <a:gd name="connsiteY433" fmla="*/ 1530096 h 1556004"/>
              <a:gd name="connsiteX434" fmla="*/ 6095 w 4015740"/>
              <a:gd name="connsiteY434" fmla="*/ 1510284 h 1556004"/>
              <a:gd name="connsiteX435" fmla="*/ 19811 w 4015740"/>
              <a:gd name="connsiteY435" fmla="*/ 1510284 h 1556004"/>
              <a:gd name="connsiteX436" fmla="*/ 12191 w 4015740"/>
              <a:gd name="connsiteY436" fmla="*/ 1517904 h 1556004"/>
              <a:gd name="connsiteX437" fmla="*/ 12191 w 4015740"/>
              <a:gd name="connsiteY437" fmla="*/ 1485900 h 1556004"/>
              <a:gd name="connsiteX438" fmla="*/ 28955 w 4015740"/>
              <a:gd name="connsiteY438" fmla="*/ 1485900 h 1556004"/>
              <a:gd name="connsiteX439" fmla="*/ 21335 w 4015740"/>
              <a:gd name="connsiteY439" fmla="*/ 1493520 h 1556004"/>
              <a:gd name="connsiteX440" fmla="*/ 21335 w 4015740"/>
              <a:gd name="connsiteY440" fmla="*/ 1478280 h 1556004"/>
              <a:gd name="connsiteX441" fmla="*/ 47244 w 4015740"/>
              <a:gd name="connsiteY441" fmla="*/ 1478280 h 1556004"/>
              <a:gd name="connsiteX442" fmla="*/ 39623 w 4015740"/>
              <a:gd name="connsiteY442" fmla="*/ 1485900 h 1556004"/>
              <a:gd name="connsiteX443" fmla="*/ 39623 w 4015740"/>
              <a:gd name="connsiteY443" fmla="*/ 1469136 h 1556004"/>
              <a:gd name="connsiteX444" fmla="*/ 59435 w 4015740"/>
              <a:gd name="connsiteY444" fmla="*/ 1469136 h 1556004"/>
              <a:gd name="connsiteX445" fmla="*/ 51815 w 4015740"/>
              <a:gd name="connsiteY445" fmla="*/ 1476756 h 1556004"/>
              <a:gd name="connsiteX446" fmla="*/ 51815 w 4015740"/>
              <a:gd name="connsiteY446" fmla="*/ 1427988 h 1556004"/>
              <a:gd name="connsiteX447" fmla="*/ 65532 w 4015740"/>
              <a:gd name="connsiteY447" fmla="*/ 1427988 h 1556004"/>
              <a:gd name="connsiteX448" fmla="*/ 57911 w 4015740"/>
              <a:gd name="connsiteY448" fmla="*/ 1435608 h 1556004"/>
              <a:gd name="connsiteX449" fmla="*/ 57911 w 4015740"/>
              <a:gd name="connsiteY449" fmla="*/ 1415796 h 1556004"/>
              <a:gd name="connsiteX450" fmla="*/ 76200 w 4015740"/>
              <a:gd name="connsiteY450" fmla="*/ 1415796 h 1556004"/>
              <a:gd name="connsiteX451" fmla="*/ 68579 w 4015740"/>
              <a:gd name="connsiteY451" fmla="*/ 1423416 h 1556004"/>
              <a:gd name="connsiteX452" fmla="*/ 68579 w 4015740"/>
              <a:gd name="connsiteY452" fmla="*/ 1399032 h 1556004"/>
              <a:gd name="connsiteX453" fmla="*/ 118871 w 4015740"/>
              <a:gd name="connsiteY453" fmla="*/ 1399032 h 1556004"/>
              <a:gd name="connsiteX454" fmla="*/ 111251 w 4015740"/>
              <a:gd name="connsiteY454" fmla="*/ 1406652 h 1556004"/>
              <a:gd name="connsiteX455" fmla="*/ 111251 w 4015740"/>
              <a:gd name="connsiteY455" fmla="*/ 1389888 h 1556004"/>
              <a:gd name="connsiteX456" fmla="*/ 140207 w 4015740"/>
              <a:gd name="connsiteY456" fmla="*/ 1389888 h 1556004"/>
              <a:gd name="connsiteX457" fmla="*/ 132588 w 4015740"/>
              <a:gd name="connsiteY457" fmla="*/ 1397508 h 1556004"/>
              <a:gd name="connsiteX458" fmla="*/ 132588 w 4015740"/>
              <a:gd name="connsiteY458" fmla="*/ 1379220 h 1556004"/>
              <a:gd name="connsiteX459" fmla="*/ 146303 w 4015740"/>
              <a:gd name="connsiteY459" fmla="*/ 1379220 h 1556004"/>
              <a:gd name="connsiteX460" fmla="*/ 138683 w 4015740"/>
              <a:gd name="connsiteY460" fmla="*/ 1386840 h 1556004"/>
              <a:gd name="connsiteX461" fmla="*/ 138683 w 4015740"/>
              <a:gd name="connsiteY461" fmla="*/ 1360932 h 1556004"/>
              <a:gd name="connsiteX462" fmla="*/ 158495 w 4015740"/>
              <a:gd name="connsiteY462" fmla="*/ 1360932 h 1556004"/>
              <a:gd name="connsiteX463" fmla="*/ 150876 w 4015740"/>
              <a:gd name="connsiteY463" fmla="*/ 1370076 h 1556004"/>
              <a:gd name="connsiteX464" fmla="*/ 150876 w 4015740"/>
              <a:gd name="connsiteY464" fmla="*/ 1353312 h 1556004"/>
              <a:gd name="connsiteX465" fmla="*/ 173735 w 4015740"/>
              <a:gd name="connsiteY465" fmla="*/ 1353312 h 1556004"/>
              <a:gd name="connsiteX466" fmla="*/ 166115 w 4015740"/>
              <a:gd name="connsiteY466" fmla="*/ 1360932 h 1556004"/>
              <a:gd name="connsiteX467" fmla="*/ 166115 w 4015740"/>
              <a:gd name="connsiteY467" fmla="*/ 1344168 h 1556004"/>
              <a:gd name="connsiteX468" fmla="*/ 185927 w 4015740"/>
              <a:gd name="connsiteY468" fmla="*/ 1344168 h 1556004"/>
              <a:gd name="connsiteX469" fmla="*/ 178307 w 4015740"/>
              <a:gd name="connsiteY469" fmla="*/ 1351788 h 1556004"/>
              <a:gd name="connsiteX470" fmla="*/ 178307 w 4015740"/>
              <a:gd name="connsiteY470" fmla="*/ 1331976 h 1556004"/>
              <a:gd name="connsiteX471" fmla="*/ 192023 w 4015740"/>
              <a:gd name="connsiteY471" fmla="*/ 1331976 h 1556004"/>
              <a:gd name="connsiteX472" fmla="*/ 184403 w 4015740"/>
              <a:gd name="connsiteY472" fmla="*/ 1341120 h 1556004"/>
              <a:gd name="connsiteX473" fmla="*/ 184403 w 4015740"/>
              <a:gd name="connsiteY473" fmla="*/ 1324356 h 1556004"/>
              <a:gd name="connsiteX474" fmla="*/ 198120 w 4015740"/>
              <a:gd name="connsiteY474" fmla="*/ 1324356 h 1556004"/>
              <a:gd name="connsiteX475" fmla="*/ 190500 w 4015740"/>
              <a:gd name="connsiteY475" fmla="*/ 1331976 h 1556004"/>
              <a:gd name="connsiteX476" fmla="*/ 190500 w 4015740"/>
              <a:gd name="connsiteY476" fmla="*/ 1315212 h 1556004"/>
              <a:gd name="connsiteX477" fmla="*/ 217932 w 4015740"/>
              <a:gd name="connsiteY477" fmla="*/ 1315212 h 1556004"/>
              <a:gd name="connsiteX478" fmla="*/ 210311 w 4015740"/>
              <a:gd name="connsiteY478" fmla="*/ 1322832 h 1556004"/>
              <a:gd name="connsiteX479" fmla="*/ 210311 w 4015740"/>
              <a:gd name="connsiteY479" fmla="*/ 1307592 h 1556004"/>
              <a:gd name="connsiteX480" fmla="*/ 224027 w 4015740"/>
              <a:gd name="connsiteY480" fmla="*/ 1307592 h 1556004"/>
              <a:gd name="connsiteX481" fmla="*/ 216407 w 4015740"/>
              <a:gd name="connsiteY481" fmla="*/ 1315212 h 1556004"/>
              <a:gd name="connsiteX482" fmla="*/ 216407 w 4015740"/>
              <a:gd name="connsiteY482" fmla="*/ 1304544 h 1556004"/>
              <a:gd name="connsiteX483" fmla="*/ 245363 w 4015740"/>
              <a:gd name="connsiteY483" fmla="*/ 1304544 h 1556004"/>
              <a:gd name="connsiteX484" fmla="*/ 237744 w 4015740"/>
              <a:gd name="connsiteY484" fmla="*/ 1312164 h 1556004"/>
              <a:gd name="connsiteX485" fmla="*/ 237744 w 4015740"/>
              <a:gd name="connsiteY485" fmla="*/ 1290828 h 1556004"/>
              <a:gd name="connsiteX486" fmla="*/ 251459 w 4015740"/>
              <a:gd name="connsiteY486" fmla="*/ 1290828 h 1556004"/>
              <a:gd name="connsiteX487" fmla="*/ 243839 w 4015740"/>
              <a:gd name="connsiteY487" fmla="*/ 1298448 h 1556004"/>
              <a:gd name="connsiteX488" fmla="*/ 243839 w 4015740"/>
              <a:gd name="connsiteY488" fmla="*/ 1283208 h 1556004"/>
              <a:gd name="connsiteX489" fmla="*/ 260603 w 4015740"/>
              <a:gd name="connsiteY489" fmla="*/ 1283208 h 1556004"/>
              <a:gd name="connsiteX490" fmla="*/ 252983 w 4015740"/>
              <a:gd name="connsiteY490" fmla="*/ 1290828 h 1556004"/>
              <a:gd name="connsiteX491" fmla="*/ 252983 w 4015740"/>
              <a:gd name="connsiteY491" fmla="*/ 1278636 h 1556004"/>
              <a:gd name="connsiteX492" fmla="*/ 269747 w 4015740"/>
              <a:gd name="connsiteY492" fmla="*/ 1278636 h 1556004"/>
              <a:gd name="connsiteX493" fmla="*/ 262127 w 4015740"/>
              <a:gd name="connsiteY493" fmla="*/ 1286256 h 1556004"/>
              <a:gd name="connsiteX494" fmla="*/ 262127 w 4015740"/>
              <a:gd name="connsiteY494" fmla="*/ 1271016 h 1556004"/>
              <a:gd name="connsiteX495" fmla="*/ 272795 w 4015740"/>
              <a:gd name="connsiteY495" fmla="*/ 1271016 h 1556004"/>
              <a:gd name="connsiteX496" fmla="*/ 265176 w 4015740"/>
              <a:gd name="connsiteY496" fmla="*/ 1278636 h 1556004"/>
              <a:gd name="connsiteX497" fmla="*/ 265176 w 4015740"/>
              <a:gd name="connsiteY497" fmla="*/ 1261872 h 1556004"/>
              <a:gd name="connsiteX498" fmla="*/ 278891 w 4015740"/>
              <a:gd name="connsiteY498" fmla="*/ 1261872 h 1556004"/>
              <a:gd name="connsiteX499" fmla="*/ 271271 w 4015740"/>
              <a:gd name="connsiteY499" fmla="*/ 1269492 h 1556004"/>
              <a:gd name="connsiteX500" fmla="*/ 271271 w 4015740"/>
              <a:gd name="connsiteY500" fmla="*/ 1254252 h 1556004"/>
              <a:gd name="connsiteX501" fmla="*/ 300227 w 4015740"/>
              <a:gd name="connsiteY501" fmla="*/ 1254252 h 1556004"/>
              <a:gd name="connsiteX502" fmla="*/ 292607 w 4015740"/>
              <a:gd name="connsiteY502" fmla="*/ 1261872 h 1556004"/>
              <a:gd name="connsiteX503" fmla="*/ 292607 w 4015740"/>
              <a:gd name="connsiteY503" fmla="*/ 1246632 h 1556004"/>
              <a:gd name="connsiteX504" fmla="*/ 315467 w 4015740"/>
              <a:gd name="connsiteY504" fmla="*/ 1246632 h 1556004"/>
              <a:gd name="connsiteX505" fmla="*/ 307847 w 4015740"/>
              <a:gd name="connsiteY505" fmla="*/ 1254252 h 1556004"/>
              <a:gd name="connsiteX506" fmla="*/ 307847 w 4015740"/>
              <a:gd name="connsiteY506" fmla="*/ 1242060 h 1556004"/>
              <a:gd name="connsiteX507" fmla="*/ 327659 w 4015740"/>
              <a:gd name="connsiteY507" fmla="*/ 1242060 h 1556004"/>
              <a:gd name="connsiteX508" fmla="*/ 320039 w 4015740"/>
              <a:gd name="connsiteY508" fmla="*/ 1249680 h 1556004"/>
              <a:gd name="connsiteX509" fmla="*/ 320039 w 4015740"/>
              <a:gd name="connsiteY509" fmla="*/ 1232916 h 1556004"/>
              <a:gd name="connsiteX510" fmla="*/ 365759 w 4015740"/>
              <a:gd name="connsiteY510" fmla="*/ 1232916 h 1556004"/>
              <a:gd name="connsiteX511" fmla="*/ 358139 w 4015740"/>
              <a:gd name="connsiteY511" fmla="*/ 1240536 h 1556004"/>
              <a:gd name="connsiteX512" fmla="*/ 358139 w 4015740"/>
              <a:gd name="connsiteY512" fmla="*/ 1229868 h 1556004"/>
              <a:gd name="connsiteX513" fmla="*/ 387095 w 4015740"/>
              <a:gd name="connsiteY513" fmla="*/ 1229868 h 1556004"/>
              <a:gd name="connsiteX514" fmla="*/ 379476 w 4015740"/>
              <a:gd name="connsiteY514" fmla="*/ 1237488 h 1556004"/>
              <a:gd name="connsiteX515" fmla="*/ 379476 w 4015740"/>
              <a:gd name="connsiteY515" fmla="*/ 1220724 h 1556004"/>
              <a:gd name="connsiteX516" fmla="*/ 417576 w 4015740"/>
              <a:gd name="connsiteY516" fmla="*/ 1220724 h 1556004"/>
              <a:gd name="connsiteX517" fmla="*/ 409956 w 4015740"/>
              <a:gd name="connsiteY517" fmla="*/ 1229868 h 1556004"/>
              <a:gd name="connsiteX518" fmla="*/ 409956 w 4015740"/>
              <a:gd name="connsiteY518" fmla="*/ 1211580 h 1556004"/>
              <a:gd name="connsiteX519" fmla="*/ 429767 w 4015740"/>
              <a:gd name="connsiteY519" fmla="*/ 1211580 h 1556004"/>
              <a:gd name="connsiteX520" fmla="*/ 422147 w 4015740"/>
              <a:gd name="connsiteY520" fmla="*/ 1220724 h 1556004"/>
              <a:gd name="connsiteX521" fmla="*/ 422147 w 4015740"/>
              <a:gd name="connsiteY521" fmla="*/ 1208532 h 1556004"/>
              <a:gd name="connsiteX522" fmla="*/ 458723 w 4015740"/>
              <a:gd name="connsiteY522" fmla="*/ 1208532 h 1556004"/>
              <a:gd name="connsiteX523" fmla="*/ 449579 w 4015740"/>
              <a:gd name="connsiteY523" fmla="*/ 1216152 h 1556004"/>
              <a:gd name="connsiteX524" fmla="*/ 449579 w 4015740"/>
              <a:gd name="connsiteY524" fmla="*/ 1200912 h 1556004"/>
              <a:gd name="connsiteX525" fmla="*/ 498347 w 4015740"/>
              <a:gd name="connsiteY525" fmla="*/ 1200912 h 1556004"/>
              <a:gd name="connsiteX526" fmla="*/ 490727 w 4015740"/>
              <a:gd name="connsiteY526" fmla="*/ 1208532 h 1556004"/>
              <a:gd name="connsiteX527" fmla="*/ 490727 w 4015740"/>
              <a:gd name="connsiteY527" fmla="*/ 1188720 h 1556004"/>
              <a:gd name="connsiteX528" fmla="*/ 507491 w 4015740"/>
              <a:gd name="connsiteY528" fmla="*/ 1188720 h 1556004"/>
              <a:gd name="connsiteX529" fmla="*/ 499871 w 4015740"/>
              <a:gd name="connsiteY529" fmla="*/ 1196340 h 1556004"/>
              <a:gd name="connsiteX530" fmla="*/ 499871 w 4015740"/>
              <a:gd name="connsiteY530" fmla="*/ 1179576 h 1556004"/>
              <a:gd name="connsiteX531" fmla="*/ 519683 w 4015740"/>
              <a:gd name="connsiteY531" fmla="*/ 1179576 h 1556004"/>
              <a:gd name="connsiteX532" fmla="*/ 512063 w 4015740"/>
              <a:gd name="connsiteY532" fmla="*/ 1187196 h 1556004"/>
              <a:gd name="connsiteX533" fmla="*/ 512063 w 4015740"/>
              <a:gd name="connsiteY533" fmla="*/ 1171956 h 1556004"/>
              <a:gd name="connsiteX534" fmla="*/ 528827 w 4015740"/>
              <a:gd name="connsiteY534" fmla="*/ 1171956 h 1556004"/>
              <a:gd name="connsiteX535" fmla="*/ 521207 w 4015740"/>
              <a:gd name="connsiteY535" fmla="*/ 1179576 h 1556004"/>
              <a:gd name="connsiteX536" fmla="*/ 521207 w 4015740"/>
              <a:gd name="connsiteY536" fmla="*/ 1158240 h 1556004"/>
              <a:gd name="connsiteX537" fmla="*/ 541020 w 4015740"/>
              <a:gd name="connsiteY537" fmla="*/ 1158240 h 1556004"/>
              <a:gd name="connsiteX538" fmla="*/ 533400 w 4015740"/>
              <a:gd name="connsiteY538" fmla="*/ 1165860 h 1556004"/>
              <a:gd name="connsiteX539" fmla="*/ 533400 w 4015740"/>
              <a:gd name="connsiteY539" fmla="*/ 1146048 h 1556004"/>
              <a:gd name="connsiteX540" fmla="*/ 553212 w 4015740"/>
              <a:gd name="connsiteY540" fmla="*/ 1146048 h 1556004"/>
              <a:gd name="connsiteX541" fmla="*/ 545591 w 4015740"/>
              <a:gd name="connsiteY541" fmla="*/ 1155192 h 1556004"/>
              <a:gd name="connsiteX542" fmla="*/ 545591 w 4015740"/>
              <a:gd name="connsiteY542" fmla="*/ 1138428 h 1556004"/>
              <a:gd name="connsiteX543" fmla="*/ 574547 w 4015740"/>
              <a:gd name="connsiteY543" fmla="*/ 1138428 h 1556004"/>
              <a:gd name="connsiteX544" fmla="*/ 566927 w 4015740"/>
              <a:gd name="connsiteY544" fmla="*/ 1146048 h 1556004"/>
              <a:gd name="connsiteX545" fmla="*/ 566927 w 4015740"/>
              <a:gd name="connsiteY545" fmla="*/ 1133856 h 1556004"/>
              <a:gd name="connsiteX546" fmla="*/ 583691 w 4015740"/>
              <a:gd name="connsiteY546" fmla="*/ 1133856 h 1556004"/>
              <a:gd name="connsiteX547" fmla="*/ 576071 w 4015740"/>
              <a:gd name="connsiteY547" fmla="*/ 1141476 h 1556004"/>
              <a:gd name="connsiteX548" fmla="*/ 576071 w 4015740"/>
              <a:gd name="connsiteY548" fmla="*/ 1126236 h 1556004"/>
              <a:gd name="connsiteX549" fmla="*/ 594359 w 4015740"/>
              <a:gd name="connsiteY549" fmla="*/ 1126236 h 1556004"/>
              <a:gd name="connsiteX550" fmla="*/ 585215 w 4015740"/>
              <a:gd name="connsiteY550" fmla="*/ 1133856 h 1556004"/>
              <a:gd name="connsiteX551" fmla="*/ 585215 w 4015740"/>
              <a:gd name="connsiteY551" fmla="*/ 1114044 h 1556004"/>
              <a:gd name="connsiteX552" fmla="*/ 600456 w 4015740"/>
              <a:gd name="connsiteY552" fmla="*/ 1114044 h 1556004"/>
              <a:gd name="connsiteX553" fmla="*/ 591312 w 4015740"/>
              <a:gd name="connsiteY553" fmla="*/ 1121664 h 1556004"/>
              <a:gd name="connsiteX554" fmla="*/ 591312 w 4015740"/>
              <a:gd name="connsiteY554" fmla="*/ 1100328 h 1556004"/>
              <a:gd name="connsiteX555" fmla="*/ 621791 w 4015740"/>
              <a:gd name="connsiteY555" fmla="*/ 1100328 h 1556004"/>
              <a:gd name="connsiteX556" fmla="*/ 612647 w 4015740"/>
              <a:gd name="connsiteY556" fmla="*/ 1107948 h 1556004"/>
              <a:gd name="connsiteX557" fmla="*/ 612647 w 4015740"/>
              <a:gd name="connsiteY557" fmla="*/ 1092708 h 1556004"/>
              <a:gd name="connsiteX558" fmla="*/ 629412 w 4015740"/>
              <a:gd name="connsiteY558" fmla="*/ 1092708 h 1556004"/>
              <a:gd name="connsiteX559" fmla="*/ 621791 w 4015740"/>
              <a:gd name="connsiteY559" fmla="*/ 1100328 h 1556004"/>
              <a:gd name="connsiteX560" fmla="*/ 621791 w 4015740"/>
              <a:gd name="connsiteY560" fmla="*/ 1085088 h 1556004"/>
              <a:gd name="connsiteX561" fmla="*/ 646176 w 4015740"/>
              <a:gd name="connsiteY561" fmla="*/ 1085088 h 1556004"/>
              <a:gd name="connsiteX562" fmla="*/ 638556 w 4015740"/>
              <a:gd name="connsiteY562" fmla="*/ 1092708 h 1556004"/>
              <a:gd name="connsiteX563" fmla="*/ 638556 w 4015740"/>
              <a:gd name="connsiteY563" fmla="*/ 1075944 h 1556004"/>
              <a:gd name="connsiteX564" fmla="*/ 652271 w 4015740"/>
              <a:gd name="connsiteY564" fmla="*/ 1075944 h 1556004"/>
              <a:gd name="connsiteX565" fmla="*/ 644651 w 4015740"/>
              <a:gd name="connsiteY565" fmla="*/ 1083564 h 1556004"/>
              <a:gd name="connsiteX566" fmla="*/ 644651 w 4015740"/>
              <a:gd name="connsiteY566" fmla="*/ 1068324 h 1556004"/>
              <a:gd name="connsiteX567" fmla="*/ 667512 w 4015740"/>
              <a:gd name="connsiteY567" fmla="*/ 1068324 h 1556004"/>
              <a:gd name="connsiteX568" fmla="*/ 659891 w 4015740"/>
              <a:gd name="connsiteY568" fmla="*/ 1075944 h 1556004"/>
              <a:gd name="connsiteX569" fmla="*/ 659891 w 4015740"/>
              <a:gd name="connsiteY569" fmla="*/ 1060704 h 1556004"/>
              <a:gd name="connsiteX570" fmla="*/ 676656 w 4015740"/>
              <a:gd name="connsiteY570" fmla="*/ 1060704 h 1556004"/>
              <a:gd name="connsiteX571" fmla="*/ 669035 w 4015740"/>
              <a:gd name="connsiteY571" fmla="*/ 1068324 h 1556004"/>
              <a:gd name="connsiteX572" fmla="*/ 669035 w 4015740"/>
              <a:gd name="connsiteY572" fmla="*/ 1054608 h 1556004"/>
              <a:gd name="connsiteX573" fmla="*/ 691895 w 4015740"/>
              <a:gd name="connsiteY573" fmla="*/ 1054608 h 1556004"/>
              <a:gd name="connsiteX574" fmla="*/ 684276 w 4015740"/>
              <a:gd name="connsiteY574" fmla="*/ 1062228 h 1556004"/>
              <a:gd name="connsiteX575" fmla="*/ 684276 w 4015740"/>
              <a:gd name="connsiteY575" fmla="*/ 1046988 h 1556004"/>
              <a:gd name="connsiteX576" fmla="*/ 697991 w 4015740"/>
              <a:gd name="connsiteY576" fmla="*/ 1046988 h 1556004"/>
              <a:gd name="connsiteX577" fmla="*/ 690371 w 4015740"/>
              <a:gd name="connsiteY577" fmla="*/ 1054608 h 1556004"/>
              <a:gd name="connsiteX578" fmla="*/ 690371 w 4015740"/>
              <a:gd name="connsiteY578" fmla="*/ 1039368 h 1556004"/>
              <a:gd name="connsiteX579" fmla="*/ 704088 w 4015740"/>
              <a:gd name="connsiteY579" fmla="*/ 1039368 h 1556004"/>
              <a:gd name="connsiteX580" fmla="*/ 696467 w 4015740"/>
              <a:gd name="connsiteY580" fmla="*/ 1046988 h 1556004"/>
              <a:gd name="connsiteX581" fmla="*/ 696467 w 4015740"/>
              <a:gd name="connsiteY581" fmla="*/ 1031748 h 1556004"/>
              <a:gd name="connsiteX582" fmla="*/ 716279 w 4015740"/>
              <a:gd name="connsiteY582" fmla="*/ 1031748 h 1556004"/>
              <a:gd name="connsiteX583" fmla="*/ 708659 w 4015740"/>
              <a:gd name="connsiteY583" fmla="*/ 1039368 h 1556004"/>
              <a:gd name="connsiteX584" fmla="*/ 708659 w 4015740"/>
              <a:gd name="connsiteY584" fmla="*/ 1022604 h 1556004"/>
              <a:gd name="connsiteX585" fmla="*/ 731520 w 4015740"/>
              <a:gd name="connsiteY585" fmla="*/ 1022604 h 1556004"/>
              <a:gd name="connsiteX586" fmla="*/ 723900 w 4015740"/>
              <a:gd name="connsiteY586" fmla="*/ 1030224 h 1556004"/>
              <a:gd name="connsiteX587" fmla="*/ 723900 w 4015740"/>
              <a:gd name="connsiteY587" fmla="*/ 1014984 h 1556004"/>
              <a:gd name="connsiteX588" fmla="*/ 737615 w 4015740"/>
              <a:gd name="connsiteY588" fmla="*/ 1014984 h 1556004"/>
              <a:gd name="connsiteX589" fmla="*/ 729995 w 4015740"/>
              <a:gd name="connsiteY589" fmla="*/ 1022604 h 1556004"/>
              <a:gd name="connsiteX590" fmla="*/ 729995 w 4015740"/>
              <a:gd name="connsiteY590" fmla="*/ 1005840 h 1556004"/>
              <a:gd name="connsiteX591" fmla="*/ 748283 w 4015740"/>
              <a:gd name="connsiteY591" fmla="*/ 1005840 h 1556004"/>
              <a:gd name="connsiteX592" fmla="*/ 740663 w 4015740"/>
              <a:gd name="connsiteY592" fmla="*/ 1014984 h 1556004"/>
              <a:gd name="connsiteX593" fmla="*/ 740663 w 4015740"/>
              <a:gd name="connsiteY593" fmla="*/ 996696 h 1556004"/>
              <a:gd name="connsiteX594" fmla="*/ 787907 w 4015740"/>
              <a:gd name="connsiteY594" fmla="*/ 996696 h 1556004"/>
              <a:gd name="connsiteX595" fmla="*/ 780288 w 4015740"/>
              <a:gd name="connsiteY595" fmla="*/ 1005840 h 1556004"/>
              <a:gd name="connsiteX596" fmla="*/ 780288 w 4015740"/>
              <a:gd name="connsiteY596" fmla="*/ 993648 h 1556004"/>
              <a:gd name="connsiteX597" fmla="*/ 815339 w 4015740"/>
              <a:gd name="connsiteY597" fmla="*/ 993648 h 1556004"/>
              <a:gd name="connsiteX598" fmla="*/ 807720 w 4015740"/>
              <a:gd name="connsiteY598" fmla="*/ 1001268 h 1556004"/>
              <a:gd name="connsiteX599" fmla="*/ 807720 w 4015740"/>
              <a:gd name="connsiteY599" fmla="*/ 981456 h 1556004"/>
              <a:gd name="connsiteX600" fmla="*/ 818388 w 4015740"/>
              <a:gd name="connsiteY600" fmla="*/ 981456 h 1556004"/>
              <a:gd name="connsiteX601" fmla="*/ 810767 w 4015740"/>
              <a:gd name="connsiteY601" fmla="*/ 989076 h 1556004"/>
              <a:gd name="connsiteX602" fmla="*/ 810767 w 4015740"/>
              <a:gd name="connsiteY602" fmla="*/ 972312 h 1556004"/>
              <a:gd name="connsiteX603" fmla="*/ 833627 w 4015740"/>
              <a:gd name="connsiteY603" fmla="*/ 972312 h 1556004"/>
              <a:gd name="connsiteX604" fmla="*/ 826007 w 4015740"/>
              <a:gd name="connsiteY604" fmla="*/ 979932 h 1556004"/>
              <a:gd name="connsiteX605" fmla="*/ 826007 w 4015740"/>
              <a:gd name="connsiteY605" fmla="*/ 964692 h 1556004"/>
              <a:gd name="connsiteX606" fmla="*/ 839723 w 4015740"/>
              <a:gd name="connsiteY606" fmla="*/ 964692 h 1556004"/>
              <a:gd name="connsiteX607" fmla="*/ 832103 w 4015740"/>
              <a:gd name="connsiteY607" fmla="*/ 972312 h 1556004"/>
              <a:gd name="connsiteX608" fmla="*/ 832103 w 4015740"/>
              <a:gd name="connsiteY608" fmla="*/ 957072 h 1556004"/>
              <a:gd name="connsiteX609" fmla="*/ 876300 w 4015740"/>
              <a:gd name="connsiteY609" fmla="*/ 957072 h 1556004"/>
              <a:gd name="connsiteX610" fmla="*/ 868679 w 4015740"/>
              <a:gd name="connsiteY610" fmla="*/ 964692 h 1556004"/>
              <a:gd name="connsiteX611" fmla="*/ 868679 w 4015740"/>
              <a:gd name="connsiteY611" fmla="*/ 952500 h 1556004"/>
              <a:gd name="connsiteX612" fmla="*/ 911351 w 4015740"/>
              <a:gd name="connsiteY612" fmla="*/ 952500 h 1556004"/>
              <a:gd name="connsiteX613" fmla="*/ 902207 w 4015740"/>
              <a:gd name="connsiteY613" fmla="*/ 960120 h 1556004"/>
              <a:gd name="connsiteX614" fmla="*/ 902207 w 4015740"/>
              <a:gd name="connsiteY614" fmla="*/ 943356 h 1556004"/>
              <a:gd name="connsiteX615" fmla="*/ 917447 w 4015740"/>
              <a:gd name="connsiteY615" fmla="*/ 943356 h 1556004"/>
              <a:gd name="connsiteX616" fmla="*/ 909827 w 4015740"/>
              <a:gd name="connsiteY616" fmla="*/ 950976 h 1556004"/>
              <a:gd name="connsiteX617" fmla="*/ 909827 w 4015740"/>
              <a:gd name="connsiteY617" fmla="*/ 935736 h 1556004"/>
              <a:gd name="connsiteX618" fmla="*/ 932688 w 4015740"/>
              <a:gd name="connsiteY618" fmla="*/ 935736 h 1556004"/>
              <a:gd name="connsiteX619" fmla="*/ 925067 w 4015740"/>
              <a:gd name="connsiteY619" fmla="*/ 943356 h 1556004"/>
              <a:gd name="connsiteX620" fmla="*/ 925067 w 4015740"/>
              <a:gd name="connsiteY620" fmla="*/ 931164 h 1556004"/>
              <a:gd name="connsiteX621" fmla="*/ 944879 w 4015740"/>
              <a:gd name="connsiteY621" fmla="*/ 931164 h 1556004"/>
              <a:gd name="connsiteX622" fmla="*/ 937259 w 4015740"/>
              <a:gd name="connsiteY622" fmla="*/ 940308 h 1556004"/>
              <a:gd name="connsiteX623" fmla="*/ 937259 w 4015740"/>
              <a:gd name="connsiteY623" fmla="*/ 922020 h 1556004"/>
              <a:gd name="connsiteX624" fmla="*/ 984503 w 4015740"/>
              <a:gd name="connsiteY624" fmla="*/ 922020 h 1556004"/>
              <a:gd name="connsiteX625" fmla="*/ 976883 w 4015740"/>
              <a:gd name="connsiteY625" fmla="*/ 931164 h 1556004"/>
              <a:gd name="connsiteX626" fmla="*/ 976883 w 4015740"/>
              <a:gd name="connsiteY626" fmla="*/ 914400 h 1556004"/>
              <a:gd name="connsiteX627" fmla="*/ 1002791 w 4015740"/>
              <a:gd name="connsiteY627" fmla="*/ 914400 h 1556004"/>
              <a:gd name="connsiteX628" fmla="*/ 995171 w 4015740"/>
              <a:gd name="connsiteY628" fmla="*/ 922020 h 1556004"/>
              <a:gd name="connsiteX629" fmla="*/ 995171 w 4015740"/>
              <a:gd name="connsiteY629" fmla="*/ 906780 h 1556004"/>
              <a:gd name="connsiteX630" fmla="*/ 1018032 w 4015740"/>
              <a:gd name="connsiteY630" fmla="*/ 906780 h 1556004"/>
              <a:gd name="connsiteX631" fmla="*/ 1010412 w 4015740"/>
              <a:gd name="connsiteY631" fmla="*/ 914400 h 1556004"/>
              <a:gd name="connsiteX632" fmla="*/ 1010412 w 4015740"/>
              <a:gd name="connsiteY632" fmla="*/ 903732 h 1556004"/>
              <a:gd name="connsiteX633" fmla="*/ 1034795 w 4015740"/>
              <a:gd name="connsiteY633" fmla="*/ 903732 h 1556004"/>
              <a:gd name="connsiteX634" fmla="*/ 1027176 w 4015740"/>
              <a:gd name="connsiteY634" fmla="*/ 911352 h 1556004"/>
              <a:gd name="connsiteX635" fmla="*/ 1027176 w 4015740"/>
              <a:gd name="connsiteY635" fmla="*/ 894588 h 1556004"/>
              <a:gd name="connsiteX636" fmla="*/ 1039367 w 4015740"/>
              <a:gd name="connsiteY636" fmla="*/ 894588 h 1556004"/>
              <a:gd name="connsiteX637" fmla="*/ 1031747 w 4015740"/>
              <a:gd name="connsiteY637" fmla="*/ 902208 h 1556004"/>
              <a:gd name="connsiteX638" fmla="*/ 1031747 w 4015740"/>
              <a:gd name="connsiteY638" fmla="*/ 885444 h 1556004"/>
              <a:gd name="connsiteX639" fmla="*/ 1050035 w 4015740"/>
              <a:gd name="connsiteY639" fmla="*/ 885444 h 1556004"/>
              <a:gd name="connsiteX640" fmla="*/ 1042415 w 4015740"/>
              <a:gd name="connsiteY640" fmla="*/ 894588 h 1556004"/>
              <a:gd name="connsiteX641" fmla="*/ 1042415 w 4015740"/>
              <a:gd name="connsiteY641" fmla="*/ 877824 h 1556004"/>
              <a:gd name="connsiteX642" fmla="*/ 1083563 w 4015740"/>
              <a:gd name="connsiteY642" fmla="*/ 877824 h 1556004"/>
              <a:gd name="connsiteX643" fmla="*/ 1075944 w 4015740"/>
              <a:gd name="connsiteY643" fmla="*/ 885444 h 1556004"/>
              <a:gd name="connsiteX644" fmla="*/ 1075944 w 4015740"/>
              <a:gd name="connsiteY644" fmla="*/ 865632 h 1556004"/>
              <a:gd name="connsiteX645" fmla="*/ 1101851 w 4015740"/>
              <a:gd name="connsiteY645" fmla="*/ 865632 h 1556004"/>
              <a:gd name="connsiteX646" fmla="*/ 1094232 w 4015740"/>
              <a:gd name="connsiteY646" fmla="*/ 873252 h 1556004"/>
              <a:gd name="connsiteX647" fmla="*/ 1094232 w 4015740"/>
              <a:gd name="connsiteY647" fmla="*/ 853440 h 1556004"/>
              <a:gd name="connsiteX648" fmla="*/ 1126235 w 4015740"/>
              <a:gd name="connsiteY648" fmla="*/ 853440 h 1556004"/>
              <a:gd name="connsiteX649" fmla="*/ 1118615 w 4015740"/>
              <a:gd name="connsiteY649" fmla="*/ 861060 h 1556004"/>
              <a:gd name="connsiteX650" fmla="*/ 1118615 w 4015740"/>
              <a:gd name="connsiteY650" fmla="*/ 844296 h 1556004"/>
              <a:gd name="connsiteX651" fmla="*/ 1170432 w 4015740"/>
              <a:gd name="connsiteY651" fmla="*/ 844296 h 1556004"/>
              <a:gd name="connsiteX652" fmla="*/ 1162811 w 4015740"/>
              <a:gd name="connsiteY652" fmla="*/ 851916 h 1556004"/>
              <a:gd name="connsiteX653" fmla="*/ 1162811 w 4015740"/>
              <a:gd name="connsiteY653" fmla="*/ 836676 h 1556004"/>
              <a:gd name="connsiteX654" fmla="*/ 1179575 w 4015740"/>
              <a:gd name="connsiteY654" fmla="*/ 836676 h 1556004"/>
              <a:gd name="connsiteX655" fmla="*/ 1170432 w 4015740"/>
              <a:gd name="connsiteY655" fmla="*/ 844296 h 1556004"/>
              <a:gd name="connsiteX656" fmla="*/ 1170432 w 4015740"/>
              <a:gd name="connsiteY656" fmla="*/ 829056 h 1556004"/>
              <a:gd name="connsiteX657" fmla="*/ 1197863 w 4015740"/>
              <a:gd name="connsiteY657" fmla="*/ 829056 h 1556004"/>
              <a:gd name="connsiteX658" fmla="*/ 1190244 w 4015740"/>
              <a:gd name="connsiteY658" fmla="*/ 836676 h 1556004"/>
              <a:gd name="connsiteX659" fmla="*/ 1190244 w 4015740"/>
              <a:gd name="connsiteY659" fmla="*/ 824484 h 1556004"/>
              <a:gd name="connsiteX660" fmla="*/ 1207008 w 4015740"/>
              <a:gd name="connsiteY660" fmla="*/ 824484 h 1556004"/>
              <a:gd name="connsiteX661" fmla="*/ 1199387 w 4015740"/>
              <a:gd name="connsiteY661" fmla="*/ 832104 h 1556004"/>
              <a:gd name="connsiteX662" fmla="*/ 1199387 w 4015740"/>
              <a:gd name="connsiteY662" fmla="*/ 815340 h 1556004"/>
              <a:gd name="connsiteX663" fmla="*/ 1225296 w 4015740"/>
              <a:gd name="connsiteY663" fmla="*/ 815340 h 1556004"/>
              <a:gd name="connsiteX664" fmla="*/ 1217675 w 4015740"/>
              <a:gd name="connsiteY664" fmla="*/ 822960 h 1556004"/>
              <a:gd name="connsiteX665" fmla="*/ 1217675 w 4015740"/>
              <a:gd name="connsiteY665" fmla="*/ 807720 h 1556004"/>
              <a:gd name="connsiteX666" fmla="*/ 1234439 w 4015740"/>
              <a:gd name="connsiteY666" fmla="*/ 807720 h 1556004"/>
              <a:gd name="connsiteX667" fmla="*/ 1226820 w 4015740"/>
              <a:gd name="connsiteY667" fmla="*/ 815340 h 1556004"/>
              <a:gd name="connsiteX668" fmla="*/ 1226820 w 4015740"/>
              <a:gd name="connsiteY668" fmla="*/ 800100 h 1556004"/>
              <a:gd name="connsiteX669" fmla="*/ 1257299 w 4015740"/>
              <a:gd name="connsiteY669" fmla="*/ 800100 h 1556004"/>
              <a:gd name="connsiteX670" fmla="*/ 1248156 w 4015740"/>
              <a:gd name="connsiteY670" fmla="*/ 807720 h 1556004"/>
              <a:gd name="connsiteX671" fmla="*/ 1248156 w 4015740"/>
              <a:gd name="connsiteY671" fmla="*/ 790956 h 1556004"/>
              <a:gd name="connsiteX672" fmla="*/ 1284732 w 4015740"/>
              <a:gd name="connsiteY672" fmla="*/ 790956 h 1556004"/>
              <a:gd name="connsiteX673" fmla="*/ 1275587 w 4015740"/>
              <a:gd name="connsiteY673" fmla="*/ 798576 h 1556004"/>
              <a:gd name="connsiteX674" fmla="*/ 1275587 w 4015740"/>
              <a:gd name="connsiteY674" fmla="*/ 771144 h 1556004"/>
              <a:gd name="connsiteX675" fmla="*/ 1315211 w 4015740"/>
              <a:gd name="connsiteY675" fmla="*/ 771144 h 1556004"/>
              <a:gd name="connsiteX676" fmla="*/ 1306068 w 4015740"/>
              <a:gd name="connsiteY676" fmla="*/ 778764 h 1556004"/>
              <a:gd name="connsiteX677" fmla="*/ 1306068 w 4015740"/>
              <a:gd name="connsiteY677" fmla="*/ 757428 h 1556004"/>
              <a:gd name="connsiteX678" fmla="*/ 1318260 w 4015740"/>
              <a:gd name="connsiteY678" fmla="*/ 757428 h 1556004"/>
              <a:gd name="connsiteX679" fmla="*/ 1310639 w 4015740"/>
              <a:gd name="connsiteY679" fmla="*/ 765048 h 1556004"/>
              <a:gd name="connsiteX680" fmla="*/ 1310639 w 4015740"/>
              <a:gd name="connsiteY680" fmla="*/ 749808 h 1556004"/>
              <a:gd name="connsiteX681" fmla="*/ 1357884 w 4015740"/>
              <a:gd name="connsiteY681" fmla="*/ 749808 h 1556004"/>
              <a:gd name="connsiteX682" fmla="*/ 1350263 w 4015740"/>
              <a:gd name="connsiteY682" fmla="*/ 757428 h 1556004"/>
              <a:gd name="connsiteX683" fmla="*/ 1350263 w 4015740"/>
              <a:gd name="connsiteY683" fmla="*/ 742188 h 1556004"/>
              <a:gd name="connsiteX684" fmla="*/ 1385315 w 4015740"/>
              <a:gd name="connsiteY684" fmla="*/ 742188 h 1556004"/>
              <a:gd name="connsiteX685" fmla="*/ 1377696 w 4015740"/>
              <a:gd name="connsiteY685" fmla="*/ 749808 h 1556004"/>
              <a:gd name="connsiteX686" fmla="*/ 1377696 w 4015740"/>
              <a:gd name="connsiteY686" fmla="*/ 736092 h 1556004"/>
              <a:gd name="connsiteX687" fmla="*/ 1421891 w 4015740"/>
              <a:gd name="connsiteY687" fmla="*/ 736092 h 1556004"/>
              <a:gd name="connsiteX688" fmla="*/ 1414272 w 4015740"/>
              <a:gd name="connsiteY688" fmla="*/ 745236 h 1556004"/>
              <a:gd name="connsiteX689" fmla="*/ 1414272 w 4015740"/>
              <a:gd name="connsiteY689" fmla="*/ 733044 h 1556004"/>
              <a:gd name="connsiteX690" fmla="*/ 1447799 w 4015740"/>
              <a:gd name="connsiteY690" fmla="*/ 733044 h 1556004"/>
              <a:gd name="connsiteX691" fmla="*/ 1438656 w 4015740"/>
              <a:gd name="connsiteY691" fmla="*/ 740664 h 1556004"/>
              <a:gd name="connsiteX692" fmla="*/ 1438656 w 4015740"/>
              <a:gd name="connsiteY692" fmla="*/ 725424 h 1556004"/>
              <a:gd name="connsiteX693" fmla="*/ 1463039 w 4015740"/>
              <a:gd name="connsiteY693" fmla="*/ 725424 h 1556004"/>
              <a:gd name="connsiteX694" fmla="*/ 1453896 w 4015740"/>
              <a:gd name="connsiteY694" fmla="*/ 733044 h 1556004"/>
              <a:gd name="connsiteX695" fmla="*/ 1453896 w 4015740"/>
              <a:gd name="connsiteY695" fmla="*/ 717804 h 1556004"/>
              <a:gd name="connsiteX696" fmla="*/ 1469135 w 4015740"/>
              <a:gd name="connsiteY696" fmla="*/ 717804 h 1556004"/>
              <a:gd name="connsiteX697" fmla="*/ 1461515 w 4015740"/>
              <a:gd name="connsiteY697" fmla="*/ 725424 h 1556004"/>
              <a:gd name="connsiteX698" fmla="*/ 1461515 w 4015740"/>
              <a:gd name="connsiteY698" fmla="*/ 711708 h 1556004"/>
              <a:gd name="connsiteX699" fmla="*/ 1484375 w 4015740"/>
              <a:gd name="connsiteY699" fmla="*/ 711708 h 1556004"/>
              <a:gd name="connsiteX700" fmla="*/ 1476756 w 4015740"/>
              <a:gd name="connsiteY700" fmla="*/ 719328 h 1556004"/>
              <a:gd name="connsiteX701" fmla="*/ 1476756 w 4015740"/>
              <a:gd name="connsiteY701" fmla="*/ 699516 h 1556004"/>
              <a:gd name="connsiteX702" fmla="*/ 1499615 w 4015740"/>
              <a:gd name="connsiteY702" fmla="*/ 699516 h 1556004"/>
              <a:gd name="connsiteX703" fmla="*/ 1491996 w 4015740"/>
              <a:gd name="connsiteY703" fmla="*/ 708660 h 1556004"/>
              <a:gd name="connsiteX704" fmla="*/ 1491996 w 4015740"/>
              <a:gd name="connsiteY704" fmla="*/ 688848 h 1556004"/>
              <a:gd name="connsiteX705" fmla="*/ 1542287 w 4015740"/>
              <a:gd name="connsiteY705" fmla="*/ 688848 h 1556004"/>
              <a:gd name="connsiteX706" fmla="*/ 1534668 w 4015740"/>
              <a:gd name="connsiteY706" fmla="*/ 696468 h 1556004"/>
              <a:gd name="connsiteX707" fmla="*/ 1534668 w 4015740"/>
              <a:gd name="connsiteY707" fmla="*/ 679704 h 1556004"/>
              <a:gd name="connsiteX708" fmla="*/ 1552956 w 4015740"/>
              <a:gd name="connsiteY708" fmla="*/ 679704 h 1556004"/>
              <a:gd name="connsiteX709" fmla="*/ 1543811 w 4015740"/>
              <a:gd name="connsiteY709" fmla="*/ 687324 h 1556004"/>
              <a:gd name="connsiteX710" fmla="*/ 1543811 w 4015740"/>
              <a:gd name="connsiteY710" fmla="*/ 670560 h 1556004"/>
              <a:gd name="connsiteX711" fmla="*/ 1559051 w 4015740"/>
              <a:gd name="connsiteY711" fmla="*/ 670560 h 1556004"/>
              <a:gd name="connsiteX712" fmla="*/ 1551432 w 4015740"/>
              <a:gd name="connsiteY712" fmla="*/ 679704 h 1556004"/>
              <a:gd name="connsiteX713" fmla="*/ 1551432 w 4015740"/>
              <a:gd name="connsiteY713" fmla="*/ 667512 h 1556004"/>
              <a:gd name="connsiteX714" fmla="*/ 1568196 w 4015740"/>
              <a:gd name="connsiteY714" fmla="*/ 667512 h 1556004"/>
              <a:gd name="connsiteX715" fmla="*/ 1559051 w 4015740"/>
              <a:gd name="connsiteY715" fmla="*/ 675132 h 1556004"/>
              <a:gd name="connsiteX716" fmla="*/ 1559051 w 4015740"/>
              <a:gd name="connsiteY716" fmla="*/ 658368 h 1556004"/>
              <a:gd name="connsiteX717" fmla="*/ 1580387 w 4015740"/>
              <a:gd name="connsiteY717" fmla="*/ 658368 h 1556004"/>
              <a:gd name="connsiteX718" fmla="*/ 1572768 w 4015740"/>
              <a:gd name="connsiteY718" fmla="*/ 665988 h 1556004"/>
              <a:gd name="connsiteX719" fmla="*/ 1572768 w 4015740"/>
              <a:gd name="connsiteY719" fmla="*/ 643128 h 1556004"/>
              <a:gd name="connsiteX720" fmla="*/ 1601723 w 4015740"/>
              <a:gd name="connsiteY720" fmla="*/ 643128 h 1556004"/>
              <a:gd name="connsiteX721" fmla="*/ 1594103 w 4015740"/>
              <a:gd name="connsiteY721" fmla="*/ 650748 h 1556004"/>
              <a:gd name="connsiteX722" fmla="*/ 1594103 w 4015740"/>
              <a:gd name="connsiteY722" fmla="*/ 629412 h 1556004"/>
              <a:gd name="connsiteX723" fmla="*/ 1647444 w 4015740"/>
              <a:gd name="connsiteY723" fmla="*/ 629412 h 1556004"/>
              <a:gd name="connsiteX724" fmla="*/ 1639823 w 4015740"/>
              <a:gd name="connsiteY724" fmla="*/ 637032 h 1556004"/>
              <a:gd name="connsiteX725" fmla="*/ 1639823 w 4015740"/>
              <a:gd name="connsiteY725" fmla="*/ 624840 h 1556004"/>
              <a:gd name="connsiteX726" fmla="*/ 1679448 w 4015740"/>
              <a:gd name="connsiteY726" fmla="*/ 624840 h 1556004"/>
              <a:gd name="connsiteX727" fmla="*/ 1670303 w 4015740"/>
              <a:gd name="connsiteY727" fmla="*/ 633984 h 1556004"/>
              <a:gd name="connsiteX728" fmla="*/ 1670303 w 4015740"/>
              <a:gd name="connsiteY728" fmla="*/ 617220 h 1556004"/>
              <a:gd name="connsiteX729" fmla="*/ 1691639 w 4015740"/>
              <a:gd name="connsiteY729" fmla="*/ 617220 h 1556004"/>
              <a:gd name="connsiteX730" fmla="*/ 1684020 w 4015740"/>
              <a:gd name="connsiteY730" fmla="*/ 624840 h 1556004"/>
              <a:gd name="connsiteX731" fmla="*/ 1684020 w 4015740"/>
              <a:gd name="connsiteY731" fmla="*/ 605028 h 1556004"/>
              <a:gd name="connsiteX732" fmla="*/ 1706879 w 4015740"/>
              <a:gd name="connsiteY732" fmla="*/ 605028 h 1556004"/>
              <a:gd name="connsiteX733" fmla="*/ 1699260 w 4015740"/>
              <a:gd name="connsiteY733" fmla="*/ 612648 h 1556004"/>
              <a:gd name="connsiteX734" fmla="*/ 1699260 w 4015740"/>
              <a:gd name="connsiteY734" fmla="*/ 592836 h 1556004"/>
              <a:gd name="connsiteX735" fmla="*/ 1749551 w 4015740"/>
              <a:gd name="connsiteY735" fmla="*/ 592836 h 1556004"/>
              <a:gd name="connsiteX736" fmla="*/ 1741932 w 4015740"/>
              <a:gd name="connsiteY736" fmla="*/ 600456 h 1556004"/>
              <a:gd name="connsiteX737" fmla="*/ 1741932 w 4015740"/>
              <a:gd name="connsiteY737" fmla="*/ 571500 h 1556004"/>
              <a:gd name="connsiteX738" fmla="*/ 1758696 w 4015740"/>
              <a:gd name="connsiteY738" fmla="*/ 571500 h 1556004"/>
              <a:gd name="connsiteX739" fmla="*/ 1751075 w 4015740"/>
              <a:gd name="connsiteY739" fmla="*/ 579120 h 1556004"/>
              <a:gd name="connsiteX740" fmla="*/ 1751075 w 4015740"/>
              <a:gd name="connsiteY740" fmla="*/ 563880 h 1556004"/>
              <a:gd name="connsiteX741" fmla="*/ 1770887 w 4015740"/>
              <a:gd name="connsiteY741" fmla="*/ 563880 h 1556004"/>
              <a:gd name="connsiteX742" fmla="*/ 1763268 w 4015740"/>
              <a:gd name="connsiteY742" fmla="*/ 571500 h 1556004"/>
              <a:gd name="connsiteX743" fmla="*/ 1763268 w 4015740"/>
              <a:gd name="connsiteY743" fmla="*/ 559308 h 1556004"/>
              <a:gd name="connsiteX744" fmla="*/ 1801368 w 4015740"/>
              <a:gd name="connsiteY744" fmla="*/ 559308 h 1556004"/>
              <a:gd name="connsiteX745" fmla="*/ 1793748 w 4015740"/>
              <a:gd name="connsiteY745" fmla="*/ 568452 h 1556004"/>
              <a:gd name="connsiteX746" fmla="*/ 1793748 w 4015740"/>
              <a:gd name="connsiteY746" fmla="*/ 554736 h 1556004"/>
              <a:gd name="connsiteX747" fmla="*/ 1836420 w 4015740"/>
              <a:gd name="connsiteY747" fmla="*/ 554736 h 1556004"/>
              <a:gd name="connsiteX748" fmla="*/ 1827275 w 4015740"/>
              <a:gd name="connsiteY748" fmla="*/ 562356 h 1556004"/>
              <a:gd name="connsiteX749" fmla="*/ 1827275 w 4015740"/>
              <a:gd name="connsiteY749" fmla="*/ 542544 h 1556004"/>
              <a:gd name="connsiteX750" fmla="*/ 1876044 w 4015740"/>
              <a:gd name="connsiteY750" fmla="*/ 542544 h 1556004"/>
              <a:gd name="connsiteX751" fmla="*/ 1868423 w 4015740"/>
              <a:gd name="connsiteY751" fmla="*/ 550164 h 1556004"/>
              <a:gd name="connsiteX752" fmla="*/ 1868423 w 4015740"/>
              <a:gd name="connsiteY752" fmla="*/ 539496 h 1556004"/>
              <a:gd name="connsiteX753" fmla="*/ 1943099 w 4015740"/>
              <a:gd name="connsiteY753" fmla="*/ 539496 h 1556004"/>
              <a:gd name="connsiteX754" fmla="*/ 1935479 w 4015740"/>
              <a:gd name="connsiteY754" fmla="*/ 547116 h 1556004"/>
              <a:gd name="connsiteX755" fmla="*/ 1935479 w 4015740"/>
              <a:gd name="connsiteY755" fmla="*/ 534924 h 1556004"/>
              <a:gd name="connsiteX756" fmla="*/ 1959863 w 4015740"/>
              <a:gd name="connsiteY756" fmla="*/ 534924 h 1556004"/>
              <a:gd name="connsiteX757" fmla="*/ 1952244 w 4015740"/>
              <a:gd name="connsiteY757" fmla="*/ 542544 h 1556004"/>
              <a:gd name="connsiteX758" fmla="*/ 1952244 w 4015740"/>
              <a:gd name="connsiteY758" fmla="*/ 521208 h 1556004"/>
              <a:gd name="connsiteX759" fmla="*/ 2002535 w 4015740"/>
              <a:gd name="connsiteY759" fmla="*/ 521208 h 1556004"/>
              <a:gd name="connsiteX760" fmla="*/ 1994915 w 4015740"/>
              <a:gd name="connsiteY760" fmla="*/ 530352 h 1556004"/>
              <a:gd name="connsiteX761" fmla="*/ 1994915 w 4015740"/>
              <a:gd name="connsiteY761" fmla="*/ 513588 h 1556004"/>
              <a:gd name="connsiteX762" fmla="*/ 2020823 w 4015740"/>
              <a:gd name="connsiteY762" fmla="*/ 513588 h 1556004"/>
              <a:gd name="connsiteX763" fmla="*/ 2013203 w 4015740"/>
              <a:gd name="connsiteY763" fmla="*/ 521208 h 1556004"/>
              <a:gd name="connsiteX764" fmla="*/ 2013203 w 4015740"/>
              <a:gd name="connsiteY764" fmla="*/ 501396 h 1556004"/>
              <a:gd name="connsiteX765" fmla="*/ 2069591 w 4015740"/>
              <a:gd name="connsiteY765" fmla="*/ 501396 h 1556004"/>
              <a:gd name="connsiteX766" fmla="*/ 2061972 w 4015740"/>
              <a:gd name="connsiteY766" fmla="*/ 509016 h 1556004"/>
              <a:gd name="connsiteX767" fmla="*/ 2061972 w 4015740"/>
              <a:gd name="connsiteY767" fmla="*/ 493776 h 1556004"/>
              <a:gd name="connsiteX768" fmla="*/ 2101596 w 4015740"/>
              <a:gd name="connsiteY768" fmla="*/ 493776 h 1556004"/>
              <a:gd name="connsiteX769" fmla="*/ 2093975 w 4015740"/>
              <a:gd name="connsiteY769" fmla="*/ 501396 h 1556004"/>
              <a:gd name="connsiteX770" fmla="*/ 2093975 w 4015740"/>
              <a:gd name="connsiteY770" fmla="*/ 481584 h 1556004"/>
              <a:gd name="connsiteX771" fmla="*/ 2113787 w 4015740"/>
              <a:gd name="connsiteY771" fmla="*/ 481584 h 1556004"/>
              <a:gd name="connsiteX772" fmla="*/ 2106168 w 4015740"/>
              <a:gd name="connsiteY772" fmla="*/ 489204 h 1556004"/>
              <a:gd name="connsiteX773" fmla="*/ 2106168 w 4015740"/>
              <a:gd name="connsiteY773" fmla="*/ 467868 h 1556004"/>
              <a:gd name="connsiteX774" fmla="*/ 2467356 w 4015740"/>
              <a:gd name="connsiteY774" fmla="*/ 467868 h 1556004"/>
              <a:gd name="connsiteX775" fmla="*/ 2459735 w 4015740"/>
              <a:gd name="connsiteY775" fmla="*/ 475488 h 1556004"/>
              <a:gd name="connsiteX776" fmla="*/ 2459735 w 4015740"/>
              <a:gd name="connsiteY776" fmla="*/ 460248 h 1556004"/>
              <a:gd name="connsiteX777" fmla="*/ 2490215 w 4015740"/>
              <a:gd name="connsiteY777" fmla="*/ 460248 h 1556004"/>
              <a:gd name="connsiteX778" fmla="*/ 2482596 w 4015740"/>
              <a:gd name="connsiteY778" fmla="*/ 467868 h 1556004"/>
              <a:gd name="connsiteX779" fmla="*/ 2482596 w 4015740"/>
              <a:gd name="connsiteY779" fmla="*/ 452628 h 1556004"/>
              <a:gd name="connsiteX780" fmla="*/ 2526792 w 4015740"/>
              <a:gd name="connsiteY780" fmla="*/ 452628 h 1556004"/>
              <a:gd name="connsiteX781" fmla="*/ 2519172 w 4015740"/>
              <a:gd name="connsiteY781" fmla="*/ 460248 h 1556004"/>
              <a:gd name="connsiteX782" fmla="*/ 2519172 w 4015740"/>
              <a:gd name="connsiteY782" fmla="*/ 438912 h 1556004"/>
              <a:gd name="connsiteX783" fmla="*/ 2532887 w 4015740"/>
              <a:gd name="connsiteY783" fmla="*/ 438912 h 1556004"/>
              <a:gd name="connsiteX784" fmla="*/ 2525268 w 4015740"/>
              <a:gd name="connsiteY784" fmla="*/ 448056 h 1556004"/>
              <a:gd name="connsiteX785" fmla="*/ 2525268 w 4015740"/>
              <a:gd name="connsiteY785" fmla="*/ 428244 h 1556004"/>
              <a:gd name="connsiteX786" fmla="*/ 2538984 w 4015740"/>
              <a:gd name="connsiteY786" fmla="*/ 428244 h 1556004"/>
              <a:gd name="connsiteX787" fmla="*/ 2531363 w 4015740"/>
              <a:gd name="connsiteY787" fmla="*/ 435864 h 1556004"/>
              <a:gd name="connsiteX788" fmla="*/ 2531363 w 4015740"/>
              <a:gd name="connsiteY788" fmla="*/ 409956 h 1556004"/>
              <a:gd name="connsiteX789" fmla="*/ 2569463 w 4015740"/>
              <a:gd name="connsiteY789" fmla="*/ 409956 h 1556004"/>
              <a:gd name="connsiteX790" fmla="*/ 2561844 w 4015740"/>
              <a:gd name="connsiteY790" fmla="*/ 419100 h 1556004"/>
              <a:gd name="connsiteX791" fmla="*/ 2561844 w 4015740"/>
              <a:gd name="connsiteY791" fmla="*/ 393192 h 1556004"/>
              <a:gd name="connsiteX792" fmla="*/ 2674620 w 4015740"/>
              <a:gd name="connsiteY792" fmla="*/ 393192 h 1556004"/>
              <a:gd name="connsiteX793" fmla="*/ 2666999 w 4015740"/>
              <a:gd name="connsiteY793" fmla="*/ 400812 h 1556004"/>
              <a:gd name="connsiteX794" fmla="*/ 2666999 w 4015740"/>
              <a:gd name="connsiteY794" fmla="*/ 382524 h 1556004"/>
              <a:gd name="connsiteX795" fmla="*/ 2692908 w 4015740"/>
              <a:gd name="connsiteY795" fmla="*/ 382524 h 1556004"/>
              <a:gd name="connsiteX796" fmla="*/ 2685287 w 4015740"/>
              <a:gd name="connsiteY796" fmla="*/ 390144 h 1556004"/>
              <a:gd name="connsiteX797" fmla="*/ 2685287 w 4015740"/>
              <a:gd name="connsiteY797" fmla="*/ 373380 h 1556004"/>
              <a:gd name="connsiteX798" fmla="*/ 2708148 w 4015740"/>
              <a:gd name="connsiteY798" fmla="*/ 373380 h 1556004"/>
              <a:gd name="connsiteX799" fmla="*/ 2700527 w 4015740"/>
              <a:gd name="connsiteY799" fmla="*/ 382524 h 1556004"/>
              <a:gd name="connsiteX800" fmla="*/ 2700527 w 4015740"/>
              <a:gd name="connsiteY800" fmla="*/ 356616 h 1556004"/>
              <a:gd name="connsiteX801" fmla="*/ 2781299 w 4015740"/>
              <a:gd name="connsiteY801" fmla="*/ 356616 h 1556004"/>
              <a:gd name="connsiteX802" fmla="*/ 2773680 w 4015740"/>
              <a:gd name="connsiteY802" fmla="*/ 364236 h 1556004"/>
              <a:gd name="connsiteX803" fmla="*/ 2773680 w 4015740"/>
              <a:gd name="connsiteY803" fmla="*/ 344424 h 1556004"/>
              <a:gd name="connsiteX804" fmla="*/ 2788920 w 4015740"/>
              <a:gd name="connsiteY804" fmla="*/ 344424 h 1556004"/>
              <a:gd name="connsiteX805" fmla="*/ 2779775 w 4015740"/>
              <a:gd name="connsiteY805" fmla="*/ 352044 h 1556004"/>
              <a:gd name="connsiteX806" fmla="*/ 2779775 w 4015740"/>
              <a:gd name="connsiteY806" fmla="*/ 332232 h 1556004"/>
              <a:gd name="connsiteX807" fmla="*/ 2828544 w 4015740"/>
              <a:gd name="connsiteY807" fmla="*/ 332232 h 1556004"/>
              <a:gd name="connsiteX808" fmla="*/ 2820923 w 4015740"/>
              <a:gd name="connsiteY808" fmla="*/ 339852 h 1556004"/>
              <a:gd name="connsiteX809" fmla="*/ 2820923 w 4015740"/>
              <a:gd name="connsiteY809" fmla="*/ 324612 h 1556004"/>
              <a:gd name="connsiteX810" fmla="*/ 2849880 w 4015740"/>
              <a:gd name="connsiteY810" fmla="*/ 324612 h 1556004"/>
              <a:gd name="connsiteX811" fmla="*/ 2842260 w 4015740"/>
              <a:gd name="connsiteY811" fmla="*/ 332232 h 1556004"/>
              <a:gd name="connsiteX812" fmla="*/ 2842260 w 4015740"/>
              <a:gd name="connsiteY812" fmla="*/ 307848 h 1556004"/>
              <a:gd name="connsiteX813" fmla="*/ 2915411 w 4015740"/>
              <a:gd name="connsiteY813" fmla="*/ 307848 h 1556004"/>
              <a:gd name="connsiteX814" fmla="*/ 2906268 w 4015740"/>
              <a:gd name="connsiteY814" fmla="*/ 315468 h 1556004"/>
              <a:gd name="connsiteX815" fmla="*/ 2906268 w 4015740"/>
              <a:gd name="connsiteY815" fmla="*/ 295656 h 1556004"/>
              <a:gd name="connsiteX816" fmla="*/ 2951987 w 4015740"/>
              <a:gd name="connsiteY816" fmla="*/ 295656 h 1556004"/>
              <a:gd name="connsiteX817" fmla="*/ 2944368 w 4015740"/>
              <a:gd name="connsiteY817" fmla="*/ 303276 h 1556004"/>
              <a:gd name="connsiteX818" fmla="*/ 2944368 w 4015740"/>
              <a:gd name="connsiteY818" fmla="*/ 281940 h 1556004"/>
              <a:gd name="connsiteX819" fmla="*/ 2976372 w 4015740"/>
              <a:gd name="connsiteY819" fmla="*/ 281940 h 1556004"/>
              <a:gd name="connsiteX820" fmla="*/ 2968751 w 4015740"/>
              <a:gd name="connsiteY820" fmla="*/ 289560 h 1556004"/>
              <a:gd name="connsiteX821" fmla="*/ 2968751 w 4015740"/>
              <a:gd name="connsiteY821" fmla="*/ 265176 h 1556004"/>
              <a:gd name="connsiteX822" fmla="*/ 3041903 w 4015740"/>
              <a:gd name="connsiteY822" fmla="*/ 265176 h 1556004"/>
              <a:gd name="connsiteX823" fmla="*/ 3032760 w 4015740"/>
              <a:gd name="connsiteY823" fmla="*/ 272796 h 1556004"/>
              <a:gd name="connsiteX824" fmla="*/ 3032760 w 4015740"/>
              <a:gd name="connsiteY824" fmla="*/ 249936 h 1556004"/>
              <a:gd name="connsiteX825" fmla="*/ 3310127 w 4015740"/>
              <a:gd name="connsiteY825" fmla="*/ 249936 h 1556004"/>
              <a:gd name="connsiteX826" fmla="*/ 3300984 w 4015740"/>
              <a:gd name="connsiteY826" fmla="*/ 257556 h 1556004"/>
              <a:gd name="connsiteX827" fmla="*/ 3300984 w 4015740"/>
              <a:gd name="connsiteY827" fmla="*/ 228600 h 1556004"/>
              <a:gd name="connsiteX828" fmla="*/ 3361944 w 4015740"/>
              <a:gd name="connsiteY828" fmla="*/ 228600 h 1556004"/>
              <a:gd name="connsiteX829" fmla="*/ 3354323 w 4015740"/>
              <a:gd name="connsiteY829" fmla="*/ 236220 h 1556004"/>
              <a:gd name="connsiteX830" fmla="*/ 3354323 w 4015740"/>
              <a:gd name="connsiteY830" fmla="*/ 207264 h 1556004"/>
              <a:gd name="connsiteX831" fmla="*/ 3401568 w 4015740"/>
              <a:gd name="connsiteY831" fmla="*/ 207264 h 1556004"/>
              <a:gd name="connsiteX832" fmla="*/ 3393948 w 4015740"/>
              <a:gd name="connsiteY832" fmla="*/ 214884 h 1556004"/>
              <a:gd name="connsiteX833" fmla="*/ 3393948 w 4015740"/>
              <a:gd name="connsiteY833" fmla="*/ 185928 h 1556004"/>
              <a:gd name="connsiteX834" fmla="*/ 3430523 w 4015740"/>
              <a:gd name="connsiteY834" fmla="*/ 185928 h 1556004"/>
              <a:gd name="connsiteX835" fmla="*/ 3421380 w 4015740"/>
              <a:gd name="connsiteY835" fmla="*/ 195072 h 1556004"/>
              <a:gd name="connsiteX836" fmla="*/ 3421380 w 4015740"/>
              <a:gd name="connsiteY836" fmla="*/ 167640 h 1556004"/>
              <a:gd name="connsiteX837" fmla="*/ 3457956 w 4015740"/>
              <a:gd name="connsiteY837" fmla="*/ 167640 h 1556004"/>
              <a:gd name="connsiteX838" fmla="*/ 3450335 w 4015740"/>
              <a:gd name="connsiteY838" fmla="*/ 175260 h 1556004"/>
              <a:gd name="connsiteX839" fmla="*/ 3450335 w 4015740"/>
              <a:gd name="connsiteY839" fmla="*/ 141732 h 1556004"/>
              <a:gd name="connsiteX840" fmla="*/ 3528060 w 4015740"/>
              <a:gd name="connsiteY840" fmla="*/ 141732 h 1556004"/>
              <a:gd name="connsiteX841" fmla="*/ 3520439 w 4015740"/>
              <a:gd name="connsiteY841" fmla="*/ 149352 h 1556004"/>
              <a:gd name="connsiteX842" fmla="*/ 3520439 w 4015740"/>
              <a:gd name="connsiteY842" fmla="*/ 124968 h 1556004"/>
              <a:gd name="connsiteX843" fmla="*/ 3543299 w 4015740"/>
              <a:gd name="connsiteY843" fmla="*/ 124968 h 1556004"/>
              <a:gd name="connsiteX844" fmla="*/ 3535680 w 4015740"/>
              <a:gd name="connsiteY844" fmla="*/ 132588 h 1556004"/>
              <a:gd name="connsiteX845" fmla="*/ 3535680 w 4015740"/>
              <a:gd name="connsiteY845" fmla="*/ 92964 h 1556004"/>
              <a:gd name="connsiteX846" fmla="*/ 3549396 w 4015740"/>
              <a:gd name="connsiteY846" fmla="*/ 92964 h 1556004"/>
              <a:gd name="connsiteX847" fmla="*/ 3541775 w 4015740"/>
              <a:gd name="connsiteY847" fmla="*/ 100584 h 1556004"/>
              <a:gd name="connsiteX848" fmla="*/ 3541775 w 4015740"/>
              <a:gd name="connsiteY848" fmla="*/ 67056 h 1556004"/>
              <a:gd name="connsiteX849" fmla="*/ 3563111 w 4015740"/>
              <a:gd name="connsiteY849" fmla="*/ 67056 h 1556004"/>
              <a:gd name="connsiteX850" fmla="*/ 3555492 w 4015740"/>
              <a:gd name="connsiteY850" fmla="*/ 74676 h 1556004"/>
              <a:gd name="connsiteX851" fmla="*/ 3555492 w 4015740"/>
              <a:gd name="connsiteY851" fmla="*/ 35052 h 1556004"/>
              <a:gd name="connsiteX852" fmla="*/ 3784092 w 4015740"/>
              <a:gd name="connsiteY852" fmla="*/ 35052 h 1556004"/>
              <a:gd name="connsiteX853" fmla="*/ 3776472 w 4015740"/>
              <a:gd name="connsiteY853" fmla="*/ 42672 h 1556004"/>
              <a:gd name="connsiteX854" fmla="*/ 3776472 w 4015740"/>
              <a:gd name="connsiteY854" fmla="*/ 0 h 1556004"/>
              <a:gd name="connsiteX855" fmla="*/ 4015739 w 4015740"/>
              <a:gd name="connsiteY855" fmla="*/ 0 h 1556004"/>
              <a:gd name="connsiteX856" fmla="*/ 4015739 w 4015740"/>
              <a:gd name="connsiteY856" fmla="*/ 16764 h 15560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 ang="116">
                <a:pos x="connsiteX116" y="connsiteY116"/>
              </a:cxn>
              <a:cxn ang="117">
                <a:pos x="connsiteX117" y="connsiteY117"/>
              </a:cxn>
              <a:cxn ang="118">
                <a:pos x="connsiteX118" y="connsiteY118"/>
              </a:cxn>
              <a:cxn ang="119">
                <a:pos x="connsiteX119" y="connsiteY119"/>
              </a:cxn>
              <a:cxn ang="120">
                <a:pos x="connsiteX120" y="connsiteY120"/>
              </a:cxn>
              <a:cxn ang="121">
                <a:pos x="connsiteX121" y="connsiteY121"/>
              </a:cxn>
              <a:cxn ang="122">
                <a:pos x="connsiteX122" y="connsiteY122"/>
              </a:cxn>
              <a:cxn ang="123">
                <a:pos x="connsiteX123" y="connsiteY123"/>
              </a:cxn>
              <a:cxn ang="124">
                <a:pos x="connsiteX124" y="connsiteY124"/>
              </a:cxn>
              <a:cxn ang="125">
                <a:pos x="connsiteX125" y="connsiteY125"/>
              </a:cxn>
              <a:cxn ang="126">
                <a:pos x="connsiteX126" y="connsiteY126"/>
              </a:cxn>
              <a:cxn ang="127">
                <a:pos x="connsiteX127" y="connsiteY127"/>
              </a:cxn>
              <a:cxn ang="128">
                <a:pos x="connsiteX128" y="connsiteY128"/>
              </a:cxn>
              <a:cxn ang="129">
                <a:pos x="connsiteX129" y="connsiteY129"/>
              </a:cxn>
              <a:cxn ang="130">
                <a:pos x="connsiteX130" y="connsiteY130"/>
              </a:cxn>
              <a:cxn ang="131">
                <a:pos x="connsiteX131" y="connsiteY131"/>
              </a:cxn>
              <a:cxn ang="132">
                <a:pos x="connsiteX132" y="connsiteY132"/>
              </a:cxn>
              <a:cxn ang="133">
                <a:pos x="connsiteX133" y="connsiteY133"/>
              </a:cxn>
              <a:cxn ang="134">
                <a:pos x="connsiteX134" y="connsiteY134"/>
              </a:cxn>
              <a:cxn ang="135">
                <a:pos x="connsiteX135" y="connsiteY135"/>
              </a:cxn>
              <a:cxn ang="136">
                <a:pos x="connsiteX136" y="connsiteY136"/>
              </a:cxn>
              <a:cxn ang="137">
                <a:pos x="connsiteX137" y="connsiteY137"/>
              </a:cxn>
              <a:cxn ang="138">
                <a:pos x="connsiteX138" y="connsiteY138"/>
              </a:cxn>
              <a:cxn ang="139">
                <a:pos x="connsiteX139" y="connsiteY139"/>
              </a:cxn>
              <a:cxn ang="140">
                <a:pos x="connsiteX140" y="connsiteY140"/>
              </a:cxn>
              <a:cxn ang="141">
                <a:pos x="connsiteX141" y="connsiteY141"/>
              </a:cxn>
              <a:cxn ang="142">
                <a:pos x="connsiteX142" y="connsiteY142"/>
              </a:cxn>
              <a:cxn ang="143">
                <a:pos x="connsiteX143" y="connsiteY143"/>
              </a:cxn>
              <a:cxn ang="144">
                <a:pos x="connsiteX144" y="connsiteY144"/>
              </a:cxn>
              <a:cxn ang="145">
                <a:pos x="connsiteX145" y="connsiteY145"/>
              </a:cxn>
              <a:cxn ang="146">
                <a:pos x="connsiteX146" y="connsiteY146"/>
              </a:cxn>
              <a:cxn ang="147">
                <a:pos x="connsiteX147" y="connsiteY147"/>
              </a:cxn>
              <a:cxn ang="148">
                <a:pos x="connsiteX148" y="connsiteY148"/>
              </a:cxn>
              <a:cxn ang="149">
                <a:pos x="connsiteX149" y="connsiteY149"/>
              </a:cxn>
              <a:cxn ang="150">
                <a:pos x="connsiteX150" y="connsiteY150"/>
              </a:cxn>
              <a:cxn ang="151">
                <a:pos x="connsiteX151" y="connsiteY151"/>
              </a:cxn>
              <a:cxn ang="152">
                <a:pos x="connsiteX152" y="connsiteY152"/>
              </a:cxn>
              <a:cxn ang="153">
                <a:pos x="connsiteX153" y="connsiteY153"/>
              </a:cxn>
              <a:cxn ang="154">
                <a:pos x="connsiteX154" y="connsiteY154"/>
              </a:cxn>
              <a:cxn ang="155">
                <a:pos x="connsiteX155" y="connsiteY155"/>
              </a:cxn>
              <a:cxn ang="156">
                <a:pos x="connsiteX156" y="connsiteY156"/>
              </a:cxn>
              <a:cxn ang="157">
                <a:pos x="connsiteX157" y="connsiteY157"/>
              </a:cxn>
              <a:cxn ang="158">
                <a:pos x="connsiteX158" y="connsiteY158"/>
              </a:cxn>
              <a:cxn ang="159">
                <a:pos x="connsiteX159" y="connsiteY159"/>
              </a:cxn>
              <a:cxn ang="160">
                <a:pos x="connsiteX160" y="connsiteY160"/>
              </a:cxn>
              <a:cxn ang="161">
                <a:pos x="connsiteX161" y="connsiteY161"/>
              </a:cxn>
              <a:cxn ang="162">
                <a:pos x="connsiteX162" y="connsiteY162"/>
              </a:cxn>
              <a:cxn ang="163">
                <a:pos x="connsiteX163" y="connsiteY163"/>
              </a:cxn>
              <a:cxn ang="164">
                <a:pos x="connsiteX164" y="connsiteY164"/>
              </a:cxn>
              <a:cxn ang="165">
                <a:pos x="connsiteX165" y="connsiteY165"/>
              </a:cxn>
              <a:cxn ang="166">
                <a:pos x="connsiteX166" y="connsiteY166"/>
              </a:cxn>
              <a:cxn ang="167">
                <a:pos x="connsiteX167" y="connsiteY167"/>
              </a:cxn>
              <a:cxn ang="168">
                <a:pos x="connsiteX168" y="connsiteY168"/>
              </a:cxn>
              <a:cxn ang="169">
                <a:pos x="connsiteX169" y="connsiteY169"/>
              </a:cxn>
              <a:cxn ang="170">
                <a:pos x="connsiteX170" y="connsiteY170"/>
              </a:cxn>
              <a:cxn ang="171">
                <a:pos x="connsiteX171" y="connsiteY171"/>
              </a:cxn>
              <a:cxn ang="172">
                <a:pos x="connsiteX172" y="connsiteY172"/>
              </a:cxn>
              <a:cxn ang="173">
                <a:pos x="connsiteX173" y="connsiteY173"/>
              </a:cxn>
              <a:cxn ang="174">
                <a:pos x="connsiteX174" y="connsiteY174"/>
              </a:cxn>
              <a:cxn ang="175">
                <a:pos x="connsiteX175" y="connsiteY175"/>
              </a:cxn>
              <a:cxn ang="176">
                <a:pos x="connsiteX176" y="connsiteY176"/>
              </a:cxn>
              <a:cxn ang="177">
                <a:pos x="connsiteX177" y="connsiteY177"/>
              </a:cxn>
              <a:cxn ang="178">
                <a:pos x="connsiteX178" y="connsiteY178"/>
              </a:cxn>
              <a:cxn ang="179">
                <a:pos x="connsiteX179" y="connsiteY179"/>
              </a:cxn>
              <a:cxn ang="180">
                <a:pos x="connsiteX180" y="connsiteY180"/>
              </a:cxn>
              <a:cxn ang="181">
                <a:pos x="connsiteX181" y="connsiteY181"/>
              </a:cxn>
              <a:cxn ang="182">
                <a:pos x="connsiteX182" y="connsiteY182"/>
              </a:cxn>
              <a:cxn ang="183">
                <a:pos x="connsiteX183" y="connsiteY183"/>
              </a:cxn>
              <a:cxn ang="184">
                <a:pos x="connsiteX184" y="connsiteY184"/>
              </a:cxn>
              <a:cxn ang="185">
                <a:pos x="connsiteX185" y="connsiteY185"/>
              </a:cxn>
              <a:cxn ang="186">
                <a:pos x="connsiteX186" y="connsiteY186"/>
              </a:cxn>
              <a:cxn ang="187">
                <a:pos x="connsiteX187" y="connsiteY187"/>
              </a:cxn>
              <a:cxn ang="188">
                <a:pos x="connsiteX188" y="connsiteY188"/>
              </a:cxn>
              <a:cxn ang="189">
                <a:pos x="connsiteX189" y="connsiteY189"/>
              </a:cxn>
              <a:cxn ang="190">
                <a:pos x="connsiteX190" y="connsiteY190"/>
              </a:cxn>
              <a:cxn ang="191">
                <a:pos x="connsiteX191" y="connsiteY191"/>
              </a:cxn>
              <a:cxn ang="192">
                <a:pos x="connsiteX192" y="connsiteY192"/>
              </a:cxn>
              <a:cxn ang="193">
                <a:pos x="connsiteX193" y="connsiteY193"/>
              </a:cxn>
              <a:cxn ang="194">
                <a:pos x="connsiteX194" y="connsiteY194"/>
              </a:cxn>
              <a:cxn ang="195">
                <a:pos x="connsiteX195" y="connsiteY195"/>
              </a:cxn>
              <a:cxn ang="196">
                <a:pos x="connsiteX196" y="connsiteY196"/>
              </a:cxn>
              <a:cxn ang="197">
                <a:pos x="connsiteX197" y="connsiteY197"/>
              </a:cxn>
              <a:cxn ang="198">
                <a:pos x="connsiteX198" y="connsiteY198"/>
              </a:cxn>
              <a:cxn ang="199">
                <a:pos x="connsiteX199" y="connsiteY199"/>
              </a:cxn>
              <a:cxn ang="200">
                <a:pos x="connsiteX200" y="connsiteY200"/>
              </a:cxn>
              <a:cxn ang="201">
                <a:pos x="connsiteX201" y="connsiteY201"/>
              </a:cxn>
              <a:cxn ang="202">
                <a:pos x="connsiteX202" y="connsiteY202"/>
              </a:cxn>
              <a:cxn ang="203">
                <a:pos x="connsiteX203" y="connsiteY203"/>
              </a:cxn>
              <a:cxn ang="204">
                <a:pos x="connsiteX204" y="connsiteY204"/>
              </a:cxn>
              <a:cxn ang="205">
                <a:pos x="connsiteX205" y="connsiteY205"/>
              </a:cxn>
              <a:cxn ang="206">
                <a:pos x="connsiteX206" y="connsiteY206"/>
              </a:cxn>
              <a:cxn ang="207">
                <a:pos x="connsiteX207" y="connsiteY207"/>
              </a:cxn>
              <a:cxn ang="208">
                <a:pos x="connsiteX208" y="connsiteY208"/>
              </a:cxn>
              <a:cxn ang="209">
                <a:pos x="connsiteX209" y="connsiteY209"/>
              </a:cxn>
              <a:cxn ang="210">
                <a:pos x="connsiteX210" y="connsiteY210"/>
              </a:cxn>
              <a:cxn ang="211">
                <a:pos x="connsiteX211" y="connsiteY211"/>
              </a:cxn>
              <a:cxn ang="212">
                <a:pos x="connsiteX212" y="connsiteY212"/>
              </a:cxn>
              <a:cxn ang="213">
                <a:pos x="connsiteX213" y="connsiteY213"/>
              </a:cxn>
              <a:cxn ang="214">
                <a:pos x="connsiteX214" y="connsiteY214"/>
              </a:cxn>
              <a:cxn ang="215">
                <a:pos x="connsiteX215" y="connsiteY215"/>
              </a:cxn>
              <a:cxn ang="216">
                <a:pos x="connsiteX216" y="connsiteY216"/>
              </a:cxn>
              <a:cxn ang="217">
                <a:pos x="connsiteX217" y="connsiteY217"/>
              </a:cxn>
              <a:cxn ang="218">
                <a:pos x="connsiteX218" y="connsiteY218"/>
              </a:cxn>
              <a:cxn ang="219">
                <a:pos x="connsiteX219" y="connsiteY219"/>
              </a:cxn>
              <a:cxn ang="220">
                <a:pos x="connsiteX220" y="connsiteY220"/>
              </a:cxn>
              <a:cxn ang="221">
                <a:pos x="connsiteX221" y="connsiteY221"/>
              </a:cxn>
              <a:cxn ang="222">
                <a:pos x="connsiteX222" y="connsiteY222"/>
              </a:cxn>
              <a:cxn ang="223">
                <a:pos x="connsiteX223" y="connsiteY223"/>
              </a:cxn>
              <a:cxn ang="224">
                <a:pos x="connsiteX224" y="connsiteY224"/>
              </a:cxn>
              <a:cxn ang="225">
                <a:pos x="connsiteX225" y="connsiteY225"/>
              </a:cxn>
              <a:cxn ang="226">
                <a:pos x="connsiteX226" y="connsiteY226"/>
              </a:cxn>
              <a:cxn ang="227">
                <a:pos x="connsiteX227" y="connsiteY227"/>
              </a:cxn>
              <a:cxn ang="228">
                <a:pos x="connsiteX228" y="connsiteY228"/>
              </a:cxn>
              <a:cxn ang="229">
                <a:pos x="connsiteX229" y="connsiteY229"/>
              </a:cxn>
              <a:cxn ang="230">
                <a:pos x="connsiteX230" y="connsiteY230"/>
              </a:cxn>
              <a:cxn ang="231">
                <a:pos x="connsiteX231" y="connsiteY231"/>
              </a:cxn>
              <a:cxn ang="232">
                <a:pos x="connsiteX232" y="connsiteY232"/>
              </a:cxn>
              <a:cxn ang="233">
                <a:pos x="connsiteX233" y="connsiteY233"/>
              </a:cxn>
              <a:cxn ang="234">
                <a:pos x="connsiteX234" y="connsiteY234"/>
              </a:cxn>
              <a:cxn ang="235">
                <a:pos x="connsiteX235" y="connsiteY235"/>
              </a:cxn>
              <a:cxn ang="236">
                <a:pos x="connsiteX236" y="connsiteY236"/>
              </a:cxn>
              <a:cxn ang="237">
                <a:pos x="connsiteX237" y="connsiteY237"/>
              </a:cxn>
              <a:cxn ang="238">
                <a:pos x="connsiteX238" y="connsiteY238"/>
              </a:cxn>
              <a:cxn ang="239">
                <a:pos x="connsiteX239" y="connsiteY239"/>
              </a:cxn>
              <a:cxn ang="240">
                <a:pos x="connsiteX240" y="connsiteY240"/>
              </a:cxn>
              <a:cxn ang="241">
                <a:pos x="connsiteX241" y="connsiteY241"/>
              </a:cxn>
              <a:cxn ang="242">
                <a:pos x="connsiteX242" y="connsiteY242"/>
              </a:cxn>
              <a:cxn ang="243">
                <a:pos x="connsiteX243" y="connsiteY243"/>
              </a:cxn>
              <a:cxn ang="244">
                <a:pos x="connsiteX244" y="connsiteY244"/>
              </a:cxn>
              <a:cxn ang="245">
                <a:pos x="connsiteX245" y="connsiteY245"/>
              </a:cxn>
              <a:cxn ang="246">
                <a:pos x="connsiteX246" y="connsiteY246"/>
              </a:cxn>
              <a:cxn ang="247">
                <a:pos x="connsiteX247" y="connsiteY247"/>
              </a:cxn>
              <a:cxn ang="248">
                <a:pos x="connsiteX248" y="connsiteY248"/>
              </a:cxn>
              <a:cxn ang="249">
                <a:pos x="connsiteX249" y="connsiteY249"/>
              </a:cxn>
              <a:cxn ang="250">
                <a:pos x="connsiteX250" y="connsiteY250"/>
              </a:cxn>
              <a:cxn ang="251">
                <a:pos x="connsiteX251" y="connsiteY251"/>
              </a:cxn>
              <a:cxn ang="252">
                <a:pos x="connsiteX252" y="connsiteY252"/>
              </a:cxn>
              <a:cxn ang="253">
                <a:pos x="connsiteX253" y="connsiteY253"/>
              </a:cxn>
              <a:cxn ang="254">
                <a:pos x="connsiteX254" y="connsiteY254"/>
              </a:cxn>
              <a:cxn ang="255">
                <a:pos x="connsiteX255" y="connsiteY255"/>
              </a:cxn>
              <a:cxn ang="256">
                <a:pos x="connsiteX256" y="connsiteY256"/>
              </a:cxn>
              <a:cxn ang="257">
                <a:pos x="connsiteX257" y="connsiteY257"/>
              </a:cxn>
              <a:cxn ang="258">
                <a:pos x="connsiteX258" y="connsiteY258"/>
              </a:cxn>
              <a:cxn ang="259">
                <a:pos x="connsiteX259" y="connsiteY259"/>
              </a:cxn>
              <a:cxn ang="260">
                <a:pos x="connsiteX260" y="connsiteY260"/>
              </a:cxn>
              <a:cxn ang="261">
                <a:pos x="connsiteX261" y="connsiteY261"/>
              </a:cxn>
              <a:cxn ang="262">
                <a:pos x="connsiteX262" y="connsiteY262"/>
              </a:cxn>
              <a:cxn ang="263">
                <a:pos x="connsiteX263" y="connsiteY263"/>
              </a:cxn>
              <a:cxn ang="264">
                <a:pos x="connsiteX264" y="connsiteY264"/>
              </a:cxn>
              <a:cxn ang="265">
                <a:pos x="connsiteX265" y="connsiteY265"/>
              </a:cxn>
              <a:cxn ang="266">
                <a:pos x="connsiteX266" y="connsiteY266"/>
              </a:cxn>
              <a:cxn ang="267">
                <a:pos x="connsiteX267" y="connsiteY267"/>
              </a:cxn>
              <a:cxn ang="268">
                <a:pos x="connsiteX268" y="connsiteY268"/>
              </a:cxn>
              <a:cxn ang="269">
                <a:pos x="connsiteX269" y="connsiteY269"/>
              </a:cxn>
              <a:cxn ang="270">
                <a:pos x="connsiteX270" y="connsiteY270"/>
              </a:cxn>
              <a:cxn ang="271">
                <a:pos x="connsiteX271" y="connsiteY271"/>
              </a:cxn>
              <a:cxn ang="272">
                <a:pos x="connsiteX272" y="connsiteY272"/>
              </a:cxn>
              <a:cxn ang="273">
                <a:pos x="connsiteX273" y="connsiteY273"/>
              </a:cxn>
              <a:cxn ang="274">
                <a:pos x="connsiteX274" y="connsiteY274"/>
              </a:cxn>
              <a:cxn ang="275">
                <a:pos x="connsiteX275" y="connsiteY275"/>
              </a:cxn>
              <a:cxn ang="276">
                <a:pos x="connsiteX276" y="connsiteY276"/>
              </a:cxn>
              <a:cxn ang="277">
                <a:pos x="connsiteX277" y="connsiteY277"/>
              </a:cxn>
              <a:cxn ang="278">
                <a:pos x="connsiteX278" y="connsiteY278"/>
              </a:cxn>
              <a:cxn ang="279">
                <a:pos x="connsiteX279" y="connsiteY279"/>
              </a:cxn>
              <a:cxn ang="280">
                <a:pos x="connsiteX280" y="connsiteY280"/>
              </a:cxn>
              <a:cxn ang="281">
                <a:pos x="connsiteX281" y="connsiteY281"/>
              </a:cxn>
              <a:cxn ang="282">
                <a:pos x="connsiteX282" y="connsiteY282"/>
              </a:cxn>
              <a:cxn ang="283">
                <a:pos x="connsiteX283" y="connsiteY283"/>
              </a:cxn>
              <a:cxn ang="284">
                <a:pos x="connsiteX284" y="connsiteY284"/>
              </a:cxn>
              <a:cxn ang="285">
                <a:pos x="connsiteX285" y="connsiteY285"/>
              </a:cxn>
              <a:cxn ang="286">
                <a:pos x="connsiteX286" y="connsiteY286"/>
              </a:cxn>
              <a:cxn ang="287">
                <a:pos x="connsiteX287" y="connsiteY287"/>
              </a:cxn>
              <a:cxn ang="288">
                <a:pos x="connsiteX288" y="connsiteY288"/>
              </a:cxn>
              <a:cxn ang="289">
                <a:pos x="connsiteX289" y="connsiteY289"/>
              </a:cxn>
              <a:cxn ang="290">
                <a:pos x="connsiteX290" y="connsiteY290"/>
              </a:cxn>
              <a:cxn ang="291">
                <a:pos x="connsiteX291" y="connsiteY291"/>
              </a:cxn>
              <a:cxn ang="292">
                <a:pos x="connsiteX292" y="connsiteY292"/>
              </a:cxn>
              <a:cxn ang="293">
                <a:pos x="connsiteX293" y="connsiteY293"/>
              </a:cxn>
              <a:cxn ang="294">
                <a:pos x="connsiteX294" y="connsiteY294"/>
              </a:cxn>
              <a:cxn ang="295">
                <a:pos x="connsiteX295" y="connsiteY295"/>
              </a:cxn>
              <a:cxn ang="296">
                <a:pos x="connsiteX296" y="connsiteY296"/>
              </a:cxn>
              <a:cxn ang="297">
                <a:pos x="connsiteX297" y="connsiteY297"/>
              </a:cxn>
              <a:cxn ang="298">
                <a:pos x="connsiteX298" y="connsiteY298"/>
              </a:cxn>
              <a:cxn ang="299">
                <a:pos x="connsiteX299" y="connsiteY299"/>
              </a:cxn>
              <a:cxn ang="300">
                <a:pos x="connsiteX300" y="connsiteY300"/>
              </a:cxn>
              <a:cxn ang="301">
                <a:pos x="connsiteX301" y="connsiteY301"/>
              </a:cxn>
              <a:cxn ang="302">
                <a:pos x="connsiteX302" y="connsiteY302"/>
              </a:cxn>
              <a:cxn ang="303">
                <a:pos x="connsiteX303" y="connsiteY303"/>
              </a:cxn>
              <a:cxn ang="304">
                <a:pos x="connsiteX304" y="connsiteY304"/>
              </a:cxn>
              <a:cxn ang="305">
                <a:pos x="connsiteX305" y="connsiteY305"/>
              </a:cxn>
              <a:cxn ang="306">
                <a:pos x="connsiteX306" y="connsiteY306"/>
              </a:cxn>
              <a:cxn ang="307">
                <a:pos x="connsiteX307" y="connsiteY307"/>
              </a:cxn>
              <a:cxn ang="308">
                <a:pos x="connsiteX308" y="connsiteY308"/>
              </a:cxn>
              <a:cxn ang="309">
                <a:pos x="connsiteX309" y="connsiteY309"/>
              </a:cxn>
              <a:cxn ang="310">
                <a:pos x="connsiteX310" y="connsiteY310"/>
              </a:cxn>
              <a:cxn ang="311">
                <a:pos x="connsiteX311" y="connsiteY311"/>
              </a:cxn>
              <a:cxn ang="312">
                <a:pos x="connsiteX312" y="connsiteY312"/>
              </a:cxn>
              <a:cxn ang="313">
                <a:pos x="connsiteX313" y="connsiteY313"/>
              </a:cxn>
              <a:cxn ang="314">
                <a:pos x="connsiteX314" y="connsiteY314"/>
              </a:cxn>
              <a:cxn ang="315">
                <a:pos x="connsiteX315" y="connsiteY315"/>
              </a:cxn>
              <a:cxn ang="316">
                <a:pos x="connsiteX316" y="connsiteY316"/>
              </a:cxn>
              <a:cxn ang="317">
                <a:pos x="connsiteX317" y="connsiteY317"/>
              </a:cxn>
              <a:cxn ang="318">
                <a:pos x="connsiteX318" y="connsiteY318"/>
              </a:cxn>
              <a:cxn ang="319">
                <a:pos x="connsiteX319" y="connsiteY319"/>
              </a:cxn>
              <a:cxn ang="320">
                <a:pos x="connsiteX320" y="connsiteY320"/>
              </a:cxn>
              <a:cxn ang="321">
                <a:pos x="connsiteX321" y="connsiteY321"/>
              </a:cxn>
              <a:cxn ang="322">
                <a:pos x="connsiteX322" y="connsiteY322"/>
              </a:cxn>
              <a:cxn ang="323">
                <a:pos x="connsiteX323" y="connsiteY323"/>
              </a:cxn>
              <a:cxn ang="324">
                <a:pos x="connsiteX324" y="connsiteY324"/>
              </a:cxn>
              <a:cxn ang="325">
                <a:pos x="connsiteX325" y="connsiteY325"/>
              </a:cxn>
              <a:cxn ang="326">
                <a:pos x="connsiteX326" y="connsiteY326"/>
              </a:cxn>
              <a:cxn ang="327">
                <a:pos x="connsiteX327" y="connsiteY327"/>
              </a:cxn>
              <a:cxn ang="328">
                <a:pos x="connsiteX328" y="connsiteY328"/>
              </a:cxn>
              <a:cxn ang="329">
                <a:pos x="connsiteX329" y="connsiteY329"/>
              </a:cxn>
              <a:cxn ang="330">
                <a:pos x="connsiteX330" y="connsiteY330"/>
              </a:cxn>
              <a:cxn ang="331">
                <a:pos x="connsiteX331" y="connsiteY331"/>
              </a:cxn>
              <a:cxn ang="332">
                <a:pos x="connsiteX332" y="connsiteY332"/>
              </a:cxn>
              <a:cxn ang="333">
                <a:pos x="connsiteX333" y="connsiteY333"/>
              </a:cxn>
              <a:cxn ang="334">
                <a:pos x="connsiteX334" y="connsiteY334"/>
              </a:cxn>
              <a:cxn ang="335">
                <a:pos x="connsiteX335" y="connsiteY335"/>
              </a:cxn>
              <a:cxn ang="336">
                <a:pos x="connsiteX336" y="connsiteY336"/>
              </a:cxn>
              <a:cxn ang="337">
                <a:pos x="connsiteX337" y="connsiteY337"/>
              </a:cxn>
              <a:cxn ang="338">
                <a:pos x="connsiteX338" y="connsiteY338"/>
              </a:cxn>
              <a:cxn ang="339">
                <a:pos x="connsiteX339" y="connsiteY339"/>
              </a:cxn>
              <a:cxn ang="340">
                <a:pos x="connsiteX340" y="connsiteY340"/>
              </a:cxn>
              <a:cxn ang="341">
                <a:pos x="connsiteX341" y="connsiteY341"/>
              </a:cxn>
              <a:cxn ang="342">
                <a:pos x="connsiteX342" y="connsiteY342"/>
              </a:cxn>
              <a:cxn ang="343">
                <a:pos x="connsiteX343" y="connsiteY343"/>
              </a:cxn>
              <a:cxn ang="344">
                <a:pos x="connsiteX344" y="connsiteY344"/>
              </a:cxn>
              <a:cxn ang="345">
                <a:pos x="connsiteX345" y="connsiteY345"/>
              </a:cxn>
              <a:cxn ang="346">
                <a:pos x="connsiteX346" y="connsiteY346"/>
              </a:cxn>
              <a:cxn ang="347">
                <a:pos x="connsiteX347" y="connsiteY347"/>
              </a:cxn>
              <a:cxn ang="348">
                <a:pos x="connsiteX348" y="connsiteY348"/>
              </a:cxn>
              <a:cxn ang="349">
                <a:pos x="connsiteX349" y="connsiteY349"/>
              </a:cxn>
              <a:cxn ang="350">
                <a:pos x="connsiteX350" y="connsiteY350"/>
              </a:cxn>
              <a:cxn ang="351">
                <a:pos x="connsiteX351" y="connsiteY351"/>
              </a:cxn>
              <a:cxn ang="352">
                <a:pos x="connsiteX352" y="connsiteY352"/>
              </a:cxn>
              <a:cxn ang="353">
                <a:pos x="connsiteX353" y="connsiteY353"/>
              </a:cxn>
              <a:cxn ang="354">
                <a:pos x="connsiteX354" y="connsiteY354"/>
              </a:cxn>
              <a:cxn ang="355">
                <a:pos x="connsiteX355" y="connsiteY355"/>
              </a:cxn>
              <a:cxn ang="356">
                <a:pos x="connsiteX356" y="connsiteY356"/>
              </a:cxn>
              <a:cxn ang="357">
                <a:pos x="connsiteX357" y="connsiteY357"/>
              </a:cxn>
              <a:cxn ang="358">
                <a:pos x="connsiteX358" y="connsiteY358"/>
              </a:cxn>
              <a:cxn ang="359">
                <a:pos x="connsiteX359" y="connsiteY359"/>
              </a:cxn>
              <a:cxn ang="360">
                <a:pos x="connsiteX360" y="connsiteY360"/>
              </a:cxn>
              <a:cxn ang="361">
                <a:pos x="connsiteX361" y="connsiteY361"/>
              </a:cxn>
              <a:cxn ang="362">
                <a:pos x="connsiteX362" y="connsiteY362"/>
              </a:cxn>
              <a:cxn ang="363">
                <a:pos x="connsiteX363" y="connsiteY363"/>
              </a:cxn>
              <a:cxn ang="364">
                <a:pos x="connsiteX364" y="connsiteY364"/>
              </a:cxn>
              <a:cxn ang="365">
                <a:pos x="connsiteX365" y="connsiteY365"/>
              </a:cxn>
              <a:cxn ang="366">
                <a:pos x="connsiteX366" y="connsiteY366"/>
              </a:cxn>
              <a:cxn ang="367">
                <a:pos x="connsiteX367" y="connsiteY367"/>
              </a:cxn>
              <a:cxn ang="368">
                <a:pos x="connsiteX368" y="connsiteY368"/>
              </a:cxn>
              <a:cxn ang="369">
                <a:pos x="connsiteX369" y="connsiteY369"/>
              </a:cxn>
              <a:cxn ang="370">
                <a:pos x="connsiteX370" y="connsiteY370"/>
              </a:cxn>
              <a:cxn ang="371">
                <a:pos x="connsiteX371" y="connsiteY371"/>
              </a:cxn>
              <a:cxn ang="372">
                <a:pos x="connsiteX372" y="connsiteY372"/>
              </a:cxn>
              <a:cxn ang="373">
                <a:pos x="connsiteX373" y="connsiteY373"/>
              </a:cxn>
              <a:cxn ang="374">
                <a:pos x="connsiteX374" y="connsiteY374"/>
              </a:cxn>
              <a:cxn ang="375">
                <a:pos x="connsiteX375" y="connsiteY375"/>
              </a:cxn>
              <a:cxn ang="376">
                <a:pos x="connsiteX376" y="connsiteY376"/>
              </a:cxn>
              <a:cxn ang="377">
                <a:pos x="connsiteX377" y="connsiteY377"/>
              </a:cxn>
              <a:cxn ang="378">
                <a:pos x="connsiteX378" y="connsiteY378"/>
              </a:cxn>
              <a:cxn ang="379">
                <a:pos x="connsiteX379" y="connsiteY379"/>
              </a:cxn>
              <a:cxn ang="380">
                <a:pos x="connsiteX380" y="connsiteY380"/>
              </a:cxn>
              <a:cxn ang="381">
                <a:pos x="connsiteX381" y="connsiteY381"/>
              </a:cxn>
              <a:cxn ang="382">
                <a:pos x="connsiteX382" y="connsiteY382"/>
              </a:cxn>
              <a:cxn ang="383">
                <a:pos x="connsiteX383" y="connsiteY383"/>
              </a:cxn>
              <a:cxn ang="384">
                <a:pos x="connsiteX384" y="connsiteY384"/>
              </a:cxn>
              <a:cxn ang="385">
                <a:pos x="connsiteX385" y="connsiteY385"/>
              </a:cxn>
              <a:cxn ang="386">
                <a:pos x="connsiteX386" y="connsiteY386"/>
              </a:cxn>
              <a:cxn ang="387">
                <a:pos x="connsiteX387" y="connsiteY387"/>
              </a:cxn>
              <a:cxn ang="388">
                <a:pos x="connsiteX388" y="connsiteY388"/>
              </a:cxn>
              <a:cxn ang="389">
                <a:pos x="connsiteX389" y="connsiteY389"/>
              </a:cxn>
              <a:cxn ang="390">
                <a:pos x="connsiteX390" y="connsiteY390"/>
              </a:cxn>
              <a:cxn ang="391">
                <a:pos x="connsiteX391" y="connsiteY391"/>
              </a:cxn>
              <a:cxn ang="392">
                <a:pos x="connsiteX392" y="connsiteY392"/>
              </a:cxn>
              <a:cxn ang="393">
                <a:pos x="connsiteX393" y="connsiteY393"/>
              </a:cxn>
              <a:cxn ang="394">
                <a:pos x="connsiteX394" y="connsiteY394"/>
              </a:cxn>
              <a:cxn ang="395">
                <a:pos x="connsiteX395" y="connsiteY395"/>
              </a:cxn>
              <a:cxn ang="396">
                <a:pos x="connsiteX396" y="connsiteY396"/>
              </a:cxn>
              <a:cxn ang="397">
                <a:pos x="connsiteX397" y="connsiteY397"/>
              </a:cxn>
              <a:cxn ang="398">
                <a:pos x="connsiteX398" y="connsiteY398"/>
              </a:cxn>
              <a:cxn ang="399">
                <a:pos x="connsiteX399" y="connsiteY399"/>
              </a:cxn>
              <a:cxn ang="400">
                <a:pos x="connsiteX400" y="connsiteY400"/>
              </a:cxn>
              <a:cxn ang="401">
                <a:pos x="connsiteX401" y="connsiteY401"/>
              </a:cxn>
              <a:cxn ang="402">
                <a:pos x="connsiteX402" y="connsiteY402"/>
              </a:cxn>
              <a:cxn ang="403">
                <a:pos x="connsiteX403" y="connsiteY403"/>
              </a:cxn>
              <a:cxn ang="404">
                <a:pos x="connsiteX404" y="connsiteY404"/>
              </a:cxn>
              <a:cxn ang="405">
                <a:pos x="connsiteX405" y="connsiteY405"/>
              </a:cxn>
              <a:cxn ang="406">
                <a:pos x="connsiteX406" y="connsiteY406"/>
              </a:cxn>
              <a:cxn ang="407">
                <a:pos x="connsiteX407" y="connsiteY407"/>
              </a:cxn>
              <a:cxn ang="408">
                <a:pos x="connsiteX408" y="connsiteY408"/>
              </a:cxn>
              <a:cxn ang="409">
                <a:pos x="connsiteX409" y="connsiteY409"/>
              </a:cxn>
              <a:cxn ang="410">
                <a:pos x="connsiteX410" y="connsiteY410"/>
              </a:cxn>
              <a:cxn ang="411">
                <a:pos x="connsiteX411" y="connsiteY411"/>
              </a:cxn>
              <a:cxn ang="412">
                <a:pos x="connsiteX412" y="connsiteY412"/>
              </a:cxn>
              <a:cxn ang="413">
                <a:pos x="connsiteX413" y="connsiteY413"/>
              </a:cxn>
              <a:cxn ang="414">
                <a:pos x="connsiteX414" y="connsiteY414"/>
              </a:cxn>
              <a:cxn ang="415">
                <a:pos x="connsiteX415" y="connsiteY415"/>
              </a:cxn>
              <a:cxn ang="416">
                <a:pos x="connsiteX416" y="connsiteY416"/>
              </a:cxn>
              <a:cxn ang="417">
                <a:pos x="connsiteX417" y="connsiteY417"/>
              </a:cxn>
              <a:cxn ang="418">
                <a:pos x="connsiteX418" y="connsiteY418"/>
              </a:cxn>
              <a:cxn ang="419">
                <a:pos x="connsiteX419" y="connsiteY419"/>
              </a:cxn>
              <a:cxn ang="420">
                <a:pos x="connsiteX420" y="connsiteY420"/>
              </a:cxn>
              <a:cxn ang="421">
                <a:pos x="connsiteX421" y="connsiteY421"/>
              </a:cxn>
              <a:cxn ang="422">
                <a:pos x="connsiteX422" y="connsiteY422"/>
              </a:cxn>
              <a:cxn ang="423">
                <a:pos x="connsiteX423" y="connsiteY423"/>
              </a:cxn>
              <a:cxn ang="424">
                <a:pos x="connsiteX424" y="connsiteY424"/>
              </a:cxn>
              <a:cxn ang="425">
                <a:pos x="connsiteX425" y="connsiteY425"/>
              </a:cxn>
              <a:cxn ang="426">
                <a:pos x="connsiteX426" y="connsiteY426"/>
              </a:cxn>
              <a:cxn ang="427">
                <a:pos x="connsiteX427" y="connsiteY427"/>
              </a:cxn>
              <a:cxn ang="428">
                <a:pos x="connsiteX428" y="connsiteY428"/>
              </a:cxn>
              <a:cxn ang="429">
                <a:pos x="connsiteX429" y="connsiteY429"/>
              </a:cxn>
              <a:cxn ang="430">
                <a:pos x="connsiteX430" y="connsiteY430"/>
              </a:cxn>
              <a:cxn ang="431">
                <a:pos x="connsiteX431" y="connsiteY431"/>
              </a:cxn>
              <a:cxn ang="432">
                <a:pos x="connsiteX432" y="connsiteY432"/>
              </a:cxn>
              <a:cxn ang="433">
                <a:pos x="connsiteX433" y="connsiteY433"/>
              </a:cxn>
              <a:cxn ang="434">
                <a:pos x="connsiteX434" y="connsiteY434"/>
              </a:cxn>
              <a:cxn ang="435">
                <a:pos x="connsiteX435" y="connsiteY435"/>
              </a:cxn>
              <a:cxn ang="436">
                <a:pos x="connsiteX436" y="connsiteY436"/>
              </a:cxn>
              <a:cxn ang="437">
                <a:pos x="connsiteX437" y="connsiteY437"/>
              </a:cxn>
              <a:cxn ang="438">
                <a:pos x="connsiteX438" y="connsiteY438"/>
              </a:cxn>
              <a:cxn ang="439">
                <a:pos x="connsiteX439" y="connsiteY439"/>
              </a:cxn>
              <a:cxn ang="440">
                <a:pos x="connsiteX440" y="connsiteY440"/>
              </a:cxn>
              <a:cxn ang="441">
                <a:pos x="connsiteX441" y="connsiteY441"/>
              </a:cxn>
              <a:cxn ang="442">
                <a:pos x="connsiteX442" y="connsiteY442"/>
              </a:cxn>
              <a:cxn ang="443">
                <a:pos x="connsiteX443" y="connsiteY443"/>
              </a:cxn>
              <a:cxn ang="444">
                <a:pos x="connsiteX444" y="connsiteY444"/>
              </a:cxn>
              <a:cxn ang="445">
                <a:pos x="connsiteX445" y="connsiteY445"/>
              </a:cxn>
              <a:cxn ang="446">
                <a:pos x="connsiteX446" y="connsiteY446"/>
              </a:cxn>
              <a:cxn ang="447">
                <a:pos x="connsiteX447" y="connsiteY447"/>
              </a:cxn>
              <a:cxn ang="448">
                <a:pos x="connsiteX448" y="connsiteY448"/>
              </a:cxn>
              <a:cxn ang="449">
                <a:pos x="connsiteX449" y="connsiteY449"/>
              </a:cxn>
              <a:cxn ang="450">
                <a:pos x="connsiteX450" y="connsiteY450"/>
              </a:cxn>
              <a:cxn ang="451">
                <a:pos x="connsiteX451" y="connsiteY451"/>
              </a:cxn>
              <a:cxn ang="452">
                <a:pos x="connsiteX452" y="connsiteY452"/>
              </a:cxn>
              <a:cxn ang="453">
                <a:pos x="connsiteX453" y="connsiteY453"/>
              </a:cxn>
              <a:cxn ang="454">
                <a:pos x="connsiteX454" y="connsiteY454"/>
              </a:cxn>
              <a:cxn ang="455">
                <a:pos x="connsiteX455" y="connsiteY455"/>
              </a:cxn>
              <a:cxn ang="456">
                <a:pos x="connsiteX456" y="connsiteY456"/>
              </a:cxn>
              <a:cxn ang="457">
                <a:pos x="connsiteX457" y="connsiteY457"/>
              </a:cxn>
              <a:cxn ang="458">
                <a:pos x="connsiteX458" y="connsiteY458"/>
              </a:cxn>
              <a:cxn ang="459">
                <a:pos x="connsiteX459" y="connsiteY459"/>
              </a:cxn>
              <a:cxn ang="460">
                <a:pos x="connsiteX460" y="connsiteY460"/>
              </a:cxn>
              <a:cxn ang="461">
                <a:pos x="connsiteX461" y="connsiteY461"/>
              </a:cxn>
              <a:cxn ang="462">
                <a:pos x="connsiteX462" y="connsiteY462"/>
              </a:cxn>
              <a:cxn ang="463">
                <a:pos x="connsiteX463" y="connsiteY463"/>
              </a:cxn>
              <a:cxn ang="464">
                <a:pos x="connsiteX464" y="connsiteY464"/>
              </a:cxn>
              <a:cxn ang="465">
                <a:pos x="connsiteX465" y="connsiteY465"/>
              </a:cxn>
              <a:cxn ang="466">
                <a:pos x="connsiteX466" y="connsiteY466"/>
              </a:cxn>
              <a:cxn ang="467">
                <a:pos x="connsiteX467" y="connsiteY467"/>
              </a:cxn>
              <a:cxn ang="468">
                <a:pos x="connsiteX468" y="connsiteY468"/>
              </a:cxn>
              <a:cxn ang="469">
                <a:pos x="connsiteX469" y="connsiteY469"/>
              </a:cxn>
              <a:cxn ang="470">
                <a:pos x="connsiteX470" y="connsiteY470"/>
              </a:cxn>
              <a:cxn ang="471">
                <a:pos x="connsiteX471" y="connsiteY471"/>
              </a:cxn>
              <a:cxn ang="472">
                <a:pos x="connsiteX472" y="connsiteY472"/>
              </a:cxn>
              <a:cxn ang="473">
                <a:pos x="connsiteX473" y="connsiteY473"/>
              </a:cxn>
              <a:cxn ang="474">
                <a:pos x="connsiteX474" y="connsiteY474"/>
              </a:cxn>
              <a:cxn ang="475">
                <a:pos x="connsiteX475" y="connsiteY475"/>
              </a:cxn>
              <a:cxn ang="476">
                <a:pos x="connsiteX476" y="connsiteY476"/>
              </a:cxn>
              <a:cxn ang="477">
                <a:pos x="connsiteX477" y="connsiteY477"/>
              </a:cxn>
              <a:cxn ang="478">
                <a:pos x="connsiteX478" y="connsiteY478"/>
              </a:cxn>
              <a:cxn ang="479">
                <a:pos x="connsiteX479" y="connsiteY479"/>
              </a:cxn>
              <a:cxn ang="480">
                <a:pos x="connsiteX480" y="connsiteY480"/>
              </a:cxn>
              <a:cxn ang="481">
                <a:pos x="connsiteX481" y="connsiteY481"/>
              </a:cxn>
              <a:cxn ang="482">
                <a:pos x="connsiteX482" y="connsiteY482"/>
              </a:cxn>
              <a:cxn ang="483">
                <a:pos x="connsiteX483" y="connsiteY483"/>
              </a:cxn>
              <a:cxn ang="484">
                <a:pos x="connsiteX484" y="connsiteY484"/>
              </a:cxn>
              <a:cxn ang="485">
                <a:pos x="connsiteX485" y="connsiteY485"/>
              </a:cxn>
              <a:cxn ang="486">
                <a:pos x="connsiteX486" y="connsiteY486"/>
              </a:cxn>
              <a:cxn ang="487">
                <a:pos x="connsiteX487" y="connsiteY487"/>
              </a:cxn>
              <a:cxn ang="488">
                <a:pos x="connsiteX488" y="connsiteY488"/>
              </a:cxn>
              <a:cxn ang="489">
                <a:pos x="connsiteX489" y="connsiteY489"/>
              </a:cxn>
              <a:cxn ang="490">
                <a:pos x="connsiteX490" y="connsiteY490"/>
              </a:cxn>
              <a:cxn ang="491">
                <a:pos x="connsiteX491" y="connsiteY491"/>
              </a:cxn>
              <a:cxn ang="492">
                <a:pos x="connsiteX492" y="connsiteY492"/>
              </a:cxn>
              <a:cxn ang="493">
                <a:pos x="connsiteX493" y="connsiteY493"/>
              </a:cxn>
              <a:cxn ang="494">
                <a:pos x="connsiteX494" y="connsiteY494"/>
              </a:cxn>
              <a:cxn ang="495">
                <a:pos x="connsiteX495" y="connsiteY495"/>
              </a:cxn>
              <a:cxn ang="496">
                <a:pos x="connsiteX496" y="connsiteY496"/>
              </a:cxn>
              <a:cxn ang="497">
                <a:pos x="connsiteX497" y="connsiteY497"/>
              </a:cxn>
              <a:cxn ang="498">
                <a:pos x="connsiteX498" y="connsiteY498"/>
              </a:cxn>
              <a:cxn ang="499">
                <a:pos x="connsiteX499" y="connsiteY499"/>
              </a:cxn>
              <a:cxn ang="500">
                <a:pos x="connsiteX500" y="connsiteY500"/>
              </a:cxn>
              <a:cxn ang="501">
                <a:pos x="connsiteX501" y="connsiteY501"/>
              </a:cxn>
              <a:cxn ang="502">
                <a:pos x="connsiteX502" y="connsiteY502"/>
              </a:cxn>
              <a:cxn ang="503">
                <a:pos x="connsiteX503" y="connsiteY503"/>
              </a:cxn>
              <a:cxn ang="504">
                <a:pos x="connsiteX504" y="connsiteY504"/>
              </a:cxn>
              <a:cxn ang="505">
                <a:pos x="connsiteX505" y="connsiteY505"/>
              </a:cxn>
              <a:cxn ang="506">
                <a:pos x="connsiteX506" y="connsiteY506"/>
              </a:cxn>
              <a:cxn ang="507">
                <a:pos x="connsiteX507" y="connsiteY507"/>
              </a:cxn>
              <a:cxn ang="508">
                <a:pos x="connsiteX508" y="connsiteY508"/>
              </a:cxn>
              <a:cxn ang="509">
                <a:pos x="connsiteX509" y="connsiteY509"/>
              </a:cxn>
              <a:cxn ang="510">
                <a:pos x="connsiteX510" y="connsiteY510"/>
              </a:cxn>
              <a:cxn ang="511">
                <a:pos x="connsiteX511" y="connsiteY511"/>
              </a:cxn>
              <a:cxn ang="512">
                <a:pos x="connsiteX512" y="connsiteY512"/>
              </a:cxn>
              <a:cxn ang="513">
                <a:pos x="connsiteX513" y="connsiteY513"/>
              </a:cxn>
              <a:cxn ang="514">
                <a:pos x="connsiteX514" y="connsiteY514"/>
              </a:cxn>
              <a:cxn ang="515">
                <a:pos x="connsiteX515" y="connsiteY515"/>
              </a:cxn>
              <a:cxn ang="516">
                <a:pos x="connsiteX516" y="connsiteY516"/>
              </a:cxn>
              <a:cxn ang="517">
                <a:pos x="connsiteX517" y="connsiteY517"/>
              </a:cxn>
              <a:cxn ang="518">
                <a:pos x="connsiteX518" y="connsiteY518"/>
              </a:cxn>
              <a:cxn ang="519">
                <a:pos x="connsiteX519" y="connsiteY519"/>
              </a:cxn>
              <a:cxn ang="520">
                <a:pos x="connsiteX520" y="connsiteY520"/>
              </a:cxn>
              <a:cxn ang="521">
                <a:pos x="connsiteX521" y="connsiteY521"/>
              </a:cxn>
              <a:cxn ang="522">
                <a:pos x="connsiteX522" y="connsiteY522"/>
              </a:cxn>
              <a:cxn ang="523">
                <a:pos x="connsiteX523" y="connsiteY523"/>
              </a:cxn>
              <a:cxn ang="524">
                <a:pos x="connsiteX524" y="connsiteY524"/>
              </a:cxn>
              <a:cxn ang="525">
                <a:pos x="connsiteX525" y="connsiteY525"/>
              </a:cxn>
              <a:cxn ang="526">
                <a:pos x="connsiteX526" y="connsiteY526"/>
              </a:cxn>
              <a:cxn ang="527">
                <a:pos x="connsiteX527" y="connsiteY527"/>
              </a:cxn>
              <a:cxn ang="528">
                <a:pos x="connsiteX528" y="connsiteY528"/>
              </a:cxn>
              <a:cxn ang="529">
                <a:pos x="connsiteX529" y="connsiteY529"/>
              </a:cxn>
              <a:cxn ang="530">
                <a:pos x="connsiteX530" y="connsiteY530"/>
              </a:cxn>
              <a:cxn ang="531">
                <a:pos x="connsiteX531" y="connsiteY531"/>
              </a:cxn>
              <a:cxn ang="532">
                <a:pos x="connsiteX532" y="connsiteY532"/>
              </a:cxn>
              <a:cxn ang="533">
                <a:pos x="connsiteX533" y="connsiteY533"/>
              </a:cxn>
              <a:cxn ang="534">
                <a:pos x="connsiteX534" y="connsiteY534"/>
              </a:cxn>
              <a:cxn ang="535">
                <a:pos x="connsiteX535" y="connsiteY535"/>
              </a:cxn>
              <a:cxn ang="536">
                <a:pos x="connsiteX536" y="connsiteY536"/>
              </a:cxn>
              <a:cxn ang="537">
                <a:pos x="connsiteX537" y="connsiteY537"/>
              </a:cxn>
              <a:cxn ang="538">
                <a:pos x="connsiteX538" y="connsiteY538"/>
              </a:cxn>
              <a:cxn ang="539">
                <a:pos x="connsiteX539" y="connsiteY539"/>
              </a:cxn>
              <a:cxn ang="540">
                <a:pos x="connsiteX540" y="connsiteY540"/>
              </a:cxn>
              <a:cxn ang="541">
                <a:pos x="connsiteX541" y="connsiteY541"/>
              </a:cxn>
              <a:cxn ang="542">
                <a:pos x="connsiteX542" y="connsiteY542"/>
              </a:cxn>
              <a:cxn ang="543">
                <a:pos x="connsiteX543" y="connsiteY543"/>
              </a:cxn>
              <a:cxn ang="544">
                <a:pos x="connsiteX544" y="connsiteY544"/>
              </a:cxn>
              <a:cxn ang="545">
                <a:pos x="connsiteX545" y="connsiteY545"/>
              </a:cxn>
              <a:cxn ang="546">
                <a:pos x="connsiteX546" y="connsiteY546"/>
              </a:cxn>
              <a:cxn ang="547">
                <a:pos x="connsiteX547" y="connsiteY547"/>
              </a:cxn>
              <a:cxn ang="548">
                <a:pos x="connsiteX548" y="connsiteY548"/>
              </a:cxn>
              <a:cxn ang="549">
                <a:pos x="connsiteX549" y="connsiteY549"/>
              </a:cxn>
              <a:cxn ang="550">
                <a:pos x="connsiteX550" y="connsiteY550"/>
              </a:cxn>
              <a:cxn ang="551">
                <a:pos x="connsiteX551" y="connsiteY551"/>
              </a:cxn>
              <a:cxn ang="552">
                <a:pos x="connsiteX552" y="connsiteY552"/>
              </a:cxn>
              <a:cxn ang="553">
                <a:pos x="connsiteX553" y="connsiteY553"/>
              </a:cxn>
              <a:cxn ang="554">
                <a:pos x="connsiteX554" y="connsiteY554"/>
              </a:cxn>
              <a:cxn ang="555">
                <a:pos x="connsiteX555" y="connsiteY555"/>
              </a:cxn>
              <a:cxn ang="556">
                <a:pos x="connsiteX556" y="connsiteY556"/>
              </a:cxn>
              <a:cxn ang="557">
                <a:pos x="connsiteX557" y="connsiteY557"/>
              </a:cxn>
              <a:cxn ang="558">
                <a:pos x="connsiteX558" y="connsiteY558"/>
              </a:cxn>
              <a:cxn ang="559">
                <a:pos x="connsiteX559" y="connsiteY559"/>
              </a:cxn>
              <a:cxn ang="560">
                <a:pos x="connsiteX560" y="connsiteY560"/>
              </a:cxn>
              <a:cxn ang="561">
                <a:pos x="connsiteX561" y="connsiteY561"/>
              </a:cxn>
              <a:cxn ang="562">
                <a:pos x="connsiteX562" y="connsiteY562"/>
              </a:cxn>
              <a:cxn ang="563">
                <a:pos x="connsiteX563" y="connsiteY563"/>
              </a:cxn>
              <a:cxn ang="564">
                <a:pos x="connsiteX564" y="connsiteY564"/>
              </a:cxn>
              <a:cxn ang="565">
                <a:pos x="connsiteX565" y="connsiteY565"/>
              </a:cxn>
              <a:cxn ang="566">
                <a:pos x="connsiteX566" y="connsiteY566"/>
              </a:cxn>
              <a:cxn ang="567">
                <a:pos x="connsiteX567" y="connsiteY567"/>
              </a:cxn>
              <a:cxn ang="568">
                <a:pos x="connsiteX568" y="connsiteY568"/>
              </a:cxn>
              <a:cxn ang="569">
                <a:pos x="connsiteX569" y="connsiteY569"/>
              </a:cxn>
              <a:cxn ang="570">
                <a:pos x="connsiteX570" y="connsiteY570"/>
              </a:cxn>
              <a:cxn ang="571">
                <a:pos x="connsiteX571" y="connsiteY571"/>
              </a:cxn>
              <a:cxn ang="572">
                <a:pos x="connsiteX572" y="connsiteY572"/>
              </a:cxn>
              <a:cxn ang="573">
                <a:pos x="connsiteX573" y="connsiteY573"/>
              </a:cxn>
              <a:cxn ang="574">
                <a:pos x="connsiteX574" y="connsiteY574"/>
              </a:cxn>
              <a:cxn ang="575">
                <a:pos x="connsiteX575" y="connsiteY575"/>
              </a:cxn>
              <a:cxn ang="576">
                <a:pos x="connsiteX576" y="connsiteY576"/>
              </a:cxn>
              <a:cxn ang="577">
                <a:pos x="connsiteX577" y="connsiteY577"/>
              </a:cxn>
              <a:cxn ang="578">
                <a:pos x="connsiteX578" y="connsiteY578"/>
              </a:cxn>
              <a:cxn ang="579">
                <a:pos x="connsiteX579" y="connsiteY579"/>
              </a:cxn>
              <a:cxn ang="580">
                <a:pos x="connsiteX580" y="connsiteY580"/>
              </a:cxn>
              <a:cxn ang="581">
                <a:pos x="connsiteX581" y="connsiteY581"/>
              </a:cxn>
              <a:cxn ang="582">
                <a:pos x="connsiteX582" y="connsiteY582"/>
              </a:cxn>
              <a:cxn ang="583">
                <a:pos x="connsiteX583" y="connsiteY583"/>
              </a:cxn>
              <a:cxn ang="584">
                <a:pos x="connsiteX584" y="connsiteY584"/>
              </a:cxn>
              <a:cxn ang="585">
                <a:pos x="connsiteX585" y="connsiteY585"/>
              </a:cxn>
              <a:cxn ang="586">
                <a:pos x="connsiteX586" y="connsiteY586"/>
              </a:cxn>
              <a:cxn ang="587">
                <a:pos x="connsiteX587" y="connsiteY587"/>
              </a:cxn>
              <a:cxn ang="588">
                <a:pos x="connsiteX588" y="connsiteY588"/>
              </a:cxn>
              <a:cxn ang="589">
                <a:pos x="connsiteX589" y="connsiteY589"/>
              </a:cxn>
              <a:cxn ang="590">
                <a:pos x="connsiteX590" y="connsiteY590"/>
              </a:cxn>
              <a:cxn ang="591">
                <a:pos x="connsiteX591" y="connsiteY591"/>
              </a:cxn>
              <a:cxn ang="592">
                <a:pos x="connsiteX592" y="connsiteY592"/>
              </a:cxn>
              <a:cxn ang="593">
                <a:pos x="connsiteX593" y="connsiteY593"/>
              </a:cxn>
              <a:cxn ang="594">
                <a:pos x="connsiteX594" y="connsiteY594"/>
              </a:cxn>
              <a:cxn ang="595">
                <a:pos x="connsiteX595" y="connsiteY595"/>
              </a:cxn>
              <a:cxn ang="596">
                <a:pos x="connsiteX596" y="connsiteY596"/>
              </a:cxn>
              <a:cxn ang="597">
                <a:pos x="connsiteX597" y="connsiteY597"/>
              </a:cxn>
              <a:cxn ang="598">
                <a:pos x="connsiteX598" y="connsiteY598"/>
              </a:cxn>
              <a:cxn ang="599">
                <a:pos x="connsiteX599" y="connsiteY599"/>
              </a:cxn>
              <a:cxn ang="600">
                <a:pos x="connsiteX600" y="connsiteY600"/>
              </a:cxn>
              <a:cxn ang="601">
                <a:pos x="connsiteX601" y="connsiteY601"/>
              </a:cxn>
              <a:cxn ang="602">
                <a:pos x="connsiteX602" y="connsiteY602"/>
              </a:cxn>
              <a:cxn ang="603">
                <a:pos x="connsiteX603" y="connsiteY603"/>
              </a:cxn>
              <a:cxn ang="604">
                <a:pos x="connsiteX604" y="connsiteY604"/>
              </a:cxn>
              <a:cxn ang="605">
                <a:pos x="connsiteX605" y="connsiteY605"/>
              </a:cxn>
              <a:cxn ang="606">
                <a:pos x="connsiteX606" y="connsiteY606"/>
              </a:cxn>
              <a:cxn ang="607">
                <a:pos x="connsiteX607" y="connsiteY607"/>
              </a:cxn>
              <a:cxn ang="608">
                <a:pos x="connsiteX608" y="connsiteY608"/>
              </a:cxn>
              <a:cxn ang="609">
                <a:pos x="connsiteX609" y="connsiteY609"/>
              </a:cxn>
              <a:cxn ang="610">
                <a:pos x="connsiteX610" y="connsiteY610"/>
              </a:cxn>
              <a:cxn ang="611">
                <a:pos x="connsiteX611" y="connsiteY611"/>
              </a:cxn>
              <a:cxn ang="612">
                <a:pos x="connsiteX612" y="connsiteY612"/>
              </a:cxn>
              <a:cxn ang="613">
                <a:pos x="connsiteX613" y="connsiteY613"/>
              </a:cxn>
              <a:cxn ang="614">
                <a:pos x="connsiteX614" y="connsiteY614"/>
              </a:cxn>
              <a:cxn ang="615">
                <a:pos x="connsiteX615" y="connsiteY615"/>
              </a:cxn>
              <a:cxn ang="616">
                <a:pos x="connsiteX616" y="connsiteY616"/>
              </a:cxn>
              <a:cxn ang="617">
                <a:pos x="connsiteX617" y="connsiteY617"/>
              </a:cxn>
              <a:cxn ang="618">
                <a:pos x="connsiteX618" y="connsiteY618"/>
              </a:cxn>
              <a:cxn ang="619">
                <a:pos x="connsiteX619" y="connsiteY619"/>
              </a:cxn>
              <a:cxn ang="620">
                <a:pos x="connsiteX620" y="connsiteY620"/>
              </a:cxn>
              <a:cxn ang="621">
                <a:pos x="connsiteX621" y="connsiteY621"/>
              </a:cxn>
              <a:cxn ang="622">
                <a:pos x="connsiteX622" y="connsiteY622"/>
              </a:cxn>
              <a:cxn ang="623">
                <a:pos x="connsiteX623" y="connsiteY623"/>
              </a:cxn>
              <a:cxn ang="624">
                <a:pos x="connsiteX624" y="connsiteY624"/>
              </a:cxn>
              <a:cxn ang="625">
                <a:pos x="connsiteX625" y="connsiteY625"/>
              </a:cxn>
              <a:cxn ang="626">
                <a:pos x="connsiteX626" y="connsiteY626"/>
              </a:cxn>
              <a:cxn ang="627">
                <a:pos x="connsiteX627" y="connsiteY627"/>
              </a:cxn>
              <a:cxn ang="628">
                <a:pos x="connsiteX628" y="connsiteY628"/>
              </a:cxn>
              <a:cxn ang="629">
                <a:pos x="connsiteX629" y="connsiteY629"/>
              </a:cxn>
              <a:cxn ang="630">
                <a:pos x="connsiteX630" y="connsiteY630"/>
              </a:cxn>
              <a:cxn ang="631">
                <a:pos x="connsiteX631" y="connsiteY631"/>
              </a:cxn>
              <a:cxn ang="632">
                <a:pos x="connsiteX632" y="connsiteY632"/>
              </a:cxn>
              <a:cxn ang="633">
                <a:pos x="connsiteX633" y="connsiteY633"/>
              </a:cxn>
              <a:cxn ang="634">
                <a:pos x="connsiteX634" y="connsiteY634"/>
              </a:cxn>
              <a:cxn ang="635">
                <a:pos x="connsiteX635" y="connsiteY635"/>
              </a:cxn>
              <a:cxn ang="636">
                <a:pos x="connsiteX636" y="connsiteY636"/>
              </a:cxn>
              <a:cxn ang="637">
                <a:pos x="connsiteX637" y="connsiteY637"/>
              </a:cxn>
              <a:cxn ang="638">
                <a:pos x="connsiteX638" y="connsiteY638"/>
              </a:cxn>
              <a:cxn ang="639">
                <a:pos x="connsiteX639" y="connsiteY639"/>
              </a:cxn>
              <a:cxn ang="640">
                <a:pos x="connsiteX640" y="connsiteY640"/>
              </a:cxn>
              <a:cxn ang="641">
                <a:pos x="connsiteX641" y="connsiteY641"/>
              </a:cxn>
              <a:cxn ang="642">
                <a:pos x="connsiteX642" y="connsiteY642"/>
              </a:cxn>
              <a:cxn ang="643">
                <a:pos x="connsiteX643" y="connsiteY643"/>
              </a:cxn>
              <a:cxn ang="644">
                <a:pos x="connsiteX644" y="connsiteY644"/>
              </a:cxn>
              <a:cxn ang="645">
                <a:pos x="connsiteX645" y="connsiteY645"/>
              </a:cxn>
              <a:cxn ang="646">
                <a:pos x="connsiteX646" y="connsiteY646"/>
              </a:cxn>
              <a:cxn ang="647">
                <a:pos x="connsiteX647" y="connsiteY647"/>
              </a:cxn>
              <a:cxn ang="648">
                <a:pos x="connsiteX648" y="connsiteY648"/>
              </a:cxn>
              <a:cxn ang="649">
                <a:pos x="connsiteX649" y="connsiteY649"/>
              </a:cxn>
              <a:cxn ang="650">
                <a:pos x="connsiteX650" y="connsiteY650"/>
              </a:cxn>
              <a:cxn ang="651">
                <a:pos x="connsiteX651" y="connsiteY651"/>
              </a:cxn>
              <a:cxn ang="652">
                <a:pos x="connsiteX652" y="connsiteY652"/>
              </a:cxn>
              <a:cxn ang="653">
                <a:pos x="connsiteX653" y="connsiteY653"/>
              </a:cxn>
              <a:cxn ang="654">
                <a:pos x="connsiteX654" y="connsiteY654"/>
              </a:cxn>
              <a:cxn ang="655">
                <a:pos x="connsiteX655" y="connsiteY655"/>
              </a:cxn>
              <a:cxn ang="656">
                <a:pos x="connsiteX656" y="connsiteY656"/>
              </a:cxn>
              <a:cxn ang="657">
                <a:pos x="connsiteX657" y="connsiteY657"/>
              </a:cxn>
              <a:cxn ang="658">
                <a:pos x="connsiteX658" y="connsiteY658"/>
              </a:cxn>
              <a:cxn ang="659">
                <a:pos x="connsiteX659" y="connsiteY659"/>
              </a:cxn>
              <a:cxn ang="660">
                <a:pos x="connsiteX660" y="connsiteY660"/>
              </a:cxn>
              <a:cxn ang="661">
                <a:pos x="connsiteX661" y="connsiteY661"/>
              </a:cxn>
              <a:cxn ang="662">
                <a:pos x="connsiteX662" y="connsiteY662"/>
              </a:cxn>
              <a:cxn ang="663">
                <a:pos x="connsiteX663" y="connsiteY663"/>
              </a:cxn>
              <a:cxn ang="664">
                <a:pos x="connsiteX664" y="connsiteY664"/>
              </a:cxn>
              <a:cxn ang="665">
                <a:pos x="connsiteX665" y="connsiteY665"/>
              </a:cxn>
              <a:cxn ang="666">
                <a:pos x="connsiteX666" y="connsiteY666"/>
              </a:cxn>
              <a:cxn ang="667">
                <a:pos x="connsiteX667" y="connsiteY667"/>
              </a:cxn>
              <a:cxn ang="668">
                <a:pos x="connsiteX668" y="connsiteY668"/>
              </a:cxn>
              <a:cxn ang="669">
                <a:pos x="connsiteX669" y="connsiteY669"/>
              </a:cxn>
              <a:cxn ang="670">
                <a:pos x="connsiteX670" y="connsiteY670"/>
              </a:cxn>
              <a:cxn ang="671">
                <a:pos x="connsiteX671" y="connsiteY671"/>
              </a:cxn>
              <a:cxn ang="672">
                <a:pos x="connsiteX672" y="connsiteY672"/>
              </a:cxn>
              <a:cxn ang="673">
                <a:pos x="connsiteX673" y="connsiteY673"/>
              </a:cxn>
              <a:cxn ang="674">
                <a:pos x="connsiteX674" y="connsiteY674"/>
              </a:cxn>
              <a:cxn ang="675">
                <a:pos x="connsiteX675" y="connsiteY675"/>
              </a:cxn>
              <a:cxn ang="676">
                <a:pos x="connsiteX676" y="connsiteY676"/>
              </a:cxn>
              <a:cxn ang="677">
                <a:pos x="connsiteX677" y="connsiteY677"/>
              </a:cxn>
              <a:cxn ang="678">
                <a:pos x="connsiteX678" y="connsiteY678"/>
              </a:cxn>
              <a:cxn ang="679">
                <a:pos x="connsiteX679" y="connsiteY679"/>
              </a:cxn>
              <a:cxn ang="680">
                <a:pos x="connsiteX680" y="connsiteY680"/>
              </a:cxn>
              <a:cxn ang="681">
                <a:pos x="connsiteX681" y="connsiteY681"/>
              </a:cxn>
              <a:cxn ang="682">
                <a:pos x="connsiteX682" y="connsiteY682"/>
              </a:cxn>
              <a:cxn ang="683">
                <a:pos x="connsiteX683" y="connsiteY683"/>
              </a:cxn>
              <a:cxn ang="684">
                <a:pos x="connsiteX684" y="connsiteY684"/>
              </a:cxn>
              <a:cxn ang="685">
                <a:pos x="connsiteX685" y="connsiteY685"/>
              </a:cxn>
              <a:cxn ang="686">
                <a:pos x="connsiteX686" y="connsiteY686"/>
              </a:cxn>
              <a:cxn ang="687">
                <a:pos x="connsiteX687" y="connsiteY687"/>
              </a:cxn>
              <a:cxn ang="688">
                <a:pos x="connsiteX688" y="connsiteY688"/>
              </a:cxn>
              <a:cxn ang="689">
                <a:pos x="connsiteX689" y="connsiteY689"/>
              </a:cxn>
              <a:cxn ang="690">
                <a:pos x="connsiteX690" y="connsiteY690"/>
              </a:cxn>
              <a:cxn ang="691">
                <a:pos x="connsiteX691" y="connsiteY691"/>
              </a:cxn>
              <a:cxn ang="692">
                <a:pos x="connsiteX692" y="connsiteY692"/>
              </a:cxn>
              <a:cxn ang="693">
                <a:pos x="connsiteX693" y="connsiteY693"/>
              </a:cxn>
              <a:cxn ang="694">
                <a:pos x="connsiteX694" y="connsiteY694"/>
              </a:cxn>
              <a:cxn ang="695">
                <a:pos x="connsiteX695" y="connsiteY695"/>
              </a:cxn>
              <a:cxn ang="696">
                <a:pos x="connsiteX696" y="connsiteY696"/>
              </a:cxn>
              <a:cxn ang="697">
                <a:pos x="connsiteX697" y="connsiteY697"/>
              </a:cxn>
              <a:cxn ang="698">
                <a:pos x="connsiteX698" y="connsiteY698"/>
              </a:cxn>
              <a:cxn ang="699">
                <a:pos x="connsiteX699" y="connsiteY699"/>
              </a:cxn>
              <a:cxn ang="700">
                <a:pos x="connsiteX700" y="connsiteY700"/>
              </a:cxn>
              <a:cxn ang="701">
                <a:pos x="connsiteX701" y="connsiteY701"/>
              </a:cxn>
              <a:cxn ang="702">
                <a:pos x="connsiteX702" y="connsiteY702"/>
              </a:cxn>
              <a:cxn ang="703">
                <a:pos x="connsiteX703" y="connsiteY703"/>
              </a:cxn>
              <a:cxn ang="704">
                <a:pos x="connsiteX704" y="connsiteY704"/>
              </a:cxn>
              <a:cxn ang="705">
                <a:pos x="connsiteX705" y="connsiteY705"/>
              </a:cxn>
              <a:cxn ang="706">
                <a:pos x="connsiteX706" y="connsiteY706"/>
              </a:cxn>
              <a:cxn ang="707">
                <a:pos x="connsiteX707" y="connsiteY707"/>
              </a:cxn>
              <a:cxn ang="708">
                <a:pos x="connsiteX708" y="connsiteY708"/>
              </a:cxn>
              <a:cxn ang="709">
                <a:pos x="connsiteX709" y="connsiteY709"/>
              </a:cxn>
              <a:cxn ang="710">
                <a:pos x="connsiteX710" y="connsiteY710"/>
              </a:cxn>
              <a:cxn ang="711">
                <a:pos x="connsiteX711" y="connsiteY711"/>
              </a:cxn>
              <a:cxn ang="712">
                <a:pos x="connsiteX712" y="connsiteY712"/>
              </a:cxn>
              <a:cxn ang="713">
                <a:pos x="connsiteX713" y="connsiteY713"/>
              </a:cxn>
              <a:cxn ang="714">
                <a:pos x="connsiteX714" y="connsiteY714"/>
              </a:cxn>
              <a:cxn ang="715">
                <a:pos x="connsiteX715" y="connsiteY715"/>
              </a:cxn>
              <a:cxn ang="716">
                <a:pos x="connsiteX716" y="connsiteY716"/>
              </a:cxn>
              <a:cxn ang="717">
                <a:pos x="connsiteX717" y="connsiteY717"/>
              </a:cxn>
              <a:cxn ang="718">
                <a:pos x="connsiteX718" y="connsiteY718"/>
              </a:cxn>
              <a:cxn ang="719">
                <a:pos x="connsiteX719" y="connsiteY719"/>
              </a:cxn>
              <a:cxn ang="720">
                <a:pos x="connsiteX720" y="connsiteY720"/>
              </a:cxn>
              <a:cxn ang="721">
                <a:pos x="connsiteX721" y="connsiteY721"/>
              </a:cxn>
              <a:cxn ang="722">
                <a:pos x="connsiteX722" y="connsiteY722"/>
              </a:cxn>
              <a:cxn ang="723">
                <a:pos x="connsiteX723" y="connsiteY723"/>
              </a:cxn>
              <a:cxn ang="724">
                <a:pos x="connsiteX724" y="connsiteY724"/>
              </a:cxn>
              <a:cxn ang="725">
                <a:pos x="connsiteX725" y="connsiteY725"/>
              </a:cxn>
              <a:cxn ang="726">
                <a:pos x="connsiteX726" y="connsiteY726"/>
              </a:cxn>
              <a:cxn ang="727">
                <a:pos x="connsiteX727" y="connsiteY727"/>
              </a:cxn>
              <a:cxn ang="728">
                <a:pos x="connsiteX728" y="connsiteY728"/>
              </a:cxn>
              <a:cxn ang="729">
                <a:pos x="connsiteX729" y="connsiteY729"/>
              </a:cxn>
              <a:cxn ang="730">
                <a:pos x="connsiteX730" y="connsiteY730"/>
              </a:cxn>
              <a:cxn ang="731">
                <a:pos x="connsiteX731" y="connsiteY731"/>
              </a:cxn>
              <a:cxn ang="732">
                <a:pos x="connsiteX732" y="connsiteY732"/>
              </a:cxn>
              <a:cxn ang="733">
                <a:pos x="connsiteX733" y="connsiteY733"/>
              </a:cxn>
              <a:cxn ang="734">
                <a:pos x="connsiteX734" y="connsiteY734"/>
              </a:cxn>
              <a:cxn ang="735">
                <a:pos x="connsiteX735" y="connsiteY735"/>
              </a:cxn>
              <a:cxn ang="736">
                <a:pos x="connsiteX736" y="connsiteY736"/>
              </a:cxn>
              <a:cxn ang="737">
                <a:pos x="connsiteX737" y="connsiteY737"/>
              </a:cxn>
              <a:cxn ang="738">
                <a:pos x="connsiteX738" y="connsiteY738"/>
              </a:cxn>
              <a:cxn ang="739">
                <a:pos x="connsiteX739" y="connsiteY739"/>
              </a:cxn>
              <a:cxn ang="740">
                <a:pos x="connsiteX740" y="connsiteY740"/>
              </a:cxn>
              <a:cxn ang="741">
                <a:pos x="connsiteX741" y="connsiteY741"/>
              </a:cxn>
              <a:cxn ang="742">
                <a:pos x="connsiteX742" y="connsiteY742"/>
              </a:cxn>
              <a:cxn ang="743">
                <a:pos x="connsiteX743" y="connsiteY743"/>
              </a:cxn>
              <a:cxn ang="744">
                <a:pos x="connsiteX744" y="connsiteY744"/>
              </a:cxn>
              <a:cxn ang="745">
                <a:pos x="connsiteX745" y="connsiteY745"/>
              </a:cxn>
              <a:cxn ang="746">
                <a:pos x="connsiteX746" y="connsiteY746"/>
              </a:cxn>
              <a:cxn ang="747">
                <a:pos x="connsiteX747" y="connsiteY747"/>
              </a:cxn>
              <a:cxn ang="748">
                <a:pos x="connsiteX748" y="connsiteY748"/>
              </a:cxn>
              <a:cxn ang="749">
                <a:pos x="connsiteX749" y="connsiteY749"/>
              </a:cxn>
              <a:cxn ang="750">
                <a:pos x="connsiteX750" y="connsiteY750"/>
              </a:cxn>
              <a:cxn ang="751">
                <a:pos x="connsiteX751" y="connsiteY751"/>
              </a:cxn>
              <a:cxn ang="752">
                <a:pos x="connsiteX752" y="connsiteY752"/>
              </a:cxn>
              <a:cxn ang="753">
                <a:pos x="connsiteX753" y="connsiteY753"/>
              </a:cxn>
              <a:cxn ang="754">
                <a:pos x="connsiteX754" y="connsiteY754"/>
              </a:cxn>
              <a:cxn ang="755">
                <a:pos x="connsiteX755" y="connsiteY755"/>
              </a:cxn>
              <a:cxn ang="756">
                <a:pos x="connsiteX756" y="connsiteY756"/>
              </a:cxn>
              <a:cxn ang="757">
                <a:pos x="connsiteX757" y="connsiteY757"/>
              </a:cxn>
              <a:cxn ang="758">
                <a:pos x="connsiteX758" y="connsiteY758"/>
              </a:cxn>
              <a:cxn ang="759">
                <a:pos x="connsiteX759" y="connsiteY759"/>
              </a:cxn>
              <a:cxn ang="760">
                <a:pos x="connsiteX760" y="connsiteY760"/>
              </a:cxn>
              <a:cxn ang="761">
                <a:pos x="connsiteX761" y="connsiteY761"/>
              </a:cxn>
              <a:cxn ang="762">
                <a:pos x="connsiteX762" y="connsiteY762"/>
              </a:cxn>
              <a:cxn ang="763">
                <a:pos x="connsiteX763" y="connsiteY763"/>
              </a:cxn>
              <a:cxn ang="764">
                <a:pos x="connsiteX764" y="connsiteY764"/>
              </a:cxn>
              <a:cxn ang="765">
                <a:pos x="connsiteX765" y="connsiteY765"/>
              </a:cxn>
              <a:cxn ang="766">
                <a:pos x="connsiteX766" y="connsiteY766"/>
              </a:cxn>
              <a:cxn ang="767">
                <a:pos x="connsiteX767" y="connsiteY767"/>
              </a:cxn>
              <a:cxn ang="768">
                <a:pos x="connsiteX768" y="connsiteY768"/>
              </a:cxn>
              <a:cxn ang="769">
                <a:pos x="connsiteX769" y="connsiteY769"/>
              </a:cxn>
              <a:cxn ang="770">
                <a:pos x="connsiteX770" y="connsiteY770"/>
              </a:cxn>
              <a:cxn ang="771">
                <a:pos x="connsiteX771" y="connsiteY771"/>
              </a:cxn>
              <a:cxn ang="772">
                <a:pos x="connsiteX772" y="connsiteY772"/>
              </a:cxn>
              <a:cxn ang="773">
                <a:pos x="connsiteX773" y="connsiteY773"/>
              </a:cxn>
              <a:cxn ang="774">
                <a:pos x="connsiteX774" y="connsiteY774"/>
              </a:cxn>
              <a:cxn ang="775">
                <a:pos x="connsiteX775" y="connsiteY775"/>
              </a:cxn>
              <a:cxn ang="776">
                <a:pos x="connsiteX776" y="connsiteY776"/>
              </a:cxn>
              <a:cxn ang="777">
                <a:pos x="connsiteX777" y="connsiteY777"/>
              </a:cxn>
              <a:cxn ang="778">
                <a:pos x="connsiteX778" y="connsiteY778"/>
              </a:cxn>
              <a:cxn ang="779">
                <a:pos x="connsiteX779" y="connsiteY779"/>
              </a:cxn>
              <a:cxn ang="780">
                <a:pos x="connsiteX780" y="connsiteY780"/>
              </a:cxn>
              <a:cxn ang="781">
                <a:pos x="connsiteX781" y="connsiteY781"/>
              </a:cxn>
              <a:cxn ang="782">
                <a:pos x="connsiteX782" y="connsiteY782"/>
              </a:cxn>
              <a:cxn ang="783">
                <a:pos x="connsiteX783" y="connsiteY783"/>
              </a:cxn>
              <a:cxn ang="784">
                <a:pos x="connsiteX784" y="connsiteY784"/>
              </a:cxn>
              <a:cxn ang="785">
                <a:pos x="connsiteX785" y="connsiteY785"/>
              </a:cxn>
              <a:cxn ang="786">
                <a:pos x="connsiteX786" y="connsiteY786"/>
              </a:cxn>
              <a:cxn ang="787">
                <a:pos x="connsiteX787" y="connsiteY787"/>
              </a:cxn>
              <a:cxn ang="788">
                <a:pos x="connsiteX788" y="connsiteY788"/>
              </a:cxn>
              <a:cxn ang="789">
                <a:pos x="connsiteX789" y="connsiteY789"/>
              </a:cxn>
              <a:cxn ang="790">
                <a:pos x="connsiteX790" y="connsiteY790"/>
              </a:cxn>
              <a:cxn ang="791">
                <a:pos x="connsiteX791" y="connsiteY791"/>
              </a:cxn>
              <a:cxn ang="792">
                <a:pos x="connsiteX792" y="connsiteY792"/>
              </a:cxn>
              <a:cxn ang="793">
                <a:pos x="connsiteX793" y="connsiteY793"/>
              </a:cxn>
              <a:cxn ang="794">
                <a:pos x="connsiteX794" y="connsiteY794"/>
              </a:cxn>
              <a:cxn ang="795">
                <a:pos x="connsiteX795" y="connsiteY795"/>
              </a:cxn>
              <a:cxn ang="796">
                <a:pos x="connsiteX796" y="connsiteY796"/>
              </a:cxn>
              <a:cxn ang="797">
                <a:pos x="connsiteX797" y="connsiteY797"/>
              </a:cxn>
              <a:cxn ang="798">
                <a:pos x="connsiteX798" y="connsiteY798"/>
              </a:cxn>
              <a:cxn ang="799">
                <a:pos x="connsiteX799" y="connsiteY799"/>
              </a:cxn>
              <a:cxn ang="800">
                <a:pos x="connsiteX800" y="connsiteY800"/>
              </a:cxn>
              <a:cxn ang="801">
                <a:pos x="connsiteX801" y="connsiteY801"/>
              </a:cxn>
              <a:cxn ang="802">
                <a:pos x="connsiteX802" y="connsiteY802"/>
              </a:cxn>
              <a:cxn ang="803">
                <a:pos x="connsiteX803" y="connsiteY803"/>
              </a:cxn>
              <a:cxn ang="804">
                <a:pos x="connsiteX804" y="connsiteY804"/>
              </a:cxn>
              <a:cxn ang="805">
                <a:pos x="connsiteX805" y="connsiteY805"/>
              </a:cxn>
              <a:cxn ang="806">
                <a:pos x="connsiteX806" y="connsiteY806"/>
              </a:cxn>
              <a:cxn ang="807">
                <a:pos x="connsiteX807" y="connsiteY807"/>
              </a:cxn>
              <a:cxn ang="808">
                <a:pos x="connsiteX808" y="connsiteY808"/>
              </a:cxn>
              <a:cxn ang="809">
                <a:pos x="connsiteX809" y="connsiteY809"/>
              </a:cxn>
              <a:cxn ang="810">
                <a:pos x="connsiteX810" y="connsiteY810"/>
              </a:cxn>
              <a:cxn ang="811">
                <a:pos x="connsiteX811" y="connsiteY811"/>
              </a:cxn>
              <a:cxn ang="812">
                <a:pos x="connsiteX812" y="connsiteY812"/>
              </a:cxn>
              <a:cxn ang="813">
                <a:pos x="connsiteX813" y="connsiteY813"/>
              </a:cxn>
              <a:cxn ang="814">
                <a:pos x="connsiteX814" y="connsiteY814"/>
              </a:cxn>
              <a:cxn ang="815">
                <a:pos x="connsiteX815" y="connsiteY815"/>
              </a:cxn>
              <a:cxn ang="816">
                <a:pos x="connsiteX816" y="connsiteY816"/>
              </a:cxn>
              <a:cxn ang="817">
                <a:pos x="connsiteX817" y="connsiteY817"/>
              </a:cxn>
              <a:cxn ang="818">
                <a:pos x="connsiteX818" y="connsiteY818"/>
              </a:cxn>
              <a:cxn ang="819">
                <a:pos x="connsiteX819" y="connsiteY819"/>
              </a:cxn>
              <a:cxn ang="820">
                <a:pos x="connsiteX820" y="connsiteY820"/>
              </a:cxn>
              <a:cxn ang="821">
                <a:pos x="connsiteX821" y="connsiteY821"/>
              </a:cxn>
              <a:cxn ang="822">
                <a:pos x="connsiteX822" y="connsiteY822"/>
              </a:cxn>
              <a:cxn ang="823">
                <a:pos x="connsiteX823" y="connsiteY823"/>
              </a:cxn>
              <a:cxn ang="824">
                <a:pos x="connsiteX824" y="connsiteY824"/>
              </a:cxn>
              <a:cxn ang="825">
                <a:pos x="connsiteX825" y="connsiteY825"/>
              </a:cxn>
              <a:cxn ang="826">
                <a:pos x="connsiteX826" y="connsiteY826"/>
              </a:cxn>
              <a:cxn ang="827">
                <a:pos x="connsiteX827" y="connsiteY827"/>
              </a:cxn>
              <a:cxn ang="828">
                <a:pos x="connsiteX828" y="connsiteY828"/>
              </a:cxn>
              <a:cxn ang="829">
                <a:pos x="connsiteX829" y="connsiteY829"/>
              </a:cxn>
              <a:cxn ang="830">
                <a:pos x="connsiteX830" y="connsiteY830"/>
              </a:cxn>
              <a:cxn ang="831">
                <a:pos x="connsiteX831" y="connsiteY831"/>
              </a:cxn>
              <a:cxn ang="832">
                <a:pos x="connsiteX832" y="connsiteY832"/>
              </a:cxn>
              <a:cxn ang="833">
                <a:pos x="connsiteX833" y="connsiteY833"/>
              </a:cxn>
              <a:cxn ang="834">
                <a:pos x="connsiteX834" y="connsiteY834"/>
              </a:cxn>
              <a:cxn ang="835">
                <a:pos x="connsiteX835" y="connsiteY835"/>
              </a:cxn>
              <a:cxn ang="836">
                <a:pos x="connsiteX836" y="connsiteY836"/>
              </a:cxn>
              <a:cxn ang="837">
                <a:pos x="connsiteX837" y="connsiteY837"/>
              </a:cxn>
              <a:cxn ang="838">
                <a:pos x="connsiteX838" y="connsiteY838"/>
              </a:cxn>
              <a:cxn ang="839">
                <a:pos x="connsiteX839" y="connsiteY839"/>
              </a:cxn>
              <a:cxn ang="840">
                <a:pos x="connsiteX840" y="connsiteY840"/>
              </a:cxn>
              <a:cxn ang="841">
                <a:pos x="connsiteX841" y="connsiteY841"/>
              </a:cxn>
              <a:cxn ang="842">
                <a:pos x="connsiteX842" y="connsiteY842"/>
              </a:cxn>
              <a:cxn ang="843">
                <a:pos x="connsiteX843" y="connsiteY843"/>
              </a:cxn>
              <a:cxn ang="844">
                <a:pos x="connsiteX844" y="connsiteY844"/>
              </a:cxn>
              <a:cxn ang="845">
                <a:pos x="connsiteX845" y="connsiteY845"/>
              </a:cxn>
              <a:cxn ang="846">
                <a:pos x="connsiteX846" y="connsiteY846"/>
              </a:cxn>
              <a:cxn ang="847">
                <a:pos x="connsiteX847" y="connsiteY847"/>
              </a:cxn>
              <a:cxn ang="848">
                <a:pos x="connsiteX848" y="connsiteY848"/>
              </a:cxn>
              <a:cxn ang="849">
                <a:pos x="connsiteX849" y="connsiteY849"/>
              </a:cxn>
              <a:cxn ang="850">
                <a:pos x="connsiteX850" y="connsiteY850"/>
              </a:cxn>
              <a:cxn ang="851">
                <a:pos x="connsiteX851" y="connsiteY851"/>
              </a:cxn>
              <a:cxn ang="852">
                <a:pos x="connsiteX852" y="connsiteY852"/>
              </a:cxn>
              <a:cxn ang="853">
                <a:pos x="connsiteX853" y="connsiteY853"/>
              </a:cxn>
              <a:cxn ang="854">
                <a:pos x="connsiteX854" y="connsiteY854"/>
              </a:cxn>
              <a:cxn ang="855">
                <a:pos x="connsiteX855" y="connsiteY855"/>
              </a:cxn>
              <a:cxn ang="856">
                <a:pos x="connsiteX856" y="connsiteY856"/>
              </a:cxn>
            </a:cxnLst>
            <a:rect l="l" t="t" r="r" b="b"/>
            <a:pathLst>
              <a:path w="4015740" h="1556004">
                <a:moveTo>
                  <a:pt x="4015739" y="16764"/>
                </a:moveTo>
                <a:lnTo>
                  <a:pt x="3784092" y="16764"/>
                </a:lnTo>
                <a:lnTo>
                  <a:pt x="3791711" y="9144"/>
                </a:lnTo>
                <a:lnTo>
                  <a:pt x="3791711" y="50292"/>
                </a:lnTo>
                <a:lnTo>
                  <a:pt x="3563111" y="50292"/>
                </a:lnTo>
                <a:lnTo>
                  <a:pt x="3570732" y="42672"/>
                </a:lnTo>
                <a:lnTo>
                  <a:pt x="3570732" y="83820"/>
                </a:lnTo>
                <a:lnTo>
                  <a:pt x="3549396" y="83820"/>
                </a:lnTo>
                <a:lnTo>
                  <a:pt x="3558539" y="74676"/>
                </a:lnTo>
                <a:lnTo>
                  <a:pt x="3558539" y="108204"/>
                </a:lnTo>
                <a:lnTo>
                  <a:pt x="3543299" y="108204"/>
                </a:lnTo>
                <a:lnTo>
                  <a:pt x="3552444" y="100584"/>
                </a:lnTo>
                <a:lnTo>
                  <a:pt x="3552444" y="140208"/>
                </a:lnTo>
                <a:lnTo>
                  <a:pt x="3528060" y="140208"/>
                </a:lnTo>
                <a:lnTo>
                  <a:pt x="3537203" y="132588"/>
                </a:lnTo>
                <a:lnTo>
                  <a:pt x="3537203" y="158496"/>
                </a:lnTo>
                <a:lnTo>
                  <a:pt x="3457956" y="158496"/>
                </a:lnTo>
                <a:lnTo>
                  <a:pt x="3465575" y="149352"/>
                </a:lnTo>
                <a:lnTo>
                  <a:pt x="3465575" y="182880"/>
                </a:lnTo>
                <a:lnTo>
                  <a:pt x="3430523" y="182880"/>
                </a:lnTo>
                <a:lnTo>
                  <a:pt x="3438144" y="175260"/>
                </a:lnTo>
                <a:lnTo>
                  <a:pt x="3438144" y="202692"/>
                </a:lnTo>
                <a:lnTo>
                  <a:pt x="3401568" y="202692"/>
                </a:lnTo>
                <a:lnTo>
                  <a:pt x="3410711" y="195072"/>
                </a:lnTo>
                <a:lnTo>
                  <a:pt x="3410711" y="224028"/>
                </a:lnTo>
                <a:lnTo>
                  <a:pt x="3361944" y="224028"/>
                </a:lnTo>
                <a:lnTo>
                  <a:pt x="3369563" y="214884"/>
                </a:lnTo>
                <a:lnTo>
                  <a:pt x="3369563" y="243840"/>
                </a:lnTo>
                <a:lnTo>
                  <a:pt x="3310127" y="243840"/>
                </a:lnTo>
                <a:lnTo>
                  <a:pt x="3317748" y="236220"/>
                </a:lnTo>
                <a:lnTo>
                  <a:pt x="3317748" y="265176"/>
                </a:lnTo>
                <a:lnTo>
                  <a:pt x="3041903" y="265176"/>
                </a:lnTo>
                <a:lnTo>
                  <a:pt x="3049523" y="257556"/>
                </a:lnTo>
                <a:lnTo>
                  <a:pt x="3049523" y="280416"/>
                </a:lnTo>
                <a:lnTo>
                  <a:pt x="2976372" y="280416"/>
                </a:lnTo>
                <a:lnTo>
                  <a:pt x="2983992" y="272796"/>
                </a:lnTo>
                <a:lnTo>
                  <a:pt x="2983992" y="298704"/>
                </a:lnTo>
                <a:lnTo>
                  <a:pt x="2951987" y="298704"/>
                </a:lnTo>
                <a:lnTo>
                  <a:pt x="2959608" y="289560"/>
                </a:lnTo>
                <a:lnTo>
                  <a:pt x="2959608" y="310896"/>
                </a:lnTo>
                <a:lnTo>
                  <a:pt x="2915411" y="310896"/>
                </a:lnTo>
                <a:lnTo>
                  <a:pt x="2923032" y="303276"/>
                </a:lnTo>
                <a:lnTo>
                  <a:pt x="2923032" y="323088"/>
                </a:lnTo>
                <a:lnTo>
                  <a:pt x="2849880" y="323088"/>
                </a:lnTo>
                <a:lnTo>
                  <a:pt x="2857499" y="315468"/>
                </a:lnTo>
                <a:lnTo>
                  <a:pt x="2857499" y="339852"/>
                </a:lnTo>
                <a:lnTo>
                  <a:pt x="2828544" y="339852"/>
                </a:lnTo>
                <a:lnTo>
                  <a:pt x="2836163" y="332232"/>
                </a:lnTo>
                <a:lnTo>
                  <a:pt x="2836163" y="347472"/>
                </a:lnTo>
                <a:lnTo>
                  <a:pt x="2788920" y="347472"/>
                </a:lnTo>
                <a:lnTo>
                  <a:pt x="2796539" y="339852"/>
                </a:lnTo>
                <a:lnTo>
                  <a:pt x="2796539" y="359664"/>
                </a:lnTo>
                <a:lnTo>
                  <a:pt x="2781299" y="359664"/>
                </a:lnTo>
                <a:lnTo>
                  <a:pt x="2790444" y="352044"/>
                </a:lnTo>
                <a:lnTo>
                  <a:pt x="2790444" y="373380"/>
                </a:lnTo>
                <a:lnTo>
                  <a:pt x="2708148" y="373380"/>
                </a:lnTo>
                <a:lnTo>
                  <a:pt x="2715768" y="364236"/>
                </a:lnTo>
                <a:lnTo>
                  <a:pt x="2715768" y="390144"/>
                </a:lnTo>
                <a:lnTo>
                  <a:pt x="2692908" y="390144"/>
                </a:lnTo>
                <a:lnTo>
                  <a:pt x="2700527" y="382524"/>
                </a:lnTo>
                <a:lnTo>
                  <a:pt x="2700527" y="397764"/>
                </a:lnTo>
                <a:lnTo>
                  <a:pt x="2674620" y="397764"/>
                </a:lnTo>
                <a:lnTo>
                  <a:pt x="2682239" y="390144"/>
                </a:lnTo>
                <a:lnTo>
                  <a:pt x="2682239" y="409956"/>
                </a:lnTo>
                <a:lnTo>
                  <a:pt x="2569463" y="409956"/>
                </a:lnTo>
                <a:lnTo>
                  <a:pt x="2577084" y="400812"/>
                </a:lnTo>
                <a:lnTo>
                  <a:pt x="2577084" y="426720"/>
                </a:lnTo>
                <a:lnTo>
                  <a:pt x="2538984" y="426720"/>
                </a:lnTo>
                <a:lnTo>
                  <a:pt x="2546603" y="419100"/>
                </a:lnTo>
                <a:lnTo>
                  <a:pt x="2546603" y="443484"/>
                </a:lnTo>
                <a:lnTo>
                  <a:pt x="2532887" y="443484"/>
                </a:lnTo>
                <a:lnTo>
                  <a:pt x="2540508" y="435864"/>
                </a:lnTo>
                <a:lnTo>
                  <a:pt x="2540508" y="455676"/>
                </a:lnTo>
                <a:lnTo>
                  <a:pt x="2526792" y="455676"/>
                </a:lnTo>
                <a:lnTo>
                  <a:pt x="2534411" y="448056"/>
                </a:lnTo>
                <a:lnTo>
                  <a:pt x="2534411" y="467868"/>
                </a:lnTo>
                <a:lnTo>
                  <a:pt x="2490215" y="467868"/>
                </a:lnTo>
                <a:lnTo>
                  <a:pt x="2497835" y="460248"/>
                </a:lnTo>
                <a:lnTo>
                  <a:pt x="2497835" y="475488"/>
                </a:lnTo>
                <a:lnTo>
                  <a:pt x="2467356" y="475488"/>
                </a:lnTo>
                <a:lnTo>
                  <a:pt x="2474975" y="467868"/>
                </a:lnTo>
                <a:lnTo>
                  <a:pt x="2474975" y="484632"/>
                </a:lnTo>
                <a:lnTo>
                  <a:pt x="2113787" y="484632"/>
                </a:lnTo>
                <a:lnTo>
                  <a:pt x="2121408" y="475488"/>
                </a:lnTo>
                <a:lnTo>
                  <a:pt x="2121408" y="496824"/>
                </a:lnTo>
                <a:lnTo>
                  <a:pt x="2101596" y="496824"/>
                </a:lnTo>
                <a:lnTo>
                  <a:pt x="2109215" y="489204"/>
                </a:lnTo>
                <a:lnTo>
                  <a:pt x="2109215" y="509016"/>
                </a:lnTo>
                <a:lnTo>
                  <a:pt x="2069591" y="509016"/>
                </a:lnTo>
                <a:lnTo>
                  <a:pt x="2077211" y="501396"/>
                </a:lnTo>
                <a:lnTo>
                  <a:pt x="2077211" y="516636"/>
                </a:lnTo>
                <a:lnTo>
                  <a:pt x="2020823" y="516636"/>
                </a:lnTo>
                <a:lnTo>
                  <a:pt x="2028444" y="509016"/>
                </a:lnTo>
                <a:lnTo>
                  <a:pt x="2028444" y="530352"/>
                </a:lnTo>
                <a:lnTo>
                  <a:pt x="2002535" y="530352"/>
                </a:lnTo>
                <a:lnTo>
                  <a:pt x="2010156" y="521208"/>
                </a:lnTo>
                <a:lnTo>
                  <a:pt x="2010156" y="537972"/>
                </a:lnTo>
                <a:lnTo>
                  <a:pt x="1959863" y="537972"/>
                </a:lnTo>
                <a:lnTo>
                  <a:pt x="1967484" y="530352"/>
                </a:lnTo>
                <a:lnTo>
                  <a:pt x="1967484" y="550164"/>
                </a:lnTo>
                <a:lnTo>
                  <a:pt x="1943099" y="550164"/>
                </a:lnTo>
                <a:lnTo>
                  <a:pt x="1950720" y="542544"/>
                </a:lnTo>
                <a:lnTo>
                  <a:pt x="1950720" y="554736"/>
                </a:lnTo>
                <a:lnTo>
                  <a:pt x="1876044" y="554736"/>
                </a:lnTo>
                <a:lnTo>
                  <a:pt x="1883663" y="547116"/>
                </a:lnTo>
                <a:lnTo>
                  <a:pt x="1883663" y="559308"/>
                </a:lnTo>
                <a:lnTo>
                  <a:pt x="1836420" y="559308"/>
                </a:lnTo>
                <a:lnTo>
                  <a:pt x="1844039" y="550164"/>
                </a:lnTo>
                <a:lnTo>
                  <a:pt x="1844039" y="569976"/>
                </a:lnTo>
                <a:lnTo>
                  <a:pt x="1801368" y="569976"/>
                </a:lnTo>
                <a:lnTo>
                  <a:pt x="1808987" y="562356"/>
                </a:lnTo>
                <a:lnTo>
                  <a:pt x="1808987" y="576072"/>
                </a:lnTo>
                <a:lnTo>
                  <a:pt x="1770887" y="576072"/>
                </a:lnTo>
                <a:lnTo>
                  <a:pt x="1778508" y="568452"/>
                </a:lnTo>
                <a:lnTo>
                  <a:pt x="1778508" y="579120"/>
                </a:lnTo>
                <a:lnTo>
                  <a:pt x="1758696" y="579120"/>
                </a:lnTo>
                <a:lnTo>
                  <a:pt x="1766315" y="571500"/>
                </a:lnTo>
                <a:lnTo>
                  <a:pt x="1766315" y="586740"/>
                </a:lnTo>
                <a:lnTo>
                  <a:pt x="1749551" y="586740"/>
                </a:lnTo>
                <a:lnTo>
                  <a:pt x="1757172" y="579120"/>
                </a:lnTo>
                <a:lnTo>
                  <a:pt x="1757172" y="608076"/>
                </a:lnTo>
                <a:lnTo>
                  <a:pt x="1706879" y="608076"/>
                </a:lnTo>
                <a:lnTo>
                  <a:pt x="1714499" y="600456"/>
                </a:lnTo>
                <a:lnTo>
                  <a:pt x="1714499" y="620268"/>
                </a:lnTo>
                <a:lnTo>
                  <a:pt x="1691639" y="620268"/>
                </a:lnTo>
                <a:lnTo>
                  <a:pt x="1699260" y="612648"/>
                </a:lnTo>
                <a:lnTo>
                  <a:pt x="1699260" y="633984"/>
                </a:lnTo>
                <a:lnTo>
                  <a:pt x="1679448" y="633984"/>
                </a:lnTo>
                <a:lnTo>
                  <a:pt x="1687068" y="624840"/>
                </a:lnTo>
                <a:lnTo>
                  <a:pt x="1687068" y="641604"/>
                </a:lnTo>
                <a:lnTo>
                  <a:pt x="1647444" y="641604"/>
                </a:lnTo>
                <a:lnTo>
                  <a:pt x="1655063" y="633984"/>
                </a:lnTo>
                <a:lnTo>
                  <a:pt x="1655063" y="644652"/>
                </a:lnTo>
                <a:lnTo>
                  <a:pt x="1601723" y="644652"/>
                </a:lnTo>
                <a:lnTo>
                  <a:pt x="1609344" y="637032"/>
                </a:lnTo>
                <a:lnTo>
                  <a:pt x="1609344" y="658368"/>
                </a:lnTo>
                <a:lnTo>
                  <a:pt x="1580387" y="658368"/>
                </a:lnTo>
                <a:lnTo>
                  <a:pt x="1588008" y="650748"/>
                </a:lnTo>
                <a:lnTo>
                  <a:pt x="1588008" y="673608"/>
                </a:lnTo>
                <a:lnTo>
                  <a:pt x="1568196" y="673608"/>
                </a:lnTo>
                <a:lnTo>
                  <a:pt x="1575815" y="665988"/>
                </a:lnTo>
                <a:lnTo>
                  <a:pt x="1575815" y="682752"/>
                </a:lnTo>
                <a:lnTo>
                  <a:pt x="1559051" y="682752"/>
                </a:lnTo>
                <a:lnTo>
                  <a:pt x="1566672" y="675132"/>
                </a:lnTo>
                <a:lnTo>
                  <a:pt x="1566672" y="687324"/>
                </a:lnTo>
                <a:lnTo>
                  <a:pt x="1552956" y="687324"/>
                </a:lnTo>
                <a:lnTo>
                  <a:pt x="1560575" y="679704"/>
                </a:lnTo>
                <a:lnTo>
                  <a:pt x="1560575" y="694944"/>
                </a:lnTo>
                <a:lnTo>
                  <a:pt x="1542287" y="694944"/>
                </a:lnTo>
                <a:lnTo>
                  <a:pt x="1549908" y="687324"/>
                </a:lnTo>
                <a:lnTo>
                  <a:pt x="1549908" y="704088"/>
                </a:lnTo>
                <a:lnTo>
                  <a:pt x="1499615" y="704088"/>
                </a:lnTo>
                <a:lnTo>
                  <a:pt x="1507235" y="696468"/>
                </a:lnTo>
                <a:lnTo>
                  <a:pt x="1507235" y="716280"/>
                </a:lnTo>
                <a:lnTo>
                  <a:pt x="1484375" y="716280"/>
                </a:lnTo>
                <a:lnTo>
                  <a:pt x="1491996" y="708660"/>
                </a:lnTo>
                <a:lnTo>
                  <a:pt x="1491996" y="726948"/>
                </a:lnTo>
                <a:lnTo>
                  <a:pt x="1469135" y="726948"/>
                </a:lnTo>
                <a:lnTo>
                  <a:pt x="1476756" y="719328"/>
                </a:lnTo>
                <a:lnTo>
                  <a:pt x="1476756" y="733044"/>
                </a:lnTo>
                <a:lnTo>
                  <a:pt x="1463039" y="733044"/>
                </a:lnTo>
                <a:lnTo>
                  <a:pt x="1470660" y="725424"/>
                </a:lnTo>
                <a:lnTo>
                  <a:pt x="1470660" y="740664"/>
                </a:lnTo>
                <a:lnTo>
                  <a:pt x="1447799" y="740664"/>
                </a:lnTo>
                <a:lnTo>
                  <a:pt x="1455420" y="733044"/>
                </a:lnTo>
                <a:lnTo>
                  <a:pt x="1455420" y="748284"/>
                </a:lnTo>
                <a:lnTo>
                  <a:pt x="1421891" y="748284"/>
                </a:lnTo>
                <a:lnTo>
                  <a:pt x="1429511" y="740664"/>
                </a:lnTo>
                <a:lnTo>
                  <a:pt x="1429511" y="752856"/>
                </a:lnTo>
                <a:lnTo>
                  <a:pt x="1385315" y="752856"/>
                </a:lnTo>
                <a:lnTo>
                  <a:pt x="1392935" y="745236"/>
                </a:lnTo>
                <a:lnTo>
                  <a:pt x="1392935" y="757428"/>
                </a:lnTo>
                <a:lnTo>
                  <a:pt x="1357884" y="757428"/>
                </a:lnTo>
                <a:lnTo>
                  <a:pt x="1365503" y="749808"/>
                </a:lnTo>
                <a:lnTo>
                  <a:pt x="1365503" y="765048"/>
                </a:lnTo>
                <a:lnTo>
                  <a:pt x="1318260" y="765048"/>
                </a:lnTo>
                <a:lnTo>
                  <a:pt x="1325879" y="757428"/>
                </a:lnTo>
                <a:lnTo>
                  <a:pt x="1325879" y="772668"/>
                </a:lnTo>
                <a:lnTo>
                  <a:pt x="1315211" y="772668"/>
                </a:lnTo>
                <a:lnTo>
                  <a:pt x="1322832" y="765048"/>
                </a:lnTo>
                <a:lnTo>
                  <a:pt x="1322832" y="786384"/>
                </a:lnTo>
                <a:lnTo>
                  <a:pt x="1284732" y="786384"/>
                </a:lnTo>
                <a:lnTo>
                  <a:pt x="1292351" y="778764"/>
                </a:lnTo>
                <a:lnTo>
                  <a:pt x="1292351" y="806196"/>
                </a:lnTo>
                <a:lnTo>
                  <a:pt x="1257299" y="806196"/>
                </a:lnTo>
                <a:lnTo>
                  <a:pt x="1264920" y="798576"/>
                </a:lnTo>
                <a:lnTo>
                  <a:pt x="1264920" y="815340"/>
                </a:lnTo>
                <a:lnTo>
                  <a:pt x="1234439" y="815340"/>
                </a:lnTo>
                <a:lnTo>
                  <a:pt x="1242060" y="807720"/>
                </a:lnTo>
                <a:lnTo>
                  <a:pt x="1242060" y="822960"/>
                </a:lnTo>
                <a:lnTo>
                  <a:pt x="1225296" y="822960"/>
                </a:lnTo>
                <a:lnTo>
                  <a:pt x="1232915" y="815340"/>
                </a:lnTo>
                <a:lnTo>
                  <a:pt x="1232915" y="830580"/>
                </a:lnTo>
                <a:lnTo>
                  <a:pt x="1207008" y="830580"/>
                </a:lnTo>
                <a:lnTo>
                  <a:pt x="1214627" y="822960"/>
                </a:lnTo>
                <a:lnTo>
                  <a:pt x="1214627" y="839724"/>
                </a:lnTo>
                <a:lnTo>
                  <a:pt x="1197863" y="839724"/>
                </a:lnTo>
                <a:lnTo>
                  <a:pt x="1205484" y="832104"/>
                </a:lnTo>
                <a:lnTo>
                  <a:pt x="1205484" y="844296"/>
                </a:lnTo>
                <a:lnTo>
                  <a:pt x="1179575" y="844296"/>
                </a:lnTo>
                <a:lnTo>
                  <a:pt x="1187196" y="836676"/>
                </a:lnTo>
                <a:lnTo>
                  <a:pt x="1187196" y="851916"/>
                </a:lnTo>
                <a:lnTo>
                  <a:pt x="1170432" y="851916"/>
                </a:lnTo>
                <a:lnTo>
                  <a:pt x="1178051" y="844296"/>
                </a:lnTo>
                <a:lnTo>
                  <a:pt x="1178051" y="859536"/>
                </a:lnTo>
                <a:lnTo>
                  <a:pt x="1126235" y="859536"/>
                </a:lnTo>
                <a:lnTo>
                  <a:pt x="1133856" y="851916"/>
                </a:lnTo>
                <a:lnTo>
                  <a:pt x="1133856" y="868680"/>
                </a:lnTo>
                <a:lnTo>
                  <a:pt x="1101851" y="868680"/>
                </a:lnTo>
                <a:lnTo>
                  <a:pt x="1110996" y="861060"/>
                </a:lnTo>
                <a:lnTo>
                  <a:pt x="1110996" y="880872"/>
                </a:lnTo>
                <a:lnTo>
                  <a:pt x="1083563" y="880872"/>
                </a:lnTo>
                <a:lnTo>
                  <a:pt x="1091184" y="873252"/>
                </a:lnTo>
                <a:lnTo>
                  <a:pt x="1091184" y="894588"/>
                </a:lnTo>
                <a:lnTo>
                  <a:pt x="1050035" y="894588"/>
                </a:lnTo>
                <a:lnTo>
                  <a:pt x="1057656" y="885444"/>
                </a:lnTo>
                <a:lnTo>
                  <a:pt x="1057656" y="902208"/>
                </a:lnTo>
                <a:lnTo>
                  <a:pt x="1039367" y="902208"/>
                </a:lnTo>
                <a:lnTo>
                  <a:pt x="1048512" y="894588"/>
                </a:lnTo>
                <a:lnTo>
                  <a:pt x="1048512" y="909828"/>
                </a:lnTo>
                <a:lnTo>
                  <a:pt x="1034795" y="909828"/>
                </a:lnTo>
                <a:lnTo>
                  <a:pt x="1042415" y="902208"/>
                </a:lnTo>
                <a:lnTo>
                  <a:pt x="1042415" y="918972"/>
                </a:lnTo>
                <a:lnTo>
                  <a:pt x="1018032" y="918972"/>
                </a:lnTo>
                <a:lnTo>
                  <a:pt x="1027176" y="911352"/>
                </a:lnTo>
                <a:lnTo>
                  <a:pt x="1027176" y="922020"/>
                </a:lnTo>
                <a:lnTo>
                  <a:pt x="1002791" y="922020"/>
                </a:lnTo>
                <a:lnTo>
                  <a:pt x="1011935" y="914400"/>
                </a:lnTo>
                <a:lnTo>
                  <a:pt x="1011935" y="931164"/>
                </a:lnTo>
                <a:lnTo>
                  <a:pt x="984503" y="931164"/>
                </a:lnTo>
                <a:lnTo>
                  <a:pt x="992123" y="922020"/>
                </a:lnTo>
                <a:lnTo>
                  <a:pt x="992123" y="938784"/>
                </a:lnTo>
                <a:lnTo>
                  <a:pt x="944879" y="938784"/>
                </a:lnTo>
                <a:lnTo>
                  <a:pt x="952500" y="931164"/>
                </a:lnTo>
                <a:lnTo>
                  <a:pt x="952500" y="947928"/>
                </a:lnTo>
                <a:lnTo>
                  <a:pt x="932688" y="947928"/>
                </a:lnTo>
                <a:lnTo>
                  <a:pt x="940307" y="940308"/>
                </a:lnTo>
                <a:lnTo>
                  <a:pt x="940307" y="950976"/>
                </a:lnTo>
                <a:lnTo>
                  <a:pt x="917447" y="950976"/>
                </a:lnTo>
                <a:lnTo>
                  <a:pt x="925067" y="943356"/>
                </a:lnTo>
                <a:lnTo>
                  <a:pt x="925067" y="960120"/>
                </a:lnTo>
                <a:lnTo>
                  <a:pt x="911351" y="960120"/>
                </a:lnTo>
                <a:lnTo>
                  <a:pt x="918971" y="950976"/>
                </a:lnTo>
                <a:lnTo>
                  <a:pt x="918971" y="969264"/>
                </a:lnTo>
                <a:lnTo>
                  <a:pt x="876300" y="969264"/>
                </a:lnTo>
                <a:lnTo>
                  <a:pt x="885444" y="960120"/>
                </a:lnTo>
                <a:lnTo>
                  <a:pt x="885444" y="972312"/>
                </a:lnTo>
                <a:lnTo>
                  <a:pt x="839723" y="972312"/>
                </a:lnTo>
                <a:lnTo>
                  <a:pt x="848867" y="964692"/>
                </a:lnTo>
                <a:lnTo>
                  <a:pt x="848867" y="979932"/>
                </a:lnTo>
                <a:lnTo>
                  <a:pt x="833627" y="979932"/>
                </a:lnTo>
                <a:lnTo>
                  <a:pt x="842771" y="972312"/>
                </a:lnTo>
                <a:lnTo>
                  <a:pt x="842771" y="987552"/>
                </a:lnTo>
                <a:lnTo>
                  <a:pt x="818388" y="987552"/>
                </a:lnTo>
                <a:lnTo>
                  <a:pt x="826007" y="979932"/>
                </a:lnTo>
                <a:lnTo>
                  <a:pt x="826007" y="996696"/>
                </a:lnTo>
                <a:lnTo>
                  <a:pt x="815339" y="996696"/>
                </a:lnTo>
                <a:lnTo>
                  <a:pt x="822959" y="989076"/>
                </a:lnTo>
                <a:lnTo>
                  <a:pt x="822959" y="1008888"/>
                </a:lnTo>
                <a:lnTo>
                  <a:pt x="787907" y="1008888"/>
                </a:lnTo>
                <a:lnTo>
                  <a:pt x="795527" y="1001268"/>
                </a:lnTo>
                <a:lnTo>
                  <a:pt x="795527" y="1013460"/>
                </a:lnTo>
                <a:lnTo>
                  <a:pt x="748283" y="1013460"/>
                </a:lnTo>
                <a:lnTo>
                  <a:pt x="755903" y="1005840"/>
                </a:lnTo>
                <a:lnTo>
                  <a:pt x="755903" y="1022604"/>
                </a:lnTo>
                <a:lnTo>
                  <a:pt x="737615" y="1022604"/>
                </a:lnTo>
                <a:lnTo>
                  <a:pt x="745235" y="1014984"/>
                </a:lnTo>
                <a:lnTo>
                  <a:pt x="745235" y="1030224"/>
                </a:lnTo>
                <a:lnTo>
                  <a:pt x="731520" y="1030224"/>
                </a:lnTo>
                <a:lnTo>
                  <a:pt x="739139" y="1022604"/>
                </a:lnTo>
                <a:lnTo>
                  <a:pt x="739139" y="1037844"/>
                </a:lnTo>
                <a:lnTo>
                  <a:pt x="716279" y="1037844"/>
                </a:lnTo>
                <a:lnTo>
                  <a:pt x="723900" y="1030224"/>
                </a:lnTo>
                <a:lnTo>
                  <a:pt x="723900" y="1046988"/>
                </a:lnTo>
                <a:lnTo>
                  <a:pt x="704088" y="1046988"/>
                </a:lnTo>
                <a:lnTo>
                  <a:pt x="711707" y="1039368"/>
                </a:lnTo>
                <a:lnTo>
                  <a:pt x="711707" y="1054608"/>
                </a:lnTo>
                <a:lnTo>
                  <a:pt x="697991" y="1054608"/>
                </a:lnTo>
                <a:lnTo>
                  <a:pt x="705612" y="1046988"/>
                </a:lnTo>
                <a:lnTo>
                  <a:pt x="705612" y="1062228"/>
                </a:lnTo>
                <a:lnTo>
                  <a:pt x="691895" y="1062228"/>
                </a:lnTo>
                <a:lnTo>
                  <a:pt x="699515" y="1054608"/>
                </a:lnTo>
                <a:lnTo>
                  <a:pt x="699515" y="1071372"/>
                </a:lnTo>
                <a:lnTo>
                  <a:pt x="676656" y="1071372"/>
                </a:lnTo>
                <a:lnTo>
                  <a:pt x="684276" y="1062228"/>
                </a:lnTo>
                <a:lnTo>
                  <a:pt x="684276" y="1075944"/>
                </a:lnTo>
                <a:lnTo>
                  <a:pt x="667512" y="1075944"/>
                </a:lnTo>
                <a:lnTo>
                  <a:pt x="675132" y="1068324"/>
                </a:lnTo>
                <a:lnTo>
                  <a:pt x="675132" y="1083564"/>
                </a:lnTo>
                <a:lnTo>
                  <a:pt x="652271" y="1083564"/>
                </a:lnTo>
                <a:lnTo>
                  <a:pt x="659891" y="1075944"/>
                </a:lnTo>
                <a:lnTo>
                  <a:pt x="659891" y="1091184"/>
                </a:lnTo>
                <a:lnTo>
                  <a:pt x="646176" y="1091184"/>
                </a:lnTo>
                <a:lnTo>
                  <a:pt x="653795" y="1083564"/>
                </a:lnTo>
                <a:lnTo>
                  <a:pt x="653795" y="1100328"/>
                </a:lnTo>
                <a:lnTo>
                  <a:pt x="629412" y="1100328"/>
                </a:lnTo>
                <a:lnTo>
                  <a:pt x="638556" y="1092708"/>
                </a:lnTo>
                <a:lnTo>
                  <a:pt x="638556" y="1107948"/>
                </a:lnTo>
                <a:lnTo>
                  <a:pt x="621791" y="1107948"/>
                </a:lnTo>
                <a:lnTo>
                  <a:pt x="629412" y="1100328"/>
                </a:lnTo>
                <a:lnTo>
                  <a:pt x="629412" y="1117092"/>
                </a:lnTo>
                <a:lnTo>
                  <a:pt x="600456" y="1117092"/>
                </a:lnTo>
                <a:lnTo>
                  <a:pt x="608076" y="1107948"/>
                </a:lnTo>
                <a:lnTo>
                  <a:pt x="608076" y="1129284"/>
                </a:lnTo>
                <a:lnTo>
                  <a:pt x="594359" y="1129284"/>
                </a:lnTo>
                <a:lnTo>
                  <a:pt x="601979" y="1121664"/>
                </a:lnTo>
                <a:lnTo>
                  <a:pt x="601979" y="1141476"/>
                </a:lnTo>
                <a:lnTo>
                  <a:pt x="583691" y="1141476"/>
                </a:lnTo>
                <a:lnTo>
                  <a:pt x="591312" y="1133856"/>
                </a:lnTo>
                <a:lnTo>
                  <a:pt x="591312" y="1149096"/>
                </a:lnTo>
                <a:lnTo>
                  <a:pt x="574547" y="1149096"/>
                </a:lnTo>
                <a:lnTo>
                  <a:pt x="582167" y="1141476"/>
                </a:lnTo>
                <a:lnTo>
                  <a:pt x="582167" y="1155192"/>
                </a:lnTo>
                <a:lnTo>
                  <a:pt x="553212" y="1155192"/>
                </a:lnTo>
                <a:lnTo>
                  <a:pt x="560832" y="1146048"/>
                </a:lnTo>
                <a:lnTo>
                  <a:pt x="560832" y="1162812"/>
                </a:lnTo>
                <a:lnTo>
                  <a:pt x="541020" y="1162812"/>
                </a:lnTo>
                <a:lnTo>
                  <a:pt x="548639" y="1155192"/>
                </a:lnTo>
                <a:lnTo>
                  <a:pt x="548639" y="1173480"/>
                </a:lnTo>
                <a:lnTo>
                  <a:pt x="528827" y="1173480"/>
                </a:lnTo>
                <a:lnTo>
                  <a:pt x="536447" y="1165860"/>
                </a:lnTo>
                <a:lnTo>
                  <a:pt x="536447" y="1187196"/>
                </a:lnTo>
                <a:lnTo>
                  <a:pt x="519683" y="1187196"/>
                </a:lnTo>
                <a:lnTo>
                  <a:pt x="527303" y="1179576"/>
                </a:lnTo>
                <a:lnTo>
                  <a:pt x="527303" y="1194816"/>
                </a:lnTo>
                <a:lnTo>
                  <a:pt x="507491" y="1194816"/>
                </a:lnTo>
                <a:lnTo>
                  <a:pt x="515111" y="1187196"/>
                </a:lnTo>
                <a:lnTo>
                  <a:pt x="515111" y="1203960"/>
                </a:lnTo>
                <a:lnTo>
                  <a:pt x="498347" y="1203960"/>
                </a:lnTo>
                <a:lnTo>
                  <a:pt x="505967" y="1196340"/>
                </a:lnTo>
                <a:lnTo>
                  <a:pt x="505967" y="1216152"/>
                </a:lnTo>
                <a:lnTo>
                  <a:pt x="458723" y="1216152"/>
                </a:lnTo>
                <a:lnTo>
                  <a:pt x="466344" y="1208532"/>
                </a:lnTo>
                <a:lnTo>
                  <a:pt x="466344" y="1223772"/>
                </a:lnTo>
                <a:lnTo>
                  <a:pt x="429767" y="1223772"/>
                </a:lnTo>
                <a:lnTo>
                  <a:pt x="437388" y="1216152"/>
                </a:lnTo>
                <a:lnTo>
                  <a:pt x="437388" y="1228344"/>
                </a:lnTo>
                <a:lnTo>
                  <a:pt x="417576" y="1228344"/>
                </a:lnTo>
                <a:lnTo>
                  <a:pt x="425195" y="1220724"/>
                </a:lnTo>
                <a:lnTo>
                  <a:pt x="425195" y="1237488"/>
                </a:lnTo>
                <a:lnTo>
                  <a:pt x="387095" y="1237488"/>
                </a:lnTo>
                <a:lnTo>
                  <a:pt x="394715" y="1229868"/>
                </a:lnTo>
                <a:lnTo>
                  <a:pt x="394715" y="1245108"/>
                </a:lnTo>
                <a:lnTo>
                  <a:pt x="365759" y="1245108"/>
                </a:lnTo>
                <a:lnTo>
                  <a:pt x="373379" y="1237488"/>
                </a:lnTo>
                <a:lnTo>
                  <a:pt x="373379" y="1248156"/>
                </a:lnTo>
                <a:lnTo>
                  <a:pt x="327659" y="1248156"/>
                </a:lnTo>
                <a:lnTo>
                  <a:pt x="335279" y="1240536"/>
                </a:lnTo>
                <a:lnTo>
                  <a:pt x="335279" y="1257300"/>
                </a:lnTo>
                <a:lnTo>
                  <a:pt x="315467" y="1257300"/>
                </a:lnTo>
                <a:lnTo>
                  <a:pt x="323088" y="1249680"/>
                </a:lnTo>
                <a:lnTo>
                  <a:pt x="323088" y="1261872"/>
                </a:lnTo>
                <a:lnTo>
                  <a:pt x="300227" y="1261872"/>
                </a:lnTo>
                <a:lnTo>
                  <a:pt x="307847" y="1254252"/>
                </a:lnTo>
                <a:lnTo>
                  <a:pt x="307847" y="1269492"/>
                </a:lnTo>
                <a:lnTo>
                  <a:pt x="278891" y="1269492"/>
                </a:lnTo>
                <a:lnTo>
                  <a:pt x="286511" y="1261872"/>
                </a:lnTo>
                <a:lnTo>
                  <a:pt x="286511" y="1277112"/>
                </a:lnTo>
                <a:lnTo>
                  <a:pt x="272795" y="1277112"/>
                </a:lnTo>
                <a:lnTo>
                  <a:pt x="280415" y="1269492"/>
                </a:lnTo>
                <a:lnTo>
                  <a:pt x="280415" y="1286256"/>
                </a:lnTo>
                <a:lnTo>
                  <a:pt x="269747" y="1286256"/>
                </a:lnTo>
                <a:lnTo>
                  <a:pt x="277367" y="1278636"/>
                </a:lnTo>
                <a:lnTo>
                  <a:pt x="277367" y="1295400"/>
                </a:lnTo>
                <a:lnTo>
                  <a:pt x="260603" y="1295400"/>
                </a:lnTo>
                <a:lnTo>
                  <a:pt x="268223" y="1286256"/>
                </a:lnTo>
                <a:lnTo>
                  <a:pt x="268223" y="1298448"/>
                </a:lnTo>
                <a:lnTo>
                  <a:pt x="251459" y="1298448"/>
                </a:lnTo>
                <a:lnTo>
                  <a:pt x="259079" y="1290828"/>
                </a:lnTo>
                <a:lnTo>
                  <a:pt x="259079" y="1306068"/>
                </a:lnTo>
                <a:lnTo>
                  <a:pt x="245363" y="1306068"/>
                </a:lnTo>
                <a:lnTo>
                  <a:pt x="252983" y="1298448"/>
                </a:lnTo>
                <a:lnTo>
                  <a:pt x="252983" y="1319784"/>
                </a:lnTo>
                <a:lnTo>
                  <a:pt x="224027" y="1319784"/>
                </a:lnTo>
                <a:lnTo>
                  <a:pt x="231647" y="1312164"/>
                </a:lnTo>
                <a:lnTo>
                  <a:pt x="231647" y="1322832"/>
                </a:lnTo>
                <a:lnTo>
                  <a:pt x="217932" y="1322832"/>
                </a:lnTo>
                <a:lnTo>
                  <a:pt x="225551" y="1315212"/>
                </a:lnTo>
                <a:lnTo>
                  <a:pt x="225551" y="1331976"/>
                </a:lnTo>
                <a:lnTo>
                  <a:pt x="198120" y="1331976"/>
                </a:lnTo>
                <a:lnTo>
                  <a:pt x="207263" y="1322832"/>
                </a:lnTo>
                <a:lnTo>
                  <a:pt x="207263" y="1341120"/>
                </a:lnTo>
                <a:lnTo>
                  <a:pt x="192023" y="1341120"/>
                </a:lnTo>
                <a:lnTo>
                  <a:pt x="201167" y="1331976"/>
                </a:lnTo>
                <a:lnTo>
                  <a:pt x="201167" y="1348740"/>
                </a:lnTo>
                <a:lnTo>
                  <a:pt x="185927" y="1348740"/>
                </a:lnTo>
                <a:lnTo>
                  <a:pt x="193547" y="1341120"/>
                </a:lnTo>
                <a:lnTo>
                  <a:pt x="193547" y="1359408"/>
                </a:lnTo>
                <a:lnTo>
                  <a:pt x="173735" y="1359408"/>
                </a:lnTo>
                <a:lnTo>
                  <a:pt x="181355" y="1351788"/>
                </a:lnTo>
                <a:lnTo>
                  <a:pt x="181355" y="1370076"/>
                </a:lnTo>
                <a:lnTo>
                  <a:pt x="158495" y="1370076"/>
                </a:lnTo>
                <a:lnTo>
                  <a:pt x="166115" y="1360932"/>
                </a:lnTo>
                <a:lnTo>
                  <a:pt x="166115" y="1377696"/>
                </a:lnTo>
                <a:lnTo>
                  <a:pt x="146303" y="1377696"/>
                </a:lnTo>
                <a:lnTo>
                  <a:pt x="153923" y="1370076"/>
                </a:lnTo>
                <a:lnTo>
                  <a:pt x="153923" y="1394460"/>
                </a:lnTo>
                <a:lnTo>
                  <a:pt x="140207" y="1394460"/>
                </a:lnTo>
                <a:lnTo>
                  <a:pt x="147827" y="1386840"/>
                </a:lnTo>
                <a:lnTo>
                  <a:pt x="147827" y="1406652"/>
                </a:lnTo>
                <a:lnTo>
                  <a:pt x="118871" y="1406652"/>
                </a:lnTo>
                <a:lnTo>
                  <a:pt x="126491" y="1397508"/>
                </a:lnTo>
                <a:lnTo>
                  <a:pt x="126491" y="1415796"/>
                </a:lnTo>
                <a:lnTo>
                  <a:pt x="76200" y="1415796"/>
                </a:lnTo>
                <a:lnTo>
                  <a:pt x="83820" y="1406652"/>
                </a:lnTo>
                <a:lnTo>
                  <a:pt x="83820" y="1431036"/>
                </a:lnTo>
                <a:lnTo>
                  <a:pt x="65532" y="1431036"/>
                </a:lnTo>
                <a:lnTo>
                  <a:pt x="74676" y="1423416"/>
                </a:lnTo>
                <a:lnTo>
                  <a:pt x="74676" y="1443228"/>
                </a:lnTo>
                <a:lnTo>
                  <a:pt x="59435" y="1443228"/>
                </a:lnTo>
                <a:lnTo>
                  <a:pt x="67055" y="1435608"/>
                </a:lnTo>
                <a:lnTo>
                  <a:pt x="67055" y="1484376"/>
                </a:lnTo>
                <a:lnTo>
                  <a:pt x="47244" y="1484376"/>
                </a:lnTo>
                <a:lnTo>
                  <a:pt x="54863" y="1476756"/>
                </a:lnTo>
                <a:lnTo>
                  <a:pt x="54863" y="1493520"/>
                </a:lnTo>
                <a:lnTo>
                  <a:pt x="28955" y="1493520"/>
                </a:lnTo>
                <a:lnTo>
                  <a:pt x="38100" y="1485900"/>
                </a:lnTo>
                <a:lnTo>
                  <a:pt x="38100" y="1501140"/>
                </a:lnTo>
                <a:lnTo>
                  <a:pt x="19811" y="1501140"/>
                </a:lnTo>
                <a:lnTo>
                  <a:pt x="27432" y="1493520"/>
                </a:lnTo>
                <a:lnTo>
                  <a:pt x="27432" y="1527048"/>
                </a:lnTo>
                <a:lnTo>
                  <a:pt x="13715" y="1527048"/>
                </a:lnTo>
                <a:lnTo>
                  <a:pt x="21335" y="1517904"/>
                </a:lnTo>
                <a:lnTo>
                  <a:pt x="21335" y="1537716"/>
                </a:lnTo>
                <a:lnTo>
                  <a:pt x="7620" y="1537716"/>
                </a:lnTo>
                <a:lnTo>
                  <a:pt x="15239" y="1530096"/>
                </a:lnTo>
                <a:lnTo>
                  <a:pt x="15239" y="1556004"/>
                </a:lnTo>
                <a:lnTo>
                  <a:pt x="1523" y="1556004"/>
                </a:lnTo>
                <a:lnTo>
                  <a:pt x="1523" y="1539240"/>
                </a:lnTo>
                <a:lnTo>
                  <a:pt x="7620" y="1539240"/>
                </a:lnTo>
                <a:lnTo>
                  <a:pt x="0" y="1546860"/>
                </a:lnTo>
                <a:lnTo>
                  <a:pt x="0" y="1522476"/>
                </a:lnTo>
                <a:lnTo>
                  <a:pt x="13715" y="1522476"/>
                </a:lnTo>
                <a:lnTo>
                  <a:pt x="6095" y="1530096"/>
                </a:lnTo>
                <a:lnTo>
                  <a:pt x="6095" y="1510284"/>
                </a:lnTo>
                <a:lnTo>
                  <a:pt x="19811" y="1510284"/>
                </a:lnTo>
                <a:lnTo>
                  <a:pt x="12191" y="1517904"/>
                </a:lnTo>
                <a:lnTo>
                  <a:pt x="12191" y="1485900"/>
                </a:lnTo>
                <a:lnTo>
                  <a:pt x="28955" y="1485900"/>
                </a:lnTo>
                <a:lnTo>
                  <a:pt x="21335" y="1493520"/>
                </a:lnTo>
                <a:lnTo>
                  <a:pt x="21335" y="1478280"/>
                </a:lnTo>
                <a:lnTo>
                  <a:pt x="47244" y="1478280"/>
                </a:lnTo>
                <a:lnTo>
                  <a:pt x="39623" y="1485900"/>
                </a:lnTo>
                <a:lnTo>
                  <a:pt x="39623" y="1469136"/>
                </a:lnTo>
                <a:lnTo>
                  <a:pt x="59435" y="1469136"/>
                </a:lnTo>
                <a:lnTo>
                  <a:pt x="51815" y="1476756"/>
                </a:lnTo>
                <a:lnTo>
                  <a:pt x="51815" y="1427988"/>
                </a:lnTo>
                <a:lnTo>
                  <a:pt x="65532" y="1427988"/>
                </a:lnTo>
                <a:lnTo>
                  <a:pt x="57911" y="1435608"/>
                </a:lnTo>
                <a:lnTo>
                  <a:pt x="57911" y="1415796"/>
                </a:lnTo>
                <a:lnTo>
                  <a:pt x="76200" y="1415796"/>
                </a:lnTo>
                <a:lnTo>
                  <a:pt x="68579" y="1423416"/>
                </a:lnTo>
                <a:lnTo>
                  <a:pt x="68579" y="1399032"/>
                </a:lnTo>
                <a:lnTo>
                  <a:pt x="118871" y="1399032"/>
                </a:lnTo>
                <a:lnTo>
                  <a:pt x="111251" y="1406652"/>
                </a:lnTo>
                <a:lnTo>
                  <a:pt x="111251" y="1389888"/>
                </a:lnTo>
                <a:lnTo>
                  <a:pt x="140207" y="1389888"/>
                </a:lnTo>
                <a:lnTo>
                  <a:pt x="132588" y="1397508"/>
                </a:lnTo>
                <a:lnTo>
                  <a:pt x="132588" y="1379220"/>
                </a:lnTo>
                <a:lnTo>
                  <a:pt x="146303" y="1379220"/>
                </a:lnTo>
                <a:lnTo>
                  <a:pt x="138683" y="1386840"/>
                </a:lnTo>
                <a:lnTo>
                  <a:pt x="138683" y="1360932"/>
                </a:lnTo>
                <a:lnTo>
                  <a:pt x="158495" y="1360932"/>
                </a:lnTo>
                <a:lnTo>
                  <a:pt x="150876" y="1370076"/>
                </a:lnTo>
                <a:lnTo>
                  <a:pt x="150876" y="1353312"/>
                </a:lnTo>
                <a:lnTo>
                  <a:pt x="173735" y="1353312"/>
                </a:lnTo>
                <a:lnTo>
                  <a:pt x="166115" y="1360932"/>
                </a:lnTo>
                <a:lnTo>
                  <a:pt x="166115" y="1344168"/>
                </a:lnTo>
                <a:lnTo>
                  <a:pt x="185927" y="1344168"/>
                </a:lnTo>
                <a:lnTo>
                  <a:pt x="178307" y="1351788"/>
                </a:lnTo>
                <a:lnTo>
                  <a:pt x="178307" y="1331976"/>
                </a:lnTo>
                <a:lnTo>
                  <a:pt x="192023" y="1331976"/>
                </a:lnTo>
                <a:lnTo>
                  <a:pt x="184403" y="1341120"/>
                </a:lnTo>
                <a:lnTo>
                  <a:pt x="184403" y="1324356"/>
                </a:lnTo>
                <a:lnTo>
                  <a:pt x="198120" y="1324356"/>
                </a:lnTo>
                <a:lnTo>
                  <a:pt x="190500" y="1331976"/>
                </a:lnTo>
                <a:lnTo>
                  <a:pt x="190500" y="1315212"/>
                </a:lnTo>
                <a:lnTo>
                  <a:pt x="217932" y="1315212"/>
                </a:lnTo>
                <a:lnTo>
                  <a:pt x="210311" y="1322832"/>
                </a:lnTo>
                <a:lnTo>
                  <a:pt x="210311" y="1307592"/>
                </a:lnTo>
                <a:lnTo>
                  <a:pt x="224027" y="1307592"/>
                </a:lnTo>
                <a:lnTo>
                  <a:pt x="216407" y="1315212"/>
                </a:lnTo>
                <a:lnTo>
                  <a:pt x="216407" y="1304544"/>
                </a:lnTo>
                <a:lnTo>
                  <a:pt x="245363" y="1304544"/>
                </a:lnTo>
                <a:lnTo>
                  <a:pt x="237744" y="1312164"/>
                </a:lnTo>
                <a:lnTo>
                  <a:pt x="237744" y="1290828"/>
                </a:lnTo>
                <a:lnTo>
                  <a:pt x="251459" y="1290828"/>
                </a:lnTo>
                <a:lnTo>
                  <a:pt x="243839" y="1298448"/>
                </a:lnTo>
                <a:lnTo>
                  <a:pt x="243839" y="1283208"/>
                </a:lnTo>
                <a:lnTo>
                  <a:pt x="260603" y="1283208"/>
                </a:lnTo>
                <a:lnTo>
                  <a:pt x="252983" y="1290828"/>
                </a:lnTo>
                <a:lnTo>
                  <a:pt x="252983" y="1278636"/>
                </a:lnTo>
                <a:lnTo>
                  <a:pt x="269747" y="1278636"/>
                </a:lnTo>
                <a:lnTo>
                  <a:pt x="262127" y="1286256"/>
                </a:lnTo>
                <a:lnTo>
                  <a:pt x="262127" y="1271016"/>
                </a:lnTo>
                <a:lnTo>
                  <a:pt x="272795" y="1271016"/>
                </a:lnTo>
                <a:lnTo>
                  <a:pt x="265176" y="1278636"/>
                </a:lnTo>
                <a:lnTo>
                  <a:pt x="265176" y="1261872"/>
                </a:lnTo>
                <a:lnTo>
                  <a:pt x="278891" y="1261872"/>
                </a:lnTo>
                <a:lnTo>
                  <a:pt x="271271" y="1269492"/>
                </a:lnTo>
                <a:lnTo>
                  <a:pt x="271271" y="1254252"/>
                </a:lnTo>
                <a:lnTo>
                  <a:pt x="300227" y="1254252"/>
                </a:lnTo>
                <a:lnTo>
                  <a:pt x="292607" y="1261872"/>
                </a:lnTo>
                <a:lnTo>
                  <a:pt x="292607" y="1246632"/>
                </a:lnTo>
                <a:lnTo>
                  <a:pt x="315467" y="1246632"/>
                </a:lnTo>
                <a:lnTo>
                  <a:pt x="307847" y="1254252"/>
                </a:lnTo>
                <a:lnTo>
                  <a:pt x="307847" y="1242060"/>
                </a:lnTo>
                <a:lnTo>
                  <a:pt x="327659" y="1242060"/>
                </a:lnTo>
                <a:lnTo>
                  <a:pt x="320039" y="1249680"/>
                </a:lnTo>
                <a:lnTo>
                  <a:pt x="320039" y="1232916"/>
                </a:lnTo>
                <a:lnTo>
                  <a:pt x="365759" y="1232916"/>
                </a:lnTo>
                <a:lnTo>
                  <a:pt x="358139" y="1240536"/>
                </a:lnTo>
                <a:lnTo>
                  <a:pt x="358139" y="1229868"/>
                </a:lnTo>
                <a:lnTo>
                  <a:pt x="387095" y="1229868"/>
                </a:lnTo>
                <a:lnTo>
                  <a:pt x="379476" y="1237488"/>
                </a:lnTo>
                <a:lnTo>
                  <a:pt x="379476" y="1220724"/>
                </a:lnTo>
                <a:lnTo>
                  <a:pt x="417576" y="1220724"/>
                </a:lnTo>
                <a:lnTo>
                  <a:pt x="409956" y="1229868"/>
                </a:lnTo>
                <a:lnTo>
                  <a:pt x="409956" y="1211580"/>
                </a:lnTo>
                <a:lnTo>
                  <a:pt x="429767" y="1211580"/>
                </a:lnTo>
                <a:lnTo>
                  <a:pt x="422147" y="1220724"/>
                </a:lnTo>
                <a:lnTo>
                  <a:pt x="422147" y="1208532"/>
                </a:lnTo>
                <a:lnTo>
                  <a:pt x="458723" y="1208532"/>
                </a:lnTo>
                <a:lnTo>
                  <a:pt x="449579" y="1216152"/>
                </a:lnTo>
                <a:lnTo>
                  <a:pt x="449579" y="1200912"/>
                </a:lnTo>
                <a:lnTo>
                  <a:pt x="498347" y="1200912"/>
                </a:lnTo>
                <a:lnTo>
                  <a:pt x="490727" y="1208532"/>
                </a:lnTo>
                <a:lnTo>
                  <a:pt x="490727" y="1188720"/>
                </a:lnTo>
                <a:lnTo>
                  <a:pt x="507491" y="1188720"/>
                </a:lnTo>
                <a:lnTo>
                  <a:pt x="499871" y="1196340"/>
                </a:lnTo>
                <a:lnTo>
                  <a:pt x="499871" y="1179576"/>
                </a:lnTo>
                <a:lnTo>
                  <a:pt x="519683" y="1179576"/>
                </a:lnTo>
                <a:lnTo>
                  <a:pt x="512063" y="1187196"/>
                </a:lnTo>
                <a:lnTo>
                  <a:pt x="512063" y="1171956"/>
                </a:lnTo>
                <a:lnTo>
                  <a:pt x="528827" y="1171956"/>
                </a:lnTo>
                <a:lnTo>
                  <a:pt x="521207" y="1179576"/>
                </a:lnTo>
                <a:lnTo>
                  <a:pt x="521207" y="1158240"/>
                </a:lnTo>
                <a:lnTo>
                  <a:pt x="541020" y="1158240"/>
                </a:lnTo>
                <a:lnTo>
                  <a:pt x="533400" y="1165860"/>
                </a:lnTo>
                <a:lnTo>
                  <a:pt x="533400" y="1146048"/>
                </a:lnTo>
                <a:lnTo>
                  <a:pt x="553212" y="1146048"/>
                </a:lnTo>
                <a:lnTo>
                  <a:pt x="545591" y="1155192"/>
                </a:lnTo>
                <a:lnTo>
                  <a:pt x="545591" y="1138428"/>
                </a:lnTo>
                <a:lnTo>
                  <a:pt x="574547" y="1138428"/>
                </a:lnTo>
                <a:lnTo>
                  <a:pt x="566927" y="1146048"/>
                </a:lnTo>
                <a:lnTo>
                  <a:pt x="566927" y="1133856"/>
                </a:lnTo>
                <a:lnTo>
                  <a:pt x="583691" y="1133856"/>
                </a:lnTo>
                <a:lnTo>
                  <a:pt x="576071" y="1141476"/>
                </a:lnTo>
                <a:lnTo>
                  <a:pt x="576071" y="1126236"/>
                </a:lnTo>
                <a:lnTo>
                  <a:pt x="594359" y="1126236"/>
                </a:lnTo>
                <a:lnTo>
                  <a:pt x="585215" y="1133856"/>
                </a:lnTo>
                <a:lnTo>
                  <a:pt x="585215" y="1114044"/>
                </a:lnTo>
                <a:lnTo>
                  <a:pt x="600456" y="1114044"/>
                </a:lnTo>
                <a:lnTo>
                  <a:pt x="591312" y="1121664"/>
                </a:lnTo>
                <a:lnTo>
                  <a:pt x="591312" y="1100328"/>
                </a:lnTo>
                <a:lnTo>
                  <a:pt x="621791" y="1100328"/>
                </a:lnTo>
                <a:lnTo>
                  <a:pt x="612647" y="1107948"/>
                </a:lnTo>
                <a:lnTo>
                  <a:pt x="612647" y="1092708"/>
                </a:lnTo>
                <a:lnTo>
                  <a:pt x="629412" y="1092708"/>
                </a:lnTo>
                <a:lnTo>
                  <a:pt x="621791" y="1100328"/>
                </a:lnTo>
                <a:lnTo>
                  <a:pt x="621791" y="1085088"/>
                </a:lnTo>
                <a:lnTo>
                  <a:pt x="646176" y="1085088"/>
                </a:lnTo>
                <a:lnTo>
                  <a:pt x="638556" y="1092708"/>
                </a:lnTo>
                <a:lnTo>
                  <a:pt x="638556" y="1075944"/>
                </a:lnTo>
                <a:lnTo>
                  <a:pt x="652271" y="1075944"/>
                </a:lnTo>
                <a:lnTo>
                  <a:pt x="644651" y="1083564"/>
                </a:lnTo>
                <a:lnTo>
                  <a:pt x="644651" y="1068324"/>
                </a:lnTo>
                <a:lnTo>
                  <a:pt x="667512" y="1068324"/>
                </a:lnTo>
                <a:lnTo>
                  <a:pt x="659891" y="1075944"/>
                </a:lnTo>
                <a:lnTo>
                  <a:pt x="659891" y="1060704"/>
                </a:lnTo>
                <a:lnTo>
                  <a:pt x="676656" y="1060704"/>
                </a:lnTo>
                <a:lnTo>
                  <a:pt x="669035" y="1068324"/>
                </a:lnTo>
                <a:lnTo>
                  <a:pt x="669035" y="1054608"/>
                </a:lnTo>
                <a:lnTo>
                  <a:pt x="691895" y="1054608"/>
                </a:lnTo>
                <a:lnTo>
                  <a:pt x="684276" y="1062228"/>
                </a:lnTo>
                <a:lnTo>
                  <a:pt x="684276" y="1046988"/>
                </a:lnTo>
                <a:lnTo>
                  <a:pt x="697991" y="1046988"/>
                </a:lnTo>
                <a:lnTo>
                  <a:pt x="690371" y="1054608"/>
                </a:lnTo>
                <a:lnTo>
                  <a:pt x="690371" y="1039368"/>
                </a:lnTo>
                <a:lnTo>
                  <a:pt x="704088" y="1039368"/>
                </a:lnTo>
                <a:lnTo>
                  <a:pt x="696467" y="1046988"/>
                </a:lnTo>
                <a:lnTo>
                  <a:pt x="696467" y="1031748"/>
                </a:lnTo>
                <a:lnTo>
                  <a:pt x="716279" y="1031748"/>
                </a:lnTo>
                <a:lnTo>
                  <a:pt x="708659" y="1039368"/>
                </a:lnTo>
                <a:lnTo>
                  <a:pt x="708659" y="1022604"/>
                </a:lnTo>
                <a:lnTo>
                  <a:pt x="731520" y="1022604"/>
                </a:lnTo>
                <a:lnTo>
                  <a:pt x="723900" y="1030224"/>
                </a:lnTo>
                <a:lnTo>
                  <a:pt x="723900" y="1014984"/>
                </a:lnTo>
                <a:lnTo>
                  <a:pt x="737615" y="1014984"/>
                </a:lnTo>
                <a:lnTo>
                  <a:pt x="729995" y="1022604"/>
                </a:lnTo>
                <a:lnTo>
                  <a:pt x="729995" y="1005840"/>
                </a:lnTo>
                <a:lnTo>
                  <a:pt x="748283" y="1005840"/>
                </a:lnTo>
                <a:lnTo>
                  <a:pt x="740663" y="1014984"/>
                </a:lnTo>
                <a:lnTo>
                  <a:pt x="740663" y="996696"/>
                </a:lnTo>
                <a:lnTo>
                  <a:pt x="787907" y="996696"/>
                </a:lnTo>
                <a:lnTo>
                  <a:pt x="780288" y="1005840"/>
                </a:lnTo>
                <a:lnTo>
                  <a:pt x="780288" y="993648"/>
                </a:lnTo>
                <a:lnTo>
                  <a:pt x="815339" y="993648"/>
                </a:lnTo>
                <a:lnTo>
                  <a:pt x="807720" y="1001268"/>
                </a:lnTo>
                <a:lnTo>
                  <a:pt x="807720" y="981456"/>
                </a:lnTo>
                <a:lnTo>
                  <a:pt x="818388" y="981456"/>
                </a:lnTo>
                <a:lnTo>
                  <a:pt x="810767" y="989076"/>
                </a:lnTo>
                <a:lnTo>
                  <a:pt x="810767" y="972312"/>
                </a:lnTo>
                <a:lnTo>
                  <a:pt x="833627" y="972312"/>
                </a:lnTo>
                <a:lnTo>
                  <a:pt x="826007" y="979932"/>
                </a:lnTo>
                <a:lnTo>
                  <a:pt x="826007" y="964692"/>
                </a:lnTo>
                <a:lnTo>
                  <a:pt x="839723" y="964692"/>
                </a:lnTo>
                <a:lnTo>
                  <a:pt x="832103" y="972312"/>
                </a:lnTo>
                <a:lnTo>
                  <a:pt x="832103" y="957072"/>
                </a:lnTo>
                <a:lnTo>
                  <a:pt x="876300" y="957072"/>
                </a:lnTo>
                <a:lnTo>
                  <a:pt x="868679" y="964692"/>
                </a:lnTo>
                <a:lnTo>
                  <a:pt x="868679" y="952500"/>
                </a:lnTo>
                <a:lnTo>
                  <a:pt x="911351" y="952500"/>
                </a:lnTo>
                <a:lnTo>
                  <a:pt x="902207" y="960120"/>
                </a:lnTo>
                <a:lnTo>
                  <a:pt x="902207" y="943356"/>
                </a:lnTo>
                <a:lnTo>
                  <a:pt x="917447" y="943356"/>
                </a:lnTo>
                <a:lnTo>
                  <a:pt x="909827" y="950976"/>
                </a:lnTo>
                <a:lnTo>
                  <a:pt x="909827" y="935736"/>
                </a:lnTo>
                <a:lnTo>
                  <a:pt x="932688" y="935736"/>
                </a:lnTo>
                <a:lnTo>
                  <a:pt x="925067" y="943356"/>
                </a:lnTo>
                <a:lnTo>
                  <a:pt x="925067" y="931164"/>
                </a:lnTo>
                <a:lnTo>
                  <a:pt x="944879" y="931164"/>
                </a:lnTo>
                <a:lnTo>
                  <a:pt x="937259" y="940308"/>
                </a:lnTo>
                <a:lnTo>
                  <a:pt x="937259" y="922020"/>
                </a:lnTo>
                <a:lnTo>
                  <a:pt x="984503" y="922020"/>
                </a:lnTo>
                <a:lnTo>
                  <a:pt x="976883" y="931164"/>
                </a:lnTo>
                <a:lnTo>
                  <a:pt x="976883" y="914400"/>
                </a:lnTo>
                <a:lnTo>
                  <a:pt x="1002791" y="914400"/>
                </a:lnTo>
                <a:lnTo>
                  <a:pt x="995171" y="922020"/>
                </a:lnTo>
                <a:lnTo>
                  <a:pt x="995171" y="906780"/>
                </a:lnTo>
                <a:lnTo>
                  <a:pt x="1018032" y="906780"/>
                </a:lnTo>
                <a:lnTo>
                  <a:pt x="1010412" y="914400"/>
                </a:lnTo>
                <a:lnTo>
                  <a:pt x="1010412" y="903732"/>
                </a:lnTo>
                <a:lnTo>
                  <a:pt x="1034795" y="903732"/>
                </a:lnTo>
                <a:lnTo>
                  <a:pt x="1027176" y="911352"/>
                </a:lnTo>
                <a:lnTo>
                  <a:pt x="1027176" y="894588"/>
                </a:lnTo>
                <a:lnTo>
                  <a:pt x="1039367" y="894588"/>
                </a:lnTo>
                <a:lnTo>
                  <a:pt x="1031747" y="902208"/>
                </a:lnTo>
                <a:lnTo>
                  <a:pt x="1031747" y="885444"/>
                </a:lnTo>
                <a:lnTo>
                  <a:pt x="1050035" y="885444"/>
                </a:lnTo>
                <a:lnTo>
                  <a:pt x="1042415" y="894588"/>
                </a:lnTo>
                <a:lnTo>
                  <a:pt x="1042415" y="877824"/>
                </a:lnTo>
                <a:lnTo>
                  <a:pt x="1083563" y="877824"/>
                </a:lnTo>
                <a:lnTo>
                  <a:pt x="1075944" y="885444"/>
                </a:lnTo>
                <a:lnTo>
                  <a:pt x="1075944" y="865632"/>
                </a:lnTo>
                <a:lnTo>
                  <a:pt x="1101851" y="865632"/>
                </a:lnTo>
                <a:lnTo>
                  <a:pt x="1094232" y="873252"/>
                </a:lnTo>
                <a:lnTo>
                  <a:pt x="1094232" y="853440"/>
                </a:lnTo>
                <a:lnTo>
                  <a:pt x="1126235" y="853440"/>
                </a:lnTo>
                <a:lnTo>
                  <a:pt x="1118615" y="861060"/>
                </a:lnTo>
                <a:lnTo>
                  <a:pt x="1118615" y="844296"/>
                </a:lnTo>
                <a:lnTo>
                  <a:pt x="1170432" y="844296"/>
                </a:lnTo>
                <a:lnTo>
                  <a:pt x="1162811" y="851916"/>
                </a:lnTo>
                <a:lnTo>
                  <a:pt x="1162811" y="836676"/>
                </a:lnTo>
                <a:lnTo>
                  <a:pt x="1179575" y="836676"/>
                </a:lnTo>
                <a:lnTo>
                  <a:pt x="1170432" y="844296"/>
                </a:lnTo>
                <a:lnTo>
                  <a:pt x="1170432" y="829056"/>
                </a:lnTo>
                <a:lnTo>
                  <a:pt x="1197863" y="829056"/>
                </a:lnTo>
                <a:lnTo>
                  <a:pt x="1190244" y="836676"/>
                </a:lnTo>
                <a:lnTo>
                  <a:pt x="1190244" y="824484"/>
                </a:lnTo>
                <a:lnTo>
                  <a:pt x="1207008" y="824484"/>
                </a:lnTo>
                <a:lnTo>
                  <a:pt x="1199387" y="832104"/>
                </a:lnTo>
                <a:lnTo>
                  <a:pt x="1199387" y="815340"/>
                </a:lnTo>
                <a:lnTo>
                  <a:pt x="1225296" y="815340"/>
                </a:lnTo>
                <a:lnTo>
                  <a:pt x="1217675" y="822960"/>
                </a:lnTo>
                <a:lnTo>
                  <a:pt x="1217675" y="807720"/>
                </a:lnTo>
                <a:lnTo>
                  <a:pt x="1234439" y="807720"/>
                </a:lnTo>
                <a:lnTo>
                  <a:pt x="1226820" y="815340"/>
                </a:lnTo>
                <a:lnTo>
                  <a:pt x="1226820" y="800100"/>
                </a:lnTo>
                <a:lnTo>
                  <a:pt x="1257299" y="800100"/>
                </a:lnTo>
                <a:lnTo>
                  <a:pt x="1248156" y="807720"/>
                </a:lnTo>
                <a:lnTo>
                  <a:pt x="1248156" y="790956"/>
                </a:lnTo>
                <a:lnTo>
                  <a:pt x="1284732" y="790956"/>
                </a:lnTo>
                <a:lnTo>
                  <a:pt x="1275587" y="798576"/>
                </a:lnTo>
                <a:lnTo>
                  <a:pt x="1275587" y="771144"/>
                </a:lnTo>
                <a:lnTo>
                  <a:pt x="1315211" y="771144"/>
                </a:lnTo>
                <a:lnTo>
                  <a:pt x="1306068" y="778764"/>
                </a:lnTo>
                <a:lnTo>
                  <a:pt x="1306068" y="757428"/>
                </a:lnTo>
                <a:lnTo>
                  <a:pt x="1318260" y="757428"/>
                </a:lnTo>
                <a:lnTo>
                  <a:pt x="1310639" y="765048"/>
                </a:lnTo>
                <a:lnTo>
                  <a:pt x="1310639" y="749808"/>
                </a:lnTo>
                <a:lnTo>
                  <a:pt x="1357884" y="749808"/>
                </a:lnTo>
                <a:lnTo>
                  <a:pt x="1350263" y="757428"/>
                </a:lnTo>
                <a:lnTo>
                  <a:pt x="1350263" y="742188"/>
                </a:lnTo>
                <a:lnTo>
                  <a:pt x="1385315" y="742188"/>
                </a:lnTo>
                <a:lnTo>
                  <a:pt x="1377696" y="749808"/>
                </a:lnTo>
                <a:lnTo>
                  <a:pt x="1377696" y="736092"/>
                </a:lnTo>
                <a:lnTo>
                  <a:pt x="1421891" y="736092"/>
                </a:lnTo>
                <a:lnTo>
                  <a:pt x="1414272" y="745236"/>
                </a:lnTo>
                <a:lnTo>
                  <a:pt x="1414272" y="733044"/>
                </a:lnTo>
                <a:lnTo>
                  <a:pt x="1447799" y="733044"/>
                </a:lnTo>
                <a:lnTo>
                  <a:pt x="1438656" y="740664"/>
                </a:lnTo>
                <a:lnTo>
                  <a:pt x="1438656" y="725424"/>
                </a:lnTo>
                <a:lnTo>
                  <a:pt x="1463039" y="725424"/>
                </a:lnTo>
                <a:lnTo>
                  <a:pt x="1453896" y="733044"/>
                </a:lnTo>
                <a:lnTo>
                  <a:pt x="1453896" y="717804"/>
                </a:lnTo>
                <a:lnTo>
                  <a:pt x="1469135" y="717804"/>
                </a:lnTo>
                <a:lnTo>
                  <a:pt x="1461515" y="725424"/>
                </a:lnTo>
                <a:lnTo>
                  <a:pt x="1461515" y="711708"/>
                </a:lnTo>
                <a:lnTo>
                  <a:pt x="1484375" y="711708"/>
                </a:lnTo>
                <a:lnTo>
                  <a:pt x="1476756" y="719328"/>
                </a:lnTo>
                <a:lnTo>
                  <a:pt x="1476756" y="699516"/>
                </a:lnTo>
                <a:lnTo>
                  <a:pt x="1499615" y="699516"/>
                </a:lnTo>
                <a:lnTo>
                  <a:pt x="1491996" y="708660"/>
                </a:lnTo>
                <a:lnTo>
                  <a:pt x="1491996" y="688848"/>
                </a:lnTo>
                <a:lnTo>
                  <a:pt x="1542287" y="688848"/>
                </a:lnTo>
                <a:lnTo>
                  <a:pt x="1534668" y="696468"/>
                </a:lnTo>
                <a:lnTo>
                  <a:pt x="1534668" y="679704"/>
                </a:lnTo>
                <a:lnTo>
                  <a:pt x="1552956" y="679704"/>
                </a:lnTo>
                <a:lnTo>
                  <a:pt x="1543811" y="687324"/>
                </a:lnTo>
                <a:lnTo>
                  <a:pt x="1543811" y="670560"/>
                </a:lnTo>
                <a:lnTo>
                  <a:pt x="1559051" y="670560"/>
                </a:lnTo>
                <a:lnTo>
                  <a:pt x="1551432" y="679704"/>
                </a:lnTo>
                <a:lnTo>
                  <a:pt x="1551432" y="667512"/>
                </a:lnTo>
                <a:lnTo>
                  <a:pt x="1568196" y="667512"/>
                </a:lnTo>
                <a:lnTo>
                  <a:pt x="1559051" y="675132"/>
                </a:lnTo>
                <a:lnTo>
                  <a:pt x="1559051" y="658368"/>
                </a:lnTo>
                <a:lnTo>
                  <a:pt x="1580387" y="658368"/>
                </a:lnTo>
                <a:lnTo>
                  <a:pt x="1572768" y="665988"/>
                </a:lnTo>
                <a:lnTo>
                  <a:pt x="1572768" y="643128"/>
                </a:lnTo>
                <a:lnTo>
                  <a:pt x="1601723" y="643128"/>
                </a:lnTo>
                <a:lnTo>
                  <a:pt x="1594103" y="650748"/>
                </a:lnTo>
                <a:lnTo>
                  <a:pt x="1594103" y="629412"/>
                </a:lnTo>
                <a:lnTo>
                  <a:pt x="1647444" y="629412"/>
                </a:lnTo>
                <a:lnTo>
                  <a:pt x="1639823" y="637032"/>
                </a:lnTo>
                <a:lnTo>
                  <a:pt x="1639823" y="624840"/>
                </a:lnTo>
                <a:lnTo>
                  <a:pt x="1679448" y="624840"/>
                </a:lnTo>
                <a:lnTo>
                  <a:pt x="1670303" y="633984"/>
                </a:lnTo>
                <a:lnTo>
                  <a:pt x="1670303" y="617220"/>
                </a:lnTo>
                <a:lnTo>
                  <a:pt x="1691639" y="617220"/>
                </a:lnTo>
                <a:lnTo>
                  <a:pt x="1684020" y="624840"/>
                </a:lnTo>
                <a:lnTo>
                  <a:pt x="1684020" y="605028"/>
                </a:lnTo>
                <a:lnTo>
                  <a:pt x="1706879" y="605028"/>
                </a:lnTo>
                <a:lnTo>
                  <a:pt x="1699260" y="612648"/>
                </a:lnTo>
                <a:lnTo>
                  <a:pt x="1699260" y="592836"/>
                </a:lnTo>
                <a:lnTo>
                  <a:pt x="1749551" y="592836"/>
                </a:lnTo>
                <a:lnTo>
                  <a:pt x="1741932" y="600456"/>
                </a:lnTo>
                <a:lnTo>
                  <a:pt x="1741932" y="571500"/>
                </a:lnTo>
                <a:lnTo>
                  <a:pt x="1758696" y="571500"/>
                </a:lnTo>
                <a:lnTo>
                  <a:pt x="1751075" y="579120"/>
                </a:lnTo>
                <a:lnTo>
                  <a:pt x="1751075" y="563880"/>
                </a:lnTo>
                <a:lnTo>
                  <a:pt x="1770887" y="563880"/>
                </a:lnTo>
                <a:lnTo>
                  <a:pt x="1763268" y="571500"/>
                </a:lnTo>
                <a:lnTo>
                  <a:pt x="1763268" y="559308"/>
                </a:lnTo>
                <a:lnTo>
                  <a:pt x="1801368" y="559308"/>
                </a:lnTo>
                <a:lnTo>
                  <a:pt x="1793748" y="568452"/>
                </a:lnTo>
                <a:lnTo>
                  <a:pt x="1793748" y="554736"/>
                </a:lnTo>
                <a:lnTo>
                  <a:pt x="1836420" y="554736"/>
                </a:lnTo>
                <a:lnTo>
                  <a:pt x="1827275" y="562356"/>
                </a:lnTo>
                <a:lnTo>
                  <a:pt x="1827275" y="542544"/>
                </a:lnTo>
                <a:lnTo>
                  <a:pt x="1876044" y="542544"/>
                </a:lnTo>
                <a:lnTo>
                  <a:pt x="1868423" y="550164"/>
                </a:lnTo>
                <a:lnTo>
                  <a:pt x="1868423" y="539496"/>
                </a:lnTo>
                <a:lnTo>
                  <a:pt x="1943099" y="539496"/>
                </a:lnTo>
                <a:lnTo>
                  <a:pt x="1935479" y="547116"/>
                </a:lnTo>
                <a:lnTo>
                  <a:pt x="1935479" y="534924"/>
                </a:lnTo>
                <a:lnTo>
                  <a:pt x="1959863" y="534924"/>
                </a:lnTo>
                <a:lnTo>
                  <a:pt x="1952244" y="542544"/>
                </a:lnTo>
                <a:lnTo>
                  <a:pt x="1952244" y="521208"/>
                </a:lnTo>
                <a:lnTo>
                  <a:pt x="2002535" y="521208"/>
                </a:lnTo>
                <a:lnTo>
                  <a:pt x="1994915" y="530352"/>
                </a:lnTo>
                <a:lnTo>
                  <a:pt x="1994915" y="513588"/>
                </a:lnTo>
                <a:lnTo>
                  <a:pt x="2020823" y="513588"/>
                </a:lnTo>
                <a:lnTo>
                  <a:pt x="2013203" y="521208"/>
                </a:lnTo>
                <a:lnTo>
                  <a:pt x="2013203" y="501396"/>
                </a:lnTo>
                <a:lnTo>
                  <a:pt x="2069591" y="501396"/>
                </a:lnTo>
                <a:lnTo>
                  <a:pt x="2061972" y="509016"/>
                </a:lnTo>
                <a:lnTo>
                  <a:pt x="2061972" y="493776"/>
                </a:lnTo>
                <a:lnTo>
                  <a:pt x="2101596" y="493776"/>
                </a:lnTo>
                <a:lnTo>
                  <a:pt x="2093975" y="501396"/>
                </a:lnTo>
                <a:lnTo>
                  <a:pt x="2093975" y="481584"/>
                </a:lnTo>
                <a:lnTo>
                  <a:pt x="2113787" y="481584"/>
                </a:lnTo>
                <a:lnTo>
                  <a:pt x="2106168" y="489204"/>
                </a:lnTo>
                <a:lnTo>
                  <a:pt x="2106168" y="467868"/>
                </a:lnTo>
                <a:lnTo>
                  <a:pt x="2467356" y="467868"/>
                </a:lnTo>
                <a:lnTo>
                  <a:pt x="2459735" y="475488"/>
                </a:lnTo>
                <a:lnTo>
                  <a:pt x="2459735" y="460248"/>
                </a:lnTo>
                <a:lnTo>
                  <a:pt x="2490215" y="460248"/>
                </a:lnTo>
                <a:lnTo>
                  <a:pt x="2482596" y="467868"/>
                </a:lnTo>
                <a:lnTo>
                  <a:pt x="2482596" y="452628"/>
                </a:lnTo>
                <a:lnTo>
                  <a:pt x="2526792" y="452628"/>
                </a:lnTo>
                <a:lnTo>
                  <a:pt x="2519172" y="460248"/>
                </a:lnTo>
                <a:lnTo>
                  <a:pt x="2519172" y="438912"/>
                </a:lnTo>
                <a:lnTo>
                  <a:pt x="2532887" y="438912"/>
                </a:lnTo>
                <a:lnTo>
                  <a:pt x="2525268" y="448056"/>
                </a:lnTo>
                <a:lnTo>
                  <a:pt x="2525268" y="428244"/>
                </a:lnTo>
                <a:lnTo>
                  <a:pt x="2538984" y="428244"/>
                </a:lnTo>
                <a:lnTo>
                  <a:pt x="2531363" y="435864"/>
                </a:lnTo>
                <a:lnTo>
                  <a:pt x="2531363" y="409956"/>
                </a:lnTo>
                <a:lnTo>
                  <a:pt x="2569463" y="409956"/>
                </a:lnTo>
                <a:lnTo>
                  <a:pt x="2561844" y="419100"/>
                </a:lnTo>
                <a:lnTo>
                  <a:pt x="2561844" y="393192"/>
                </a:lnTo>
                <a:lnTo>
                  <a:pt x="2674620" y="393192"/>
                </a:lnTo>
                <a:lnTo>
                  <a:pt x="2666999" y="400812"/>
                </a:lnTo>
                <a:lnTo>
                  <a:pt x="2666999" y="382524"/>
                </a:lnTo>
                <a:lnTo>
                  <a:pt x="2692908" y="382524"/>
                </a:lnTo>
                <a:lnTo>
                  <a:pt x="2685287" y="390144"/>
                </a:lnTo>
                <a:lnTo>
                  <a:pt x="2685287" y="373380"/>
                </a:lnTo>
                <a:lnTo>
                  <a:pt x="2708148" y="373380"/>
                </a:lnTo>
                <a:lnTo>
                  <a:pt x="2700527" y="382524"/>
                </a:lnTo>
                <a:lnTo>
                  <a:pt x="2700527" y="356616"/>
                </a:lnTo>
                <a:lnTo>
                  <a:pt x="2781299" y="356616"/>
                </a:lnTo>
                <a:lnTo>
                  <a:pt x="2773680" y="364236"/>
                </a:lnTo>
                <a:lnTo>
                  <a:pt x="2773680" y="344424"/>
                </a:lnTo>
                <a:lnTo>
                  <a:pt x="2788920" y="344424"/>
                </a:lnTo>
                <a:lnTo>
                  <a:pt x="2779775" y="352044"/>
                </a:lnTo>
                <a:lnTo>
                  <a:pt x="2779775" y="332232"/>
                </a:lnTo>
                <a:lnTo>
                  <a:pt x="2828544" y="332232"/>
                </a:lnTo>
                <a:lnTo>
                  <a:pt x="2820923" y="339852"/>
                </a:lnTo>
                <a:lnTo>
                  <a:pt x="2820923" y="324612"/>
                </a:lnTo>
                <a:lnTo>
                  <a:pt x="2849880" y="324612"/>
                </a:lnTo>
                <a:lnTo>
                  <a:pt x="2842260" y="332232"/>
                </a:lnTo>
                <a:lnTo>
                  <a:pt x="2842260" y="307848"/>
                </a:lnTo>
                <a:lnTo>
                  <a:pt x="2915411" y="307848"/>
                </a:lnTo>
                <a:lnTo>
                  <a:pt x="2906268" y="315468"/>
                </a:lnTo>
                <a:lnTo>
                  <a:pt x="2906268" y="295656"/>
                </a:lnTo>
                <a:lnTo>
                  <a:pt x="2951987" y="295656"/>
                </a:lnTo>
                <a:lnTo>
                  <a:pt x="2944368" y="303276"/>
                </a:lnTo>
                <a:lnTo>
                  <a:pt x="2944368" y="281940"/>
                </a:lnTo>
                <a:lnTo>
                  <a:pt x="2976372" y="281940"/>
                </a:lnTo>
                <a:lnTo>
                  <a:pt x="2968751" y="289560"/>
                </a:lnTo>
                <a:lnTo>
                  <a:pt x="2968751" y="265176"/>
                </a:lnTo>
                <a:lnTo>
                  <a:pt x="3041903" y="265176"/>
                </a:lnTo>
                <a:lnTo>
                  <a:pt x="3032760" y="272796"/>
                </a:lnTo>
                <a:lnTo>
                  <a:pt x="3032760" y="249936"/>
                </a:lnTo>
                <a:lnTo>
                  <a:pt x="3310127" y="249936"/>
                </a:lnTo>
                <a:lnTo>
                  <a:pt x="3300984" y="257556"/>
                </a:lnTo>
                <a:lnTo>
                  <a:pt x="3300984" y="228600"/>
                </a:lnTo>
                <a:lnTo>
                  <a:pt x="3361944" y="228600"/>
                </a:lnTo>
                <a:lnTo>
                  <a:pt x="3354323" y="236220"/>
                </a:lnTo>
                <a:lnTo>
                  <a:pt x="3354323" y="207264"/>
                </a:lnTo>
                <a:lnTo>
                  <a:pt x="3401568" y="207264"/>
                </a:lnTo>
                <a:lnTo>
                  <a:pt x="3393948" y="214884"/>
                </a:lnTo>
                <a:lnTo>
                  <a:pt x="3393948" y="185928"/>
                </a:lnTo>
                <a:lnTo>
                  <a:pt x="3430523" y="185928"/>
                </a:lnTo>
                <a:lnTo>
                  <a:pt x="3421380" y="195072"/>
                </a:lnTo>
                <a:lnTo>
                  <a:pt x="3421380" y="167640"/>
                </a:lnTo>
                <a:lnTo>
                  <a:pt x="3457956" y="167640"/>
                </a:lnTo>
                <a:lnTo>
                  <a:pt x="3450335" y="175260"/>
                </a:lnTo>
                <a:lnTo>
                  <a:pt x="3450335" y="141732"/>
                </a:lnTo>
                <a:lnTo>
                  <a:pt x="3528060" y="141732"/>
                </a:lnTo>
                <a:lnTo>
                  <a:pt x="3520439" y="149352"/>
                </a:lnTo>
                <a:lnTo>
                  <a:pt x="3520439" y="124968"/>
                </a:lnTo>
                <a:lnTo>
                  <a:pt x="3543299" y="124968"/>
                </a:lnTo>
                <a:lnTo>
                  <a:pt x="3535680" y="132588"/>
                </a:lnTo>
                <a:lnTo>
                  <a:pt x="3535680" y="92964"/>
                </a:lnTo>
                <a:lnTo>
                  <a:pt x="3549396" y="92964"/>
                </a:lnTo>
                <a:lnTo>
                  <a:pt x="3541775" y="100584"/>
                </a:lnTo>
                <a:lnTo>
                  <a:pt x="3541775" y="67056"/>
                </a:lnTo>
                <a:lnTo>
                  <a:pt x="3563111" y="67056"/>
                </a:lnTo>
                <a:lnTo>
                  <a:pt x="3555492" y="74676"/>
                </a:lnTo>
                <a:lnTo>
                  <a:pt x="3555492" y="35052"/>
                </a:lnTo>
                <a:lnTo>
                  <a:pt x="3784092" y="35052"/>
                </a:lnTo>
                <a:lnTo>
                  <a:pt x="3776472" y="42672"/>
                </a:lnTo>
                <a:lnTo>
                  <a:pt x="3776472" y="0"/>
                </a:lnTo>
                <a:lnTo>
                  <a:pt x="4015739" y="0"/>
                </a:lnTo>
                <a:lnTo>
                  <a:pt x="4015739" y="16764"/>
                </a:lnTo>
              </a:path>
            </a:pathLst>
          </a:custGeom>
          <a:solidFill>
            <a:srgbClr val="0D755A"/>
          </a:solidFill>
          <a:ln w="12700" cap="flat" cmpd="sng" algn="ctr">
            <a:solidFill>
              <a:srgbClr val="0D755A">
                <a:alpha val="0"/>
              </a:srgbClr>
            </a:solidFill>
            <a:prstDash val="solid"/>
          </a:ln>
          <a:effectLst/>
        </p:spPr>
        <p:txBody>
          <a:bodyPr lIns="82058" tIns="41029" rIns="82058" bIns="4102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arrow" panose="020B0606020202030204" pitchFamily="34" charset="0"/>
            </a:endParaRPr>
          </a:p>
        </p:txBody>
      </p:sp>
      <p:sp>
        <p:nvSpPr>
          <p:cNvPr id="54" name="TextBox 53">
            <a:extLst>
              <a:ext uri="{FF2B5EF4-FFF2-40B4-BE49-F238E27FC236}">
                <a16:creationId xmlns:a16="http://schemas.microsoft.com/office/drawing/2014/main" id="{9B8B6245-9AD7-4FA5-9A7F-072BF326BF68}"/>
              </a:ext>
            </a:extLst>
          </p:cNvPr>
          <p:cNvSpPr txBox="1"/>
          <p:nvPr/>
        </p:nvSpPr>
        <p:spPr>
          <a:xfrm rot="16200000">
            <a:off x="-414032" y="3404707"/>
            <a:ext cx="1936428" cy="171850"/>
          </a:xfrm>
          <a:prstGeom prst="rect">
            <a:avLst/>
          </a:prstGeom>
          <a:noFill/>
        </p:spPr>
        <p:txBody>
          <a:bodyPr wrap="none" lIns="0" tIns="0" rIns="0" bIns="41029" rtlCol="0">
            <a:spAutoFit/>
          </a:bodyPr>
          <a:lstStyle/>
          <a:p>
            <a:pPr defTabSz="914400">
              <a:lnSpc>
                <a:spcPts val="987"/>
              </a:lnSpc>
            </a:pPr>
            <a:r>
              <a:rPr lang="en-US" altLang="zh-CN" sz="1200" b="1" dirty="0">
                <a:solidFill>
                  <a:prstClr val="black">
                    <a:lumMod val="75000"/>
                    <a:lumOff val="25000"/>
                  </a:prstClr>
                </a:solidFill>
                <a:latin typeface="Arial Narrow" panose="020B0606020202030204" pitchFamily="34" charset="0"/>
                <a:cs typeface="Helvetica-Bold" pitchFamily="18" charset="0"/>
              </a:rPr>
              <a:t>Patients</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with</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outcome</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event</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a:t>
            </a:r>
          </a:p>
        </p:txBody>
      </p:sp>
      <p:sp>
        <p:nvSpPr>
          <p:cNvPr id="55" name="TextBox 1">
            <a:extLst>
              <a:ext uri="{FF2B5EF4-FFF2-40B4-BE49-F238E27FC236}">
                <a16:creationId xmlns:a16="http://schemas.microsoft.com/office/drawing/2014/main" id="{AA6AA54A-2B80-4C17-A91B-472A0AE425A6}"/>
              </a:ext>
            </a:extLst>
          </p:cNvPr>
          <p:cNvSpPr txBox="1"/>
          <p:nvPr/>
        </p:nvSpPr>
        <p:spPr>
          <a:xfrm rot="16200000">
            <a:off x="3863973" y="3461122"/>
            <a:ext cx="1404231" cy="171850"/>
          </a:xfrm>
          <a:prstGeom prst="rect">
            <a:avLst/>
          </a:prstGeom>
          <a:noFill/>
        </p:spPr>
        <p:txBody>
          <a:bodyPr wrap="none" lIns="0" tIns="0" rIns="0" bIns="41029" rtlCol="0">
            <a:spAutoFit/>
          </a:bodyPr>
          <a:lstStyle/>
          <a:p>
            <a:pPr defTabSz="914400">
              <a:lnSpc>
                <a:spcPts val="987"/>
              </a:lnSpc>
            </a:pPr>
            <a:r>
              <a:rPr lang="en-US" altLang="zh-CN" sz="1200" b="1" dirty="0">
                <a:solidFill>
                  <a:prstClr val="black">
                    <a:lumMod val="75000"/>
                    <a:lumOff val="25000"/>
                  </a:prstClr>
                </a:solidFill>
                <a:latin typeface="Arial Narrow" panose="020B0606020202030204" pitchFamily="34" charset="0"/>
                <a:cs typeface="Helvetica-Bold" pitchFamily="18" charset="0"/>
              </a:rPr>
              <a:t>Probability</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of</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event</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a:t>
            </a:r>
          </a:p>
        </p:txBody>
      </p:sp>
      <p:sp>
        <p:nvSpPr>
          <p:cNvPr id="56" name="TextBox 1">
            <a:extLst>
              <a:ext uri="{FF2B5EF4-FFF2-40B4-BE49-F238E27FC236}">
                <a16:creationId xmlns:a16="http://schemas.microsoft.com/office/drawing/2014/main" id="{1D4CD599-86D5-4D2A-9B32-B435A02E7CFF}"/>
              </a:ext>
            </a:extLst>
          </p:cNvPr>
          <p:cNvSpPr txBox="1"/>
          <p:nvPr/>
        </p:nvSpPr>
        <p:spPr>
          <a:xfrm>
            <a:off x="808182" y="4684059"/>
            <a:ext cx="6412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0</a:t>
            </a:r>
          </a:p>
        </p:txBody>
      </p:sp>
      <p:sp>
        <p:nvSpPr>
          <p:cNvPr id="57" name="TextBox 1">
            <a:extLst>
              <a:ext uri="{FF2B5EF4-FFF2-40B4-BE49-F238E27FC236}">
                <a16:creationId xmlns:a16="http://schemas.microsoft.com/office/drawing/2014/main" id="{E1BE3362-219F-4EA5-9692-6DC753C3948C}"/>
              </a:ext>
            </a:extLst>
          </p:cNvPr>
          <p:cNvSpPr txBox="1"/>
          <p:nvPr/>
        </p:nvSpPr>
        <p:spPr>
          <a:xfrm>
            <a:off x="738909" y="3025588"/>
            <a:ext cx="133370" cy="1668157"/>
          </a:xfrm>
          <a:prstGeom prst="rect">
            <a:avLst/>
          </a:prstGeom>
          <a:noFill/>
        </p:spPr>
        <p:txBody>
          <a:bodyPr wrap="none" lIns="0" tIns="0" rIns="0" bIns="41029" rtlCol="0">
            <a:spAutoFit/>
          </a:bodyPr>
          <a:lstStyle/>
          <a:p>
            <a:pPr defTabSz="914400">
              <a:lnSpc>
                <a:spcPts val="987"/>
              </a:lnSpc>
              <a:tabLst>
                <a:tab pos="68382"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14</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12</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8</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6</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4</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68382"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2</a:t>
            </a:r>
          </a:p>
        </p:txBody>
      </p:sp>
      <p:sp>
        <p:nvSpPr>
          <p:cNvPr id="58" name="TextBox 1">
            <a:extLst>
              <a:ext uri="{FF2B5EF4-FFF2-40B4-BE49-F238E27FC236}">
                <a16:creationId xmlns:a16="http://schemas.microsoft.com/office/drawing/2014/main" id="{E22EEEFE-4F9B-4FCE-A57A-A32211A328C8}"/>
              </a:ext>
            </a:extLst>
          </p:cNvPr>
          <p:cNvSpPr txBox="1"/>
          <p:nvPr/>
        </p:nvSpPr>
        <p:spPr>
          <a:xfrm>
            <a:off x="738909" y="2263588"/>
            <a:ext cx="128240" cy="656983"/>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20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18</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16</a:t>
            </a:r>
          </a:p>
        </p:txBody>
      </p:sp>
      <p:sp>
        <p:nvSpPr>
          <p:cNvPr id="59" name="TextBox 1">
            <a:extLst>
              <a:ext uri="{FF2B5EF4-FFF2-40B4-BE49-F238E27FC236}">
                <a16:creationId xmlns:a16="http://schemas.microsoft.com/office/drawing/2014/main" id="{D4744CC5-61DA-4027-9EC9-C080BA111715}"/>
              </a:ext>
            </a:extLst>
          </p:cNvPr>
          <p:cNvSpPr txBox="1"/>
          <p:nvPr/>
        </p:nvSpPr>
        <p:spPr>
          <a:xfrm>
            <a:off x="993446" y="4863224"/>
            <a:ext cx="1633376" cy="910578"/>
          </a:xfrm>
          <a:prstGeom prst="rect">
            <a:avLst/>
          </a:prstGeom>
          <a:noFill/>
        </p:spPr>
        <p:txBody>
          <a:bodyPr wrap="square" lIns="0" tIns="0" rIns="0" bIns="41029" rtlCol="0">
            <a:spAutoFit/>
          </a:bodyPr>
          <a:lstStyle/>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Dabigatran </a:t>
            </a:r>
          </a:p>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(combined dose) dual therapy</a:t>
            </a:r>
          </a:p>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(n=1744)</a:t>
            </a:r>
          </a:p>
          <a:p>
            <a:pPr defTabSz="914400">
              <a:lnSpc>
                <a:spcPts val="987"/>
              </a:lnSpc>
            </a:pPr>
            <a:endParaRPr lang="en-US" altLang="zh-CN" sz="1200" dirty="0">
              <a:solidFill>
                <a:prstClr val="black">
                  <a:lumMod val="75000"/>
                  <a:lumOff val="25000"/>
                </a:prstClr>
              </a:solidFill>
              <a:latin typeface="Arial Narrow" panose="020B0606020202030204" pitchFamily="34" charset="0"/>
              <a:cs typeface="Times New Roman" pitchFamily="18" charset="0"/>
            </a:endParaRPr>
          </a:p>
        </p:txBody>
      </p:sp>
      <p:sp>
        <p:nvSpPr>
          <p:cNvPr id="60" name="TextBox 1">
            <a:extLst>
              <a:ext uri="{FF2B5EF4-FFF2-40B4-BE49-F238E27FC236}">
                <a16:creationId xmlns:a16="http://schemas.microsoft.com/office/drawing/2014/main" id="{459B6CEA-AEEA-48B0-8C25-A82A0ED0F091}"/>
              </a:ext>
            </a:extLst>
          </p:cNvPr>
          <p:cNvSpPr txBox="1"/>
          <p:nvPr/>
        </p:nvSpPr>
        <p:spPr>
          <a:xfrm>
            <a:off x="1603475" y="3137647"/>
            <a:ext cx="418384" cy="186854"/>
          </a:xfrm>
          <a:prstGeom prst="rect">
            <a:avLst/>
          </a:prstGeom>
          <a:noFill/>
        </p:spPr>
        <p:txBody>
          <a:bodyPr wrap="none" lIns="0" tIns="0" rIns="0" bIns="41029" rtlCol="0">
            <a:spAutoFit/>
          </a:bodyPr>
          <a:lstStyle/>
          <a:p>
            <a:pPr algn="ctr" defTabSz="914400">
              <a:lnSpc>
                <a:spcPts val="1077"/>
              </a:lnSpc>
            </a:pPr>
            <a:r>
              <a:rPr lang="en-US" altLang="zh-CN" sz="1400" b="1" dirty="0">
                <a:solidFill>
                  <a:srgbClr val="FFFFFF"/>
                </a:solidFill>
                <a:latin typeface="Arial Narrow" panose="020B0606020202030204" pitchFamily="34" charset="0"/>
                <a:cs typeface="Times New Roman" pitchFamily="18" charset="0"/>
              </a:rPr>
              <a:t>13.7%</a:t>
            </a:r>
          </a:p>
        </p:txBody>
      </p:sp>
      <p:sp>
        <p:nvSpPr>
          <p:cNvPr id="61" name="TextBox 1">
            <a:extLst>
              <a:ext uri="{FF2B5EF4-FFF2-40B4-BE49-F238E27FC236}">
                <a16:creationId xmlns:a16="http://schemas.microsoft.com/office/drawing/2014/main" id="{21188B2C-59A6-4E90-AB6E-79C1B50169B5}"/>
              </a:ext>
            </a:extLst>
          </p:cNvPr>
          <p:cNvSpPr txBox="1"/>
          <p:nvPr/>
        </p:nvSpPr>
        <p:spPr>
          <a:xfrm>
            <a:off x="3232986" y="3171265"/>
            <a:ext cx="418384" cy="186854"/>
          </a:xfrm>
          <a:prstGeom prst="rect">
            <a:avLst/>
          </a:prstGeom>
          <a:noFill/>
        </p:spPr>
        <p:txBody>
          <a:bodyPr wrap="none" lIns="0" tIns="0" rIns="0" bIns="41029" rtlCol="0">
            <a:spAutoFit/>
          </a:bodyPr>
          <a:lstStyle/>
          <a:p>
            <a:pPr algn="ctr" defTabSz="914400">
              <a:lnSpc>
                <a:spcPts val="1077"/>
              </a:lnSpc>
            </a:pPr>
            <a:r>
              <a:rPr lang="en-US" altLang="zh-CN" sz="1400" b="1" dirty="0">
                <a:solidFill>
                  <a:srgbClr val="FFFFFF"/>
                </a:solidFill>
                <a:latin typeface="Arial Narrow" panose="020B0606020202030204" pitchFamily="34" charset="0"/>
                <a:cs typeface="Times New Roman" pitchFamily="18" charset="0"/>
              </a:rPr>
              <a:t>13.4%</a:t>
            </a:r>
          </a:p>
        </p:txBody>
      </p:sp>
      <p:sp>
        <p:nvSpPr>
          <p:cNvPr id="62" name="TextBox 1">
            <a:extLst>
              <a:ext uri="{FF2B5EF4-FFF2-40B4-BE49-F238E27FC236}">
                <a16:creationId xmlns:a16="http://schemas.microsoft.com/office/drawing/2014/main" id="{42E1ED61-7ACB-4CBD-8453-A290B8A66652}"/>
              </a:ext>
            </a:extLst>
          </p:cNvPr>
          <p:cNvSpPr txBox="1"/>
          <p:nvPr/>
        </p:nvSpPr>
        <p:spPr>
          <a:xfrm>
            <a:off x="1814252" y="2576527"/>
            <a:ext cx="1681551" cy="359017"/>
          </a:xfrm>
          <a:prstGeom prst="rect">
            <a:avLst/>
          </a:prstGeom>
          <a:noFill/>
        </p:spPr>
        <p:txBody>
          <a:bodyPr wrap="none" lIns="0" tIns="0" rIns="0" bIns="41029" rtlCol="0">
            <a:spAutoFit/>
          </a:bodyPr>
          <a:lstStyle/>
          <a:p>
            <a:pPr defTabSz="914400">
              <a:lnSpc>
                <a:spcPts val="1077"/>
              </a:lnSpc>
              <a:tabLst>
                <a:tab pos="136764" algn="l"/>
              </a:tabLst>
            </a:pPr>
            <a:r>
              <a:rPr lang="en-US" altLang="zh-CN" sz="1200" b="1" dirty="0">
                <a:solidFill>
                  <a:prstClr val="black">
                    <a:lumMod val="75000"/>
                    <a:lumOff val="25000"/>
                  </a:prstClr>
                </a:solidFill>
                <a:latin typeface="Arial Narrow" panose="020B0606020202030204" pitchFamily="34" charset="0"/>
                <a:cs typeface="Helvetica-Bold" pitchFamily="18" charset="0"/>
              </a:rPr>
              <a:t>HR:</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1.04</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(95%</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CI:</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0.84–1.29)</a:t>
            </a:r>
          </a:p>
          <a:p>
            <a:pPr defTabSz="914400">
              <a:lnSpc>
                <a:spcPts val="1346"/>
              </a:lnSpc>
              <a:tabLst>
                <a:tab pos="136764" algn="l"/>
              </a:tabLst>
            </a:pPr>
            <a:r>
              <a:rPr lang="en-US" altLang="zh-CN" dirty="0">
                <a:solidFill>
                  <a:prstClr val="black">
                    <a:lumMod val="75000"/>
                    <a:lumOff val="25000"/>
                  </a:prstClr>
                </a:solidFill>
                <a:latin typeface="Arial Narrow" panose="020B0606020202030204" pitchFamily="34"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Non-inferiority</a:t>
            </a:r>
            <a:r>
              <a:rPr lang="en-US" altLang="zh-CN" sz="1200" dirty="0">
                <a:solidFill>
                  <a:prstClr val="black">
                    <a:lumMod val="75000"/>
                    <a:lumOff val="25000"/>
                  </a:prstClr>
                </a:solidFill>
                <a:latin typeface="Arial Narrow" panose="020B0606020202030204" pitchFamily="34" charset="0"/>
                <a:cs typeface="Times New Roman" pitchFamily="18" charset="0"/>
              </a:rPr>
              <a:t> </a:t>
            </a:r>
            <a:r>
              <a:rPr lang="en-US" altLang="zh-CN" sz="1200" b="1" dirty="0">
                <a:solidFill>
                  <a:prstClr val="black">
                    <a:lumMod val="75000"/>
                    <a:lumOff val="25000"/>
                  </a:prstClr>
                </a:solidFill>
                <a:latin typeface="Arial Narrow" panose="020B0606020202030204" pitchFamily="34" charset="0"/>
                <a:cs typeface="Helvetica-Bold" pitchFamily="18" charset="0"/>
              </a:rPr>
              <a:t>P=0.0047</a:t>
            </a:r>
          </a:p>
        </p:txBody>
      </p:sp>
      <p:sp>
        <p:nvSpPr>
          <p:cNvPr id="63" name="TextBox 1">
            <a:extLst>
              <a:ext uri="{FF2B5EF4-FFF2-40B4-BE49-F238E27FC236}">
                <a16:creationId xmlns:a16="http://schemas.microsoft.com/office/drawing/2014/main" id="{530CF5C7-0298-436B-8E6C-928A6C1F602B}"/>
              </a:ext>
            </a:extLst>
          </p:cNvPr>
          <p:cNvSpPr txBox="1"/>
          <p:nvPr/>
        </p:nvSpPr>
        <p:spPr>
          <a:xfrm>
            <a:off x="4710545" y="2317918"/>
            <a:ext cx="128240" cy="541567"/>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35</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1077"/>
              </a:lnSpc>
            </a:pPr>
            <a:r>
              <a:rPr lang="en-US" altLang="zh-CN" sz="1100" dirty="0">
                <a:solidFill>
                  <a:prstClr val="black">
                    <a:lumMod val="75000"/>
                    <a:lumOff val="25000"/>
                  </a:prstClr>
                </a:solidFill>
                <a:latin typeface="Arial Narrow" panose="020B0606020202030204" pitchFamily="34" charset="0"/>
                <a:cs typeface="Times New Roman" pitchFamily="18" charset="0"/>
              </a:rPr>
              <a:t>30</a:t>
            </a:r>
          </a:p>
        </p:txBody>
      </p:sp>
      <p:sp>
        <p:nvSpPr>
          <p:cNvPr id="64" name="TextBox 1">
            <a:extLst>
              <a:ext uri="{FF2B5EF4-FFF2-40B4-BE49-F238E27FC236}">
                <a16:creationId xmlns:a16="http://schemas.microsoft.com/office/drawing/2014/main" id="{9EB9C36C-EEA7-4F3F-9E6D-4F387704275E}"/>
              </a:ext>
            </a:extLst>
          </p:cNvPr>
          <p:cNvSpPr txBox="1"/>
          <p:nvPr/>
        </p:nvSpPr>
        <p:spPr>
          <a:xfrm>
            <a:off x="4710545" y="3068712"/>
            <a:ext cx="144911" cy="1655333"/>
          </a:xfrm>
          <a:prstGeom prst="rect">
            <a:avLst/>
          </a:prstGeom>
          <a:noFill/>
        </p:spPr>
        <p:txBody>
          <a:bodyPr wrap="none" lIns="0" tIns="0" rIns="0" bIns="41029" rtlCol="0">
            <a:spAutoFit/>
          </a:bodyPr>
          <a:lstStyle/>
          <a:p>
            <a:pPr defTabSz="914400">
              <a:lnSpc>
                <a:spcPts val="98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25</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20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15</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1077"/>
              </a:lnSpc>
              <a:tabLst>
                <a:tab pos="79779" algn="l"/>
              </a:tabLst>
            </a:pPr>
            <a:r>
              <a:rPr lang="en-US" altLang="zh-CN" sz="1100" dirty="0">
                <a:solidFill>
                  <a:prstClr val="black">
                    <a:lumMod val="75000"/>
                    <a:lumOff val="25000"/>
                  </a:prstClr>
                </a:solidFill>
                <a:latin typeface="Arial Narrow" panose="020B0606020202030204" pitchFamily="34" charset="0"/>
                <a:cs typeface="Times New Roman" pitchFamily="18" charset="0"/>
              </a:rPr>
              <a:t>10</a:t>
            </a: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897"/>
              </a:lnSpc>
            </a:pPr>
            <a:endParaRPr lang="en-US" altLang="zh-CN" sz="2400" dirty="0">
              <a:solidFill>
                <a:prstClr val="black">
                  <a:lumMod val="75000"/>
                  <a:lumOff val="25000"/>
                </a:prstClr>
              </a:solidFill>
              <a:latin typeface="Arial Narrow" panose="020B0606020202030204" pitchFamily="34" charset="0"/>
            </a:endParaRPr>
          </a:p>
          <a:p>
            <a:pPr defTabSz="914400">
              <a:lnSpc>
                <a:spcPts val="987"/>
              </a:lnSpc>
              <a:tabLst>
                <a:tab pos="79779" algn="l"/>
              </a:tabLst>
            </a:pPr>
            <a:r>
              <a:rPr lang="en-US" altLang="zh-CN" sz="2400" dirty="0">
                <a:solidFill>
                  <a:prstClr val="black">
                    <a:lumMod val="75000"/>
                    <a:lumOff val="25000"/>
                  </a:prstClr>
                </a:solidFill>
                <a:latin typeface="Arial Narrow" panose="020B0606020202030204" pitchFamily="34" charset="0"/>
              </a:rPr>
              <a:t>	</a:t>
            </a:r>
            <a:r>
              <a:rPr lang="en-US" altLang="zh-CN" sz="1100" dirty="0">
                <a:solidFill>
                  <a:prstClr val="black">
                    <a:lumMod val="75000"/>
                    <a:lumOff val="25000"/>
                  </a:prstClr>
                </a:solidFill>
                <a:latin typeface="Arial Narrow" panose="020B0606020202030204" pitchFamily="34" charset="0"/>
                <a:cs typeface="Times New Roman" pitchFamily="18" charset="0"/>
              </a:rPr>
              <a:t>5</a:t>
            </a:r>
          </a:p>
        </p:txBody>
      </p:sp>
      <p:sp>
        <p:nvSpPr>
          <p:cNvPr id="65" name="TextBox 1">
            <a:extLst>
              <a:ext uri="{FF2B5EF4-FFF2-40B4-BE49-F238E27FC236}">
                <a16:creationId xmlns:a16="http://schemas.microsoft.com/office/drawing/2014/main" id="{0B2B406B-A784-4D43-BD74-F41B52B5AAEC}"/>
              </a:ext>
            </a:extLst>
          </p:cNvPr>
          <p:cNvSpPr txBox="1"/>
          <p:nvPr/>
        </p:nvSpPr>
        <p:spPr>
          <a:xfrm>
            <a:off x="4791364" y="4794418"/>
            <a:ext cx="6412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0</a:t>
            </a:r>
          </a:p>
        </p:txBody>
      </p:sp>
      <p:sp>
        <p:nvSpPr>
          <p:cNvPr id="66" name="TextBox 1">
            <a:extLst>
              <a:ext uri="{FF2B5EF4-FFF2-40B4-BE49-F238E27FC236}">
                <a16:creationId xmlns:a16="http://schemas.microsoft.com/office/drawing/2014/main" id="{F582B37E-F8FC-4D99-ADFF-8E5AB2945E1A}"/>
              </a:ext>
            </a:extLst>
          </p:cNvPr>
          <p:cNvSpPr txBox="1"/>
          <p:nvPr/>
        </p:nvSpPr>
        <p:spPr>
          <a:xfrm>
            <a:off x="4895273" y="4917682"/>
            <a:ext cx="6412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0</a:t>
            </a:r>
          </a:p>
        </p:txBody>
      </p:sp>
      <p:sp>
        <p:nvSpPr>
          <p:cNvPr id="67" name="TextBox 1">
            <a:extLst>
              <a:ext uri="{FF2B5EF4-FFF2-40B4-BE49-F238E27FC236}">
                <a16:creationId xmlns:a16="http://schemas.microsoft.com/office/drawing/2014/main" id="{B792E009-C5A6-4572-908F-3654505C2DC4}"/>
              </a:ext>
            </a:extLst>
          </p:cNvPr>
          <p:cNvSpPr txBox="1"/>
          <p:nvPr/>
        </p:nvSpPr>
        <p:spPr>
          <a:xfrm>
            <a:off x="5322455" y="4917682"/>
            <a:ext cx="12824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90</a:t>
            </a:r>
          </a:p>
        </p:txBody>
      </p:sp>
      <p:sp>
        <p:nvSpPr>
          <p:cNvPr id="68" name="TextBox 1">
            <a:extLst>
              <a:ext uri="{FF2B5EF4-FFF2-40B4-BE49-F238E27FC236}">
                <a16:creationId xmlns:a16="http://schemas.microsoft.com/office/drawing/2014/main" id="{725D0C64-0B1A-4169-890D-E11F062D9853}"/>
              </a:ext>
            </a:extLst>
          </p:cNvPr>
          <p:cNvSpPr txBox="1"/>
          <p:nvPr/>
        </p:nvSpPr>
        <p:spPr>
          <a:xfrm>
            <a:off x="5738091"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180</a:t>
            </a:r>
          </a:p>
        </p:txBody>
      </p:sp>
      <p:sp>
        <p:nvSpPr>
          <p:cNvPr id="69" name="TextBox 1">
            <a:extLst>
              <a:ext uri="{FF2B5EF4-FFF2-40B4-BE49-F238E27FC236}">
                <a16:creationId xmlns:a16="http://schemas.microsoft.com/office/drawing/2014/main" id="{D562FBE4-9A0F-4DBE-B2F7-589C79322059}"/>
              </a:ext>
            </a:extLst>
          </p:cNvPr>
          <p:cNvSpPr txBox="1"/>
          <p:nvPr/>
        </p:nvSpPr>
        <p:spPr>
          <a:xfrm>
            <a:off x="6176818"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270</a:t>
            </a:r>
          </a:p>
        </p:txBody>
      </p:sp>
      <p:sp>
        <p:nvSpPr>
          <p:cNvPr id="70" name="TextBox 1">
            <a:extLst>
              <a:ext uri="{FF2B5EF4-FFF2-40B4-BE49-F238E27FC236}">
                <a16:creationId xmlns:a16="http://schemas.microsoft.com/office/drawing/2014/main" id="{16B3B111-AB28-4143-BD39-4B833119F849}"/>
              </a:ext>
            </a:extLst>
          </p:cNvPr>
          <p:cNvSpPr txBox="1"/>
          <p:nvPr/>
        </p:nvSpPr>
        <p:spPr>
          <a:xfrm>
            <a:off x="6638636" y="4928888"/>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360</a:t>
            </a:r>
          </a:p>
        </p:txBody>
      </p:sp>
      <p:sp>
        <p:nvSpPr>
          <p:cNvPr id="71" name="TextBox 1">
            <a:extLst>
              <a:ext uri="{FF2B5EF4-FFF2-40B4-BE49-F238E27FC236}">
                <a16:creationId xmlns:a16="http://schemas.microsoft.com/office/drawing/2014/main" id="{4B95EE2C-53B7-4805-9FA5-FFE2EA2F7FF7}"/>
              </a:ext>
            </a:extLst>
          </p:cNvPr>
          <p:cNvSpPr txBox="1"/>
          <p:nvPr/>
        </p:nvSpPr>
        <p:spPr>
          <a:xfrm>
            <a:off x="7088909"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450</a:t>
            </a:r>
          </a:p>
        </p:txBody>
      </p:sp>
      <p:sp>
        <p:nvSpPr>
          <p:cNvPr id="72" name="TextBox 1">
            <a:extLst>
              <a:ext uri="{FF2B5EF4-FFF2-40B4-BE49-F238E27FC236}">
                <a16:creationId xmlns:a16="http://schemas.microsoft.com/office/drawing/2014/main" id="{D61B4E34-405E-49C7-A42D-85208486D57B}"/>
              </a:ext>
            </a:extLst>
          </p:cNvPr>
          <p:cNvSpPr txBox="1"/>
          <p:nvPr/>
        </p:nvSpPr>
        <p:spPr>
          <a:xfrm>
            <a:off x="7539182"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540</a:t>
            </a:r>
          </a:p>
        </p:txBody>
      </p:sp>
      <p:sp>
        <p:nvSpPr>
          <p:cNvPr id="73" name="TextBox 1">
            <a:extLst>
              <a:ext uri="{FF2B5EF4-FFF2-40B4-BE49-F238E27FC236}">
                <a16:creationId xmlns:a16="http://schemas.microsoft.com/office/drawing/2014/main" id="{FB394C31-C791-4699-AFE9-3B9D789E9710}"/>
              </a:ext>
            </a:extLst>
          </p:cNvPr>
          <p:cNvSpPr txBox="1"/>
          <p:nvPr/>
        </p:nvSpPr>
        <p:spPr>
          <a:xfrm>
            <a:off x="7989454" y="4928888"/>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630</a:t>
            </a:r>
          </a:p>
        </p:txBody>
      </p:sp>
      <p:sp>
        <p:nvSpPr>
          <p:cNvPr id="74" name="TextBox 1">
            <a:extLst>
              <a:ext uri="{FF2B5EF4-FFF2-40B4-BE49-F238E27FC236}">
                <a16:creationId xmlns:a16="http://schemas.microsoft.com/office/drawing/2014/main" id="{4637B320-C82D-4CEE-AC14-6D911EC019A6}"/>
              </a:ext>
            </a:extLst>
          </p:cNvPr>
          <p:cNvSpPr txBox="1"/>
          <p:nvPr/>
        </p:nvSpPr>
        <p:spPr>
          <a:xfrm>
            <a:off x="8439727" y="4917682"/>
            <a:ext cx="192360" cy="169670"/>
          </a:xfrm>
          <a:prstGeom prst="rect">
            <a:avLst/>
          </a:prstGeom>
          <a:noFill/>
        </p:spPr>
        <p:txBody>
          <a:bodyPr wrap="none" lIns="0" tIns="0" rIns="0" bIns="41029" rtlCol="0">
            <a:spAutoFit/>
          </a:bodyPr>
          <a:lstStyle/>
          <a:p>
            <a:pPr defTabSz="914400">
              <a:lnSpc>
                <a:spcPts val="987"/>
              </a:lnSpc>
            </a:pPr>
            <a:r>
              <a:rPr lang="en-US" altLang="zh-CN" sz="1100" dirty="0">
                <a:solidFill>
                  <a:prstClr val="black">
                    <a:lumMod val="75000"/>
                    <a:lumOff val="25000"/>
                  </a:prstClr>
                </a:solidFill>
                <a:latin typeface="Arial Narrow" panose="020B0606020202030204" pitchFamily="34" charset="0"/>
                <a:cs typeface="Times New Roman" pitchFamily="18" charset="0"/>
              </a:rPr>
              <a:t>720</a:t>
            </a:r>
          </a:p>
        </p:txBody>
      </p:sp>
      <p:sp>
        <p:nvSpPr>
          <p:cNvPr id="75" name="TextBox 1">
            <a:extLst>
              <a:ext uri="{FF2B5EF4-FFF2-40B4-BE49-F238E27FC236}">
                <a16:creationId xmlns:a16="http://schemas.microsoft.com/office/drawing/2014/main" id="{984DF5F1-D003-4ECB-8E82-2BD26F8679F5}"/>
              </a:ext>
            </a:extLst>
          </p:cNvPr>
          <p:cNvSpPr txBox="1"/>
          <p:nvPr/>
        </p:nvSpPr>
        <p:spPr>
          <a:xfrm>
            <a:off x="4941916" y="5122341"/>
            <a:ext cx="3683923" cy="169670"/>
          </a:xfrm>
          <a:prstGeom prst="rect">
            <a:avLst/>
          </a:prstGeom>
          <a:noFill/>
        </p:spPr>
        <p:txBody>
          <a:bodyPr wrap="square" lIns="0" tIns="0" rIns="0" bIns="41029" rtlCol="0">
            <a:spAutoFit/>
          </a:bodyPr>
          <a:lstStyle/>
          <a:p>
            <a:pPr algn="ctr" defTabSz="914400">
              <a:lnSpc>
                <a:spcPts val="987"/>
              </a:lnSpc>
            </a:pPr>
            <a:r>
              <a:rPr lang="en-US" altLang="zh-CN" sz="1100" b="1" dirty="0">
                <a:solidFill>
                  <a:prstClr val="black">
                    <a:lumMod val="75000"/>
                    <a:lumOff val="25000"/>
                  </a:prstClr>
                </a:solidFill>
                <a:latin typeface="Arial Narrow" panose="020B0606020202030204" pitchFamily="34" charset="0"/>
                <a:cs typeface="Helvetica-Bold" pitchFamily="18" charset="0"/>
              </a:rPr>
              <a:t>Time</a:t>
            </a:r>
            <a:r>
              <a:rPr lang="en-US" altLang="zh-CN" sz="1100" dirty="0">
                <a:solidFill>
                  <a:prstClr val="black">
                    <a:lumMod val="75000"/>
                    <a:lumOff val="25000"/>
                  </a:prstClr>
                </a:solidFill>
                <a:latin typeface="Arial Narrow" panose="020B0606020202030204" pitchFamily="34" charset="0"/>
                <a:cs typeface="Times New Roman" pitchFamily="18" charset="0"/>
              </a:rPr>
              <a:t> </a:t>
            </a:r>
            <a:r>
              <a:rPr lang="en-US" altLang="zh-CN" sz="1100" b="1" dirty="0">
                <a:solidFill>
                  <a:prstClr val="black">
                    <a:lumMod val="75000"/>
                    <a:lumOff val="25000"/>
                  </a:prstClr>
                </a:solidFill>
                <a:latin typeface="Arial Narrow" panose="020B0606020202030204" pitchFamily="34" charset="0"/>
                <a:cs typeface="Helvetica-Bold" pitchFamily="18" charset="0"/>
              </a:rPr>
              <a:t>to</a:t>
            </a:r>
            <a:r>
              <a:rPr lang="en-US" altLang="zh-CN" sz="1100" dirty="0">
                <a:solidFill>
                  <a:prstClr val="black">
                    <a:lumMod val="75000"/>
                    <a:lumOff val="25000"/>
                  </a:prstClr>
                </a:solidFill>
                <a:latin typeface="Arial Narrow" panose="020B0606020202030204" pitchFamily="34" charset="0"/>
                <a:cs typeface="Times New Roman" pitchFamily="18" charset="0"/>
              </a:rPr>
              <a:t> </a:t>
            </a:r>
            <a:r>
              <a:rPr lang="en-US" altLang="zh-CN" sz="1100" b="1" dirty="0">
                <a:solidFill>
                  <a:prstClr val="black">
                    <a:lumMod val="75000"/>
                    <a:lumOff val="25000"/>
                  </a:prstClr>
                </a:solidFill>
                <a:latin typeface="Arial Narrow" panose="020B0606020202030204" pitchFamily="34" charset="0"/>
                <a:cs typeface="Helvetica-Bold" pitchFamily="18" charset="0"/>
              </a:rPr>
              <a:t>first</a:t>
            </a:r>
            <a:r>
              <a:rPr lang="en-US" altLang="zh-CN" sz="1100" dirty="0">
                <a:solidFill>
                  <a:prstClr val="black">
                    <a:lumMod val="75000"/>
                    <a:lumOff val="25000"/>
                  </a:prstClr>
                </a:solidFill>
                <a:latin typeface="Arial Narrow" panose="020B0606020202030204" pitchFamily="34" charset="0"/>
                <a:cs typeface="Times New Roman" pitchFamily="18" charset="0"/>
              </a:rPr>
              <a:t> </a:t>
            </a:r>
            <a:r>
              <a:rPr lang="en-US" altLang="zh-CN" sz="1100" b="1" dirty="0">
                <a:solidFill>
                  <a:prstClr val="black">
                    <a:lumMod val="75000"/>
                    <a:lumOff val="25000"/>
                  </a:prstClr>
                </a:solidFill>
                <a:latin typeface="Arial Narrow" panose="020B0606020202030204" pitchFamily="34" charset="0"/>
                <a:cs typeface="Helvetica-Bold" pitchFamily="18" charset="0"/>
              </a:rPr>
              <a:t>event</a:t>
            </a:r>
            <a:r>
              <a:rPr lang="en-US" altLang="zh-CN" sz="1100" dirty="0">
                <a:solidFill>
                  <a:prstClr val="black">
                    <a:lumMod val="75000"/>
                    <a:lumOff val="25000"/>
                  </a:prstClr>
                </a:solidFill>
                <a:latin typeface="Arial Narrow" panose="020B0606020202030204" pitchFamily="34" charset="0"/>
                <a:cs typeface="Times New Roman" pitchFamily="18" charset="0"/>
              </a:rPr>
              <a:t> </a:t>
            </a:r>
            <a:r>
              <a:rPr lang="en-US" altLang="zh-CN" sz="1100" b="1" dirty="0">
                <a:solidFill>
                  <a:prstClr val="black">
                    <a:lumMod val="75000"/>
                    <a:lumOff val="25000"/>
                  </a:prstClr>
                </a:solidFill>
                <a:latin typeface="Arial Narrow" panose="020B0606020202030204" pitchFamily="34" charset="0"/>
                <a:cs typeface="Helvetica-Bold" pitchFamily="18" charset="0"/>
              </a:rPr>
              <a:t>(days)</a:t>
            </a:r>
          </a:p>
        </p:txBody>
      </p:sp>
      <p:sp>
        <p:nvSpPr>
          <p:cNvPr id="76" name="TextBox 1">
            <a:extLst>
              <a:ext uri="{FF2B5EF4-FFF2-40B4-BE49-F238E27FC236}">
                <a16:creationId xmlns:a16="http://schemas.microsoft.com/office/drawing/2014/main" id="{515FE595-489F-464F-AF94-64D98CCE5A80}"/>
              </a:ext>
            </a:extLst>
          </p:cNvPr>
          <p:cNvSpPr txBox="1"/>
          <p:nvPr/>
        </p:nvSpPr>
        <p:spPr>
          <a:xfrm>
            <a:off x="2972259" y="4853729"/>
            <a:ext cx="1092675" cy="723668"/>
          </a:xfrm>
          <a:prstGeom prst="rect">
            <a:avLst/>
          </a:prstGeom>
          <a:noFill/>
        </p:spPr>
        <p:txBody>
          <a:bodyPr wrap="square" lIns="0" tIns="0" rIns="0" bIns="41029" rtlCol="0">
            <a:spAutoFit/>
          </a:bodyPr>
          <a:lstStyle/>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Warfarin </a:t>
            </a:r>
          </a:p>
          <a:p>
            <a:pPr algn="ctr" defTabSz="914400">
              <a:tabLst>
                <a:tab pos="273528" algn="l"/>
              </a:tabLst>
            </a:pPr>
            <a:r>
              <a:rPr lang="en-CA" altLang="zh-CN" sz="1200" dirty="0">
                <a:solidFill>
                  <a:prstClr val="black">
                    <a:lumMod val="75000"/>
                    <a:lumOff val="25000"/>
                  </a:prstClr>
                </a:solidFill>
                <a:latin typeface="Arial Narrow" panose="020B0606020202030204" pitchFamily="34" charset="0"/>
                <a:cs typeface="Times New Roman" pitchFamily="18" charset="0"/>
              </a:rPr>
              <a:t>Triple Therapy</a:t>
            </a:r>
          </a:p>
          <a:p>
            <a:pPr algn="ctr" defTabSz="914400">
              <a:tabLst>
                <a:tab pos="273528" algn="l"/>
              </a:tabLst>
            </a:pPr>
            <a:r>
              <a:rPr lang="en-US" altLang="zh-CN" sz="1200" dirty="0">
                <a:solidFill>
                  <a:prstClr val="black">
                    <a:lumMod val="75000"/>
                    <a:lumOff val="25000"/>
                  </a:prstClr>
                </a:solidFill>
                <a:latin typeface="Arial Narrow" panose="020B0606020202030204" pitchFamily="34" charset="0"/>
                <a:cs typeface="Times New Roman" pitchFamily="18" charset="0"/>
              </a:rPr>
              <a:t>(n=981)</a:t>
            </a:r>
          </a:p>
          <a:p>
            <a:pPr defTabSz="914400">
              <a:lnSpc>
                <a:spcPts val="987"/>
              </a:lnSpc>
            </a:pPr>
            <a:endParaRPr lang="en-US" altLang="zh-CN" sz="1200" dirty="0">
              <a:solidFill>
                <a:prstClr val="black">
                  <a:lumMod val="75000"/>
                  <a:lumOff val="25000"/>
                </a:prstClr>
              </a:solidFill>
              <a:latin typeface="Arial Narrow" panose="020B0606020202030204" pitchFamily="34" charset="0"/>
              <a:cs typeface="Times New Roman" pitchFamily="18" charset="0"/>
            </a:endParaRPr>
          </a:p>
        </p:txBody>
      </p:sp>
      <p:sp>
        <p:nvSpPr>
          <p:cNvPr id="77" name="TextBox 1">
            <a:extLst>
              <a:ext uri="{FF2B5EF4-FFF2-40B4-BE49-F238E27FC236}">
                <a16:creationId xmlns:a16="http://schemas.microsoft.com/office/drawing/2014/main" id="{06DA8AC4-71FC-4FC8-AF7E-E1BFA6C71FC2}"/>
              </a:ext>
            </a:extLst>
          </p:cNvPr>
          <p:cNvSpPr txBox="1"/>
          <p:nvPr/>
        </p:nvSpPr>
        <p:spPr>
          <a:xfrm>
            <a:off x="7296754" y="2704535"/>
            <a:ext cx="1226329" cy="687760"/>
          </a:xfrm>
          <a:prstGeom prst="rect">
            <a:avLst/>
          </a:prstGeom>
          <a:noFill/>
        </p:spPr>
        <p:txBody>
          <a:bodyPr wrap="square" lIns="0" tIns="0" rIns="0" bIns="41029" rtlCol="0">
            <a:spAutoFit/>
          </a:bodyPr>
          <a:lstStyle/>
          <a:p>
            <a:pPr algn="ctr" defTabSz="914400">
              <a:tabLst>
                <a:tab pos="136764" algn="l"/>
              </a:tabLst>
            </a:pPr>
            <a:r>
              <a:rPr lang="en-CA" altLang="zh-CN" sz="1400" b="1" dirty="0">
                <a:solidFill>
                  <a:srgbClr val="0D755A"/>
                </a:solidFill>
                <a:latin typeface="Arial Narrow" panose="020B0606020202030204" pitchFamily="34" charset="0"/>
                <a:cs typeface="Helvetica-Bold" pitchFamily="18" charset="0"/>
              </a:rPr>
              <a:t>Dabigatran (combined doses) dual therapy</a:t>
            </a:r>
          </a:p>
        </p:txBody>
      </p:sp>
      <p:sp>
        <p:nvSpPr>
          <p:cNvPr id="78" name="TextBox 1">
            <a:extLst>
              <a:ext uri="{FF2B5EF4-FFF2-40B4-BE49-F238E27FC236}">
                <a16:creationId xmlns:a16="http://schemas.microsoft.com/office/drawing/2014/main" id="{7819CC91-AE9A-4C0B-B994-7E6699FB5347}"/>
              </a:ext>
            </a:extLst>
          </p:cNvPr>
          <p:cNvSpPr txBox="1"/>
          <p:nvPr/>
        </p:nvSpPr>
        <p:spPr>
          <a:xfrm>
            <a:off x="7572025" y="3825974"/>
            <a:ext cx="1226329" cy="472317"/>
          </a:xfrm>
          <a:prstGeom prst="rect">
            <a:avLst/>
          </a:prstGeom>
          <a:noFill/>
        </p:spPr>
        <p:txBody>
          <a:bodyPr wrap="square" lIns="0" tIns="0" rIns="0" bIns="41029" rtlCol="0">
            <a:spAutoFit/>
          </a:bodyPr>
          <a:lstStyle/>
          <a:p>
            <a:pPr algn="ctr" defTabSz="914400">
              <a:tabLst>
                <a:tab pos="136764" algn="l"/>
              </a:tabLst>
            </a:pPr>
            <a:r>
              <a:rPr lang="en-CA" altLang="zh-CN" sz="1400" b="1" dirty="0">
                <a:solidFill>
                  <a:srgbClr val="22E6B7"/>
                </a:solidFill>
                <a:latin typeface="Arial Narrow" panose="020B0606020202030204" pitchFamily="34" charset="0"/>
                <a:cs typeface="Helvetica-Bold" pitchFamily="18" charset="0"/>
              </a:rPr>
              <a:t>Warfarin Triple Therapy</a:t>
            </a:r>
          </a:p>
        </p:txBody>
      </p:sp>
      <p:sp>
        <p:nvSpPr>
          <p:cNvPr id="79" name="TextBox 1">
            <a:extLst>
              <a:ext uri="{FF2B5EF4-FFF2-40B4-BE49-F238E27FC236}">
                <a16:creationId xmlns:a16="http://schemas.microsoft.com/office/drawing/2014/main" id="{B5A35FF2-3364-4BE1-89EB-32C10041DB54}"/>
              </a:ext>
            </a:extLst>
          </p:cNvPr>
          <p:cNvSpPr txBox="1"/>
          <p:nvPr/>
        </p:nvSpPr>
        <p:spPr>
          <a:xfrm>
            <a:off x="803991" y="5659867"/>
            <a:ext cx="7821848" cy="379984"/>
          </a:xfrm>
          <a:prstGeom prst="rect">
            <a:avLst/>
          </a:prstGeom>
          <a:noFill/>
        </p:spPr>
        <p:txBody>
          <a:bodyPr wrap="square" lIns="0" tIns="0" rIns="0" bIns="41029" rtlCol="0">
            <a:spAutoFit/>
          </a:bodyPr>
          <a:lstStyle/>
          <a:p>
            <a:pPr algn="ctr"/>
            <a:r>
              <a:rPr lang="en-US" altLang="zh-CN" sz="1100" b="1" dirty="0">
                <a:solidFill>
                  <a:prstClr val="black">
                    <a:lumMod val="85000"/>
                    <a:lumOff val="15000"/>
                  </a:prstClr>
                </a:solidFill>
                <a:latin typeface="Arial Narrow" panose="020B0606020202030204" pitchFamily="34" charset="0"/>
                <a:ea typeface="等线" panose="02010600030101010101" pitchFamily="2" charset="-122"/>
                <a:cs typeface="Times New Roman" pitchFamily="18" charset="0"/>
              </a:rPr>
              <a:t>Non-inferiority P value is one sided (alpha=0.025). Results presented are Step 3 of hierarchical testing procedure, testing non-inferiority of dabigatran dual therapy (combined doses) to warfarin triple therapy in death or thromboembolic event and unplanned revascularization</a:t>
            </a:r>
          </a:p>
        </p:txBody>
      </p:sp>
    </p:spTree>
    <p:extLst>
      <p:ext uri="{BB962C8B-B14F-4D97-AF65-F5344CB8AC3E}">
        <p14:creationId xmlns:p14="http://schemas.microsoft.com/office/powerpoint/2010/main" val="3312500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517967"/>
            <a:ext cx="7660180" cy="230832"/>
          </a:xfrm>
          <a:prstGeom prst="rect">
            <a:avLst/>
          </a:prstGeom>
        </p:spPr>
        <p:txBody>
          <a:bodyPr wrap="square">
            <a:spAutoFit/>
          </a:bodyPr>
          <a:lstStyle/>
          <a:p>
            <a:pPr>
              <a:lnSpc>
                <a:spcPct val="90000"/>
              </a:lnSpc>
              <a:defRPr/>
            </a:pPr>
            <a:r>
              <a:rPr lang="en-GB" sz="1000" dirty="0">
                <a:solidFill>
                  <a:schemeClr val="bg1"/>
                </a:solidFill>
                <a:latin typeface="Arial Narrow" panose="020B0606020202030204" pitchFamily="34" charset="0"/>
                <a:cs typeface="Arial" pitchFamily="34" charset="0"/>
              </a:rPr>
              <a:t>Andrade JG et al. Can J </a:t>
            </a:r>
            <a:r>
              <a:rPr lang="en-GB" sz="1000" dirty="0" err="1">
                <a:solidFill>
                  <a:schemeClr val="bg1"/>
                </a:solidFill>
                <a:latin typeface="Arial Narrow" panose="020B0606020202030204" pitchFamily="34" charset="0"/>
                <a:cs typeface="Arial" pitchFamily="34" charset="0"/>
              </a:rPr>
              <a:t>Cardiol</a:t>
            </a:r>
            <a:r>
              <a:rPr lang="en-GB" sz="1000" dirty="0">
                <a:solidFill>
                  <a:schemeClr val="bg1"/>
                </a:solidFill>
                <a:latin typeface="Arial Narrow" panose="020B0606020202030204" pitchFamily="34" charset="0"/>
                <a:cs typeface="Arial" pitchFamily="34" charset="0"/>
              </a:rPr>
              <a:t> 2018;34:1371-1392</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lvl="0">
              <a:defRPr/>
            </a:pPr>
            <a:r>
              <a:rPr lang="en-US" sz="3600" b="1" dirty="0">
                <a:solidFill>
                  <a:srgbClr val="3A3A3C"/>
                </a:solidFill>
                <a:latin typeface="Arial Narrow" panose="020B0606020202030204" pitchFamily="34" charset="0"/>
                <a:cs typeface="Aharoni" panose="02010803020104030203" pitchFamily="2" charset="-79"/>
              </a:rPr>
              <a:t>2018 Focused Update of the </a:t>
            </a:r>
          </a:p>
          <a:p>
            <a:pPr lvl="0">
              <a:defRPr/>
            </a:pPr>
            <a:r>
              <a:rPr lang="en-US" sz="3600" b="1" dirty="0">
                <a:solidFill>
                  <a:srgbClr val="3A3A3C"/>
                </a:solidFill>
                <a:latin typeface="Arial Narrow" panose="020B0606020202030204" pitchFamily="34" charset="0"/>
                <a:cs typeface="Aharoni" panose="02010803020104030203" pitchFamily="2" charset="-79"/>
              </a:rPr>
              <a:t>CCS AF Guidelines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21544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400" b="1" dirty="0">
                <a:solidFill>
                  <a:prstClr val="black"/>
                </a:solidFill>
                <a:latin typeface="Arial Narrow" panose="020B0606020202030204" pitchFamily="34" charset="0"/>
                <a:cs typeface="Candara"/>
              </a:rPr>
              <a:t>When an OAC is indicated in the presence of coronary or arterial vascular disease, we suggest a DOAC in preference to warfarin </a:t>
            </a:r>
          </a:p>
          <a:p>
            <a:pPr lvl="0" algn="ctr" defTabSz="914400">
              <a:defRPr/>
            </a:pPr>
            <a:endParaRPr lang="en-CA" sz="2400" dirty="0">
              <a:solidFill>
                <a:prstClr val="black"/>
              </a:solidFill>
              <a:latin typeface="Agency FB" panose="020B0503020202020204" pitchFamily="34" charset="0"/>
              <a:ea typeface="Lato" panose="020F0502020204030203" pitchFamily="34" charset="0"/>
              <a:cs typeface="Lato" panose="020F0502020204030203" pitchFamily="34" charset="0"/>
            </a:endParaRPr>
          </a:p>
          <a:p>
            <a:pPr lvl="0" algn="ctr" defTabSz="914400">
              <a:defRPr/>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(Weak Recommendation, Moderate-Quality Evidence)</a:t>
            </a:r>
          </a:p>
        </p:txBody>
      </p:sp>
    </p:spTree>
    <p:extLst>
      <p:ext uri="{BB962C8B-B14F-4D97-AF65-F5344CB8AC3E}">
        <p14:creationId xmlns:p14="http://schemas.microsoft.com/office/powerpoint/2010/main" val="349794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5</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10" name="Picture 9" descr="A person posing for a picture&#10;&#10;Description automatically generated">
            <a:extLst>
              <a:ext uri="{FF2B5EF4-FFF2-40B4-BE49-F238E27FC236}">
                <a16:creationId xmlns:a16="http://schemas.microsoft.com/office/drawing/2014/main" id="{9A72E71B-3775-45DE-AFD4-DC4FFD821F9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4058" y="1860423"/>
            <a:ext cx="3927369" cy="4997577"/>
          </a:xfrm>
          <a:prstGeom prst="rect">
            <a:avLst/>
          </a:prstGeom>
        </p:spPr>
      </p:pic>
      <p:sp>
        <p:nvSpPr>
          <p:cNvPr id="11" name="TextBox 10">
            <a:extLst>
              <a:ext uri="{FF2B5EF4-FFF2-40B4-BE49-F238E27FC236}">
                <a16:creationId xmlns:a16="http://schemas.microsoft.com/office/drawing/2014/main" id="{F63F7AB6-6760-49D7-A9E7-D378E687B1AE}"/>
              </a:ext>
            </a:extLst>
          </p:cNvPr>
          <p:cNvSpPr txBox="1"/>
          <p:nvPr/>
        </p:nvSpPr>
        <p:spPr>
          <a:xfrm>
            <a:off x="-642984" y="1349000"/>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Brett</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2 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sp>
        <p:nvSpPr>
          <p:cNvPr id="14" name="TextBox 13">
            <a:extLst>
              <a:ext uri="{FF2B5EF4-FFF2-40B4-BE49-F238E27FC236}">
                <a16:creationId xmlns:a16="http://schemas.microsoft.com/office/drawing/2014/main" id="{CF99B3F3-DB84-4421-A98F-A009F501A5FC}"/>
              </a:ext>
            </a:extLst>
          </p:cNvPr>
          <p:cNvSpPr txBox="1"/>
          <p:nvPr/>
        </p:nvSpPr>
        <p:spPr>
          <a:xfrm>
            <a:off x="3419332" y="1523479"/>
            <a:ext cx="5657390" cy="5078313"/>
          </a:xfrm>
          <a:prstGeom prst="rect">
            <a:avLst/>
          </a:prstGeom>
          <a:noFill/>
        </p:spPr>
        <p:txBody>
          <a:bodyPr wrap="square" rtlCol="0">
            <a:spAutoFit/>
          </a:bodyPr>
          <a:lstStyle/>
          <a:p>
            <a:pPr marL="285750" indent="-285750">
              <a:spcAft>
                <a:spcPts val="1200"/>
              </a:spcAft>
              <a:buClr>
                <a:srgbClr val="00BF96"/>
              </a:buClr>
              <a:buFont typeface="Wingdings" panose="05000000000000000000" pitchFamily="2" charset="2"/>
              <a:buChar char="§"/>
            </a:pPr>
            <a:r>
              <a:rPr lang="en-CA" sz="2200" b="1" dirty="0">
                <a:latin typeface="Arial Narrow" panose="020B0606020202030204" pitchFamily="34" charset="0"/>
              </a:rPr>
              <a:t>Brett is a retired accountant </a:t>
            </a:r>
          </a:p>
          <a:p>
            <a:pPr marL="285750" indent="-285750">
              <a:spcAft>
                <a:spcPts val="1200"/>
              </a:spcAft>
              <a:buClr>
                <a:srgbClr val="00BF96"/>
              </a:buClr>
              <a:buFont typeface="Wingdings" panose="05000000000000000000" pitchFamily="2" charset="2"/>
              <a:buChar char="§"/>
            </a:pPr>
            <a:r>
              <a:rPr lang="en-US" sz="2200" b="1" dirty="0">
                <a:latin typeface="Arial Narrow" panose="020B0606020202030204" pitchFamily="34" charset="0"/>
              </a:rPr>
              <a:t>He has longstanding hypertension and dyslipidemia</a:t>
            </a:r>
          </a:p>
          <a:p>
            <a:pPr marL="285750" indent="-285750">
              <a:spcAft>
                <a:spcPts val="1200"/>
              </a:spcAft>
              <a:buClr>
                <a:srgbClr val="00BF96"/>
              </a:buClr>
              <a:buFont typeface="Wingdings" panose="05000000000000000000" pitchFamily="2" charset="2"/>
              <a:buChar char="§"/>
            </a:pPr>
            <a:r>
              <a:rPr lang="en-US" sz="2200" b="1" dirty="0">
                <a:latin typeface="Arial Narrow" panose="020B0606020202030204" pitchFamily="34" charset="0"/>
              </a:rPr>
              <a:t>He quit smoking five years ago at the time of his myocardial infarction (STEMI)</a:t>
            </a:r>
          </a:p>
          <a:p>
            <a:pPr marL="285750" indent="-285750">
              <a:spcAft>
                <a:spcPts val="1200"/>
              </a:spcAft>
              <a:buClr>
                <a:srgbClr val="00BF96"/>
              </a:buClr>
              <a:buFont typeface="Wingdings" panose="05000000000000000000" pitchFamily="2" charset="2"/>
              <a:buChar char="§"/>
            </a:pPr>
            <a:r>
              <a:rPr lang="en-US" sz="2200" b="1" dirty="0">
                <a:latin typeface="Arial Narrow" panose="020B0606020202030204" pitchFamily="34" charset="0"/>
              </a:rPr>
              <a:t>He underwent primary successful PCI and stenting of his LAD at that time</a:t>
            </a:r>
          </a:p>
          <a:p>
            <a:pPr marL="285750" indent="-285750">
              <a:spcAft>
                <a:spcPts val="1200"/>
              </a:spcAft>
              <a:buClr>
                <a:srgbClr val="00BF96"/>
              </a:buClr>
              <a:buFont typeface="Wingdings" panose="05000000000000000000" pitchFamily="2" charset="2"/>
              <a:buChar char="§"/>
            </a:pPr>
            <a:r>
              <a:rPr lang="en-US" sz="2200" b="1" dirty="0">
                <a:latin typeface="Arial Narrow" panose="020B0606020202030204" pitchFamily="34" charset="0"/>
              </a:rPr>
              <a:t>He has since been active and asymptomatic from a cardiovascular standpoint</a:t>
            </a:r>
          </a:p>
          <a:p>
            <a:pPr marL="285750" indent="-285750">
              <a:spcAft>
                <a:spcPts val="1200"/>
              </a:spcAft>
              <a:buClr>
                <a:srgbClr val="00BF96"/>
              </a:buClr>
              <a:buFont typeface="Wingdings" panose="05000000000000000000" pitchFamily="2" charset="2"/>
              <a:buChar char="§"/>
            </a:pPr>
            <a:r>
              <a:rPr lang="en-US" sz="2200" b="1" dirty="0">
                <a:latin typeface="Arial Narrow" panose="020B0606020202030204" pitchFamily="34" charset="0"/>
              </a:rPr>
              <a:t>Paroxysmal AF was incidentally diagnosed one year ago</a:t>
            </a:r>
          </a:p>
          <a:p>
            <a:pPr marL="285750" indent="-285750">
              <a:buClr>
                <a:srgbClr val="102642"/>
              </a:buClr>
              <a:buFont typeface="Wingdings" panose="05000000000000000000" pitchFamily="2" charset="2"/>
              <a:buChar char="§"/>
            </a:pPr>
            <a:endParaRPr lang="en-US" sz="2200" b="1" dirty="0">
              <a:latin typeface="Arial Narrow" panose="020B0606020202030204" pitchFamily="34" charset="0"/>
            </a:endParaRPr>
          </a:p>
        </p:txBody>
      </p:sp>
    </p:spTree>
    <p:extLst>
      <p:ext uri="{BB962C8B-B14F-4D97-AF65-F5344CB8AC3E}">
        <p14:creationId xmlns:p14="http://schemas.microsoft.com/office/powerpoint/2010/main" val="31134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5</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12" name="Picture 11" descr="A person posing for a picture&#10;&#10;Description automatically generated">
            <a:extLst>
              <a:ext uri="{FF2B5EF4-FFF2-40B4-BE49-F238E27FC236}">
                <a16:creationId xmlns:a16="http://schemas.microsoft.com/office/drawing/2014/main" id="{A0D878E2-FE8E-4257-847B-2DD6DC3EDFB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4058" y="1860423"/>
            <a:ext cx="3927369" cy="4997577"/>
          </a:xfrm>
          <a:prstGeom prst="rect">
            <a:avLst/>
          </a:prstGeom>
        </p:spPr>
      </p:pic>
      <p:sp>
        <p:nvSpPr>
          <p:cNvPr id="14" name="TextBox 13">
            <a:extLst>
              <a:ext uri="{FF2B5EF4-FFF2-40B4-BE49-F238E27FC236}">
                <a16:creationId xmlns:a16="http://schemas.microsoft.com/office/drawing/2014/main" id="{DCCD4926-06F4-42DA-8AE4-D5CC89C2DEA7}"/>
              </a:ext>
            </a:extLst>
          </p:cNvPr>
          <p:cNvSpPr txBox="1"/>
          <p:nvPr/>
        </p:nvSpPr>
        <p:spPr>
          <a:xfrm>
            <a:off x="-572705" y="1421156"/>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Brett</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2 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3" name="Picture 2">
            <a:extLst>
              <a:ext uri="{FF2B5EF4-FFF2-40B4-BE49-F238E27FC236}">
                <a16:creationId xmlns:a16="http://schemas.microsoft.com/office/drawing/2014/main" id="{27581C3F-D93E-4194-8E2B-7F4FF0B19D6D}"/>
              </a:ext>
            </a:extLst>
          </p:cNvPr>
          <p:cNvPicPr>
            <a:picLocks noChangeAspect="1"/>
          </p:cNvPicPr>
          <p:nvPr/>
        </p:nvPicPr>
        <p:blipFill>
          <a:blip r:embed="rId7"/>
          <a:stretch>
            <a:fillRect/>
          </a:stretch>
        </p:blipFill>
        <p:spPr>
          <a:xfrm>
            <a:off x="3195263" y="1042029"/>
            <a:ext cx="6322100" cy="1792379"/>
          </a:xfrm>
          <a:prstGeom prst="rect">
            <a:avLst/>
          </a:prstGeom>
        </p:spPr>
      </p:pic>
      <p:pic>
        <p:nvPicPr>
          <p:cNvPr id="4" name="Picture 3">
            <a:extLst>
              <a:ext uri="{FF2B5EF4-FFF2-40B4-BE49-F238E27FC236}">
                <a16:creationId xmlns:a16="http://schemas.microsoft.com/office/drawing/2014/main" id="{682F5757-6D62-48C3-9A92-EE589381D68A}"/>
              </a:ext>
            </a:extLst>
          </p:cNvPr>
          <p:cNvPicPr>
            <a:picLocks noChangeAspect="1"/>
          </p:cNvPicPr>
          <p:nvPr/>
        </p:nvPicPr>
        <p:blipFill>
          <a:blip r:embed="rId8"/>
          <a:stretch>
            <a:fillRect/>
          </a:stretch>
        </p:blipFill>
        <p:spPr>
          <a:xfrm>
            <a:off x="3184538" y="2846093"/>
            <a:ext cx="6322100" cy="2017951"/>
          </a:xfrm>
          <a:prstGeom prst="rect">
            <a:avLst/>
          </a:prstGeom>
        </p:spPr>
      </p:pic>
      <p:pic>
        <p:nvPicPr>
          <p:cNvPr id="5" name="Picture 4">
            <a:extLst>
              <a:ext uri="{FF2B5EF4-FFF2-40B4-BE49-F238E27FC236}">
                <a16:creationId xmlns:a16="http://schemas.microsoft.com/office/drawing/2014/main" id="{75C174F1-12DD-4BDE-9D86-3374FE60F2C7}"/>
              </a:ext>
            </a:extLst>
          </p:cNvPr>
          <p:cNvPicPr>
            <a:picLocks noChangeAspect="1"/>
          </p:cNvPicPr>
          <p:nvPr/>
        </p:nvPicPr>
        <p:blipFill>
          <a:blip r:embed="rId9"/>
          <a:stretch>
            <a:fillRect/>
          </a:stretch>
        </p:blipFill>
        <p:spPr>
          <a:xfrm>
            <a:off x="3195263" y="4875729"/>
            <a:ext cx="6322100" cy="2036240"/>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posing for a picture&#10;&#10;Description automatically generated">
            <a:extLst>
              <a:ext uri="{FF2B5EF4-FFF2-40B4-BE49-F238E27FC236}">
                <a16:creationId xmlns:a16="http://schemas.microsoft.com/office/drawing/2014/main" id="{AF1536DE-9866-4EC7-A86B-F11890CD616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65" b="95835" l="10000" r="90000">
                        <a14:foregroundMark x1="51425" y1="4578" x2="55125" y2="20275"/>
                        <a14:foregroundMark x1="50175" y1="3065" x2="54600" y2="3202"/>
                        <a14:foregroundMark x1="35850" y1="95835" x2="37450" y2="90000"/>
                      </a14:backgroundRemoval>
                    </a14:imgEffect>
                  </a14:imgLayer>
                </a14:imgProps>
              </a:ext>
            </a:extLst>
          </a:blip>
          <a:stretch>
            <a:fillRect/>
          </a:stretch>
        </p:blipFill>
        <p:spPr>
          <a:xfrm>
            <a:off x="2339960" y="106366"/>
            <a:ext cx="5379107" cy="6844914"/>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5</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599402"/>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315151"/>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56095" y="3678120"/>
            <a:ext cx="9031805" cy="1692771"/>
          </a:xfrm>
          <a:prstGeom prst="rect">
            <a:avLst/>
          </a:prstGeom>
        </p:spPr>
        <p:txBody>
          <a:bodyPr wrap="square">
            <a:spAutoFit/>
          </a:bodyPr>
          <a:lstStyle/>
          <a:p>
            <a:pPr algn="ctr">
              <a:defRPr/>
            </a:pPr>
            <a:r>
              <a:rPr lang="en-CA" sz="3600" b="1" dirty="0">
                <a:solidFill>
                  <a:schemeClr val="bg1">
                    <a:lumMod val="95000"/>
                  </a:schemeClr>
                </a:solidFill>
                <a:latin typeface="Arial Narrow" panose="020B0606020202030204" pitchFamily="34" charset="0"/>
                <a:cs typeface="Candara"/>
              </a:rPr>
              <a:t>Brett is taking apixaban but wonders why he is no longer on ASA for his CAD </a:t>
            </a:r>
            <a:br>
              <a:rPr lang="en-CA" sz="3200" b="1" dirty="0">
                <a:solidFill>
                  <a:schemeClr val="bg1">
                    <a:lumMod val="95000"/>
                  </a:schemeClr>
                </a:solidFill>
                <a:latin typeface="Arial Narrow" panose="020B0606020202030204" pitchFamily="34" charset="0"/>
                <a:cs typeface="Candara"/>
              </a:rPr>
            </a:br>
            <a:r>
              <a:rPr lang="en-CA" sz="2800" b="1" dirty="0">
                <a:solidFill>
                  <a:schemeClr val="bg1">
                    <a:lumMod val="95000"/>
                  </a:schemeClr>
                </a:solidFill>
                <a:latin typeface="Arial Narrow" panose="020B0606020202030204" pitchFamily="34" charset="0"/>
                <a:cs typeface="Candara"/>
              </a:rPr>
              <a:t>(since his brother is prescribed ASA for his CAD…) </a:t>
            </a:r>
            <a:endParaRPr lang="en-CA" sz="3200" b="1" dirty="0">
              <a:solidFill>
                <a:schemeClr val="bg1">
                  <a:lumMod val="95000"/>
                </a:schemeClr>
              </a:solidFill>
              <a:latin typeface="Arial Narrow" panose="020B0606020202030204" pitchFamily="34" charset="0"/>
              <a:cs typeface="Candara"/>
            </a:endParaRPr>
          </a:p>
        </p:txBody>
      </p:sp>
    </p:spTree>
    <p:extLst>
      <p:ext uri="{BB962C8B-B14F-4D97-AF65-F5344CB8AC3E}">
        <p14:creationId xmlns:p14="http://schemas.microsoft.com/office/powerpoint/2010/main" val="2085927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76140"/>
            <a:ext cx="7783077" cy="1200329"/>
          </a:xfrm>
          <a:prstGeom prst="rect">
            <a:avLst/>
          </a:prstGeom>
        </p:spPr>
        <p:txBody>
          <a:bodyPr wrap="square">
            <a:spAutoFit/>
          </a:bodyPr>
          <a:lstStyle/>
          <a:p>
            <a:pPr algn="ctr">
              <a:defRPr/>
            </a:pPr>
            <a:r>
              <a:rPr lang="en-US" sz="3600" b="1" dirty="0">
                <a:solidFill>
                  <a:srgbClr val="4D5052"/>
                </a:solidFill>
                <a:latin typeface="Arial Narrow" panose="020B0606020202030204" pitchFamily="34" charset="0"/>
                <a:cs typeface="Candara"/>
              </a:rPr>
              <a:t>What is the role of ASA and a DOAC in the setting of </a:t>
            </a:r>
            <a:r>
              <a:rPr lang="en-CA" sz="3600" b="1" dirty="0">
                <a:solidFill>
                  <a:srgbClr val="13A985"/>
                </a:solidFill>
                <a:latin typeface="Arial Narrow" panose="020B0606020202030204" pitchFamily="34" charset="0"/>
                <a:cs typeface="Candara"/>
              </a:rPr>
              <a:t>AF and stable CAD</a:t>
            </a:r>
            <a:r>
              <a:rPr lang="en-CA" sz="3600" b="1" dirty="0">
                <a:solidFill>
                  <a:srgbClr val="4D5052"/>
                </a:solidFill>
                <a:latin typeface="Arial Narrow" panose="020B0606020202030204" pitchFamily="34" charset="0"/>
                <a:cs typeface="Candara"/>
              </a:rPr>
              <a:t>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CA" b="1" i="1" dirty="0">
                <a:solidFill>
                  <a:srgbClr val="13A985"/>
                </a:solidFill>
                <a:latin typeface="Arial Narrow" panose="020B0606020202030204" pitchFamily="34" charset="0"/>
                <a:cs typeface="Aharoni" panose="02010803020104030203" pitchFamily="2" charset="-79"/>
              </a:rPr>
              <a:t>Select from one or more of the available options</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DOAC alone is appropriate in AF patients with stable CAD</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Adding ASA to a DOAC in stable CAD provides no additional benefit but greatly increases the risk of bleeding</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ASA alone is appropriate in AF patients at low risk of embolic stroke</a:t>
            </a:r>
          </a:p>
          <a:p>
            <a:pPr marL="914400" lvl="1" indent="-457200" algn="l" defTabSz="914377">
              <a:lnSpc>
                <a:spcPct val="100000"/>
              </a:lnSpc>
              <a:spcBef>
                <a:spcPts val="600"/>
              </a:spcBef>
              <a:buFont typeface="+mj-lt"/>
              <a:buAutoNum type="arabicPeriod"/>
            </a:pPr>
            <a:r>
              <a:rPr lang="en-CA" sz="2400" b="1" dirty="0">
                <a:latin typeface="Arial Narrow" panose="020B0606020202030204" pitchFamily="34" charset="0"/>
                <a:ea typeface="Lato" panose="020F0502020204030203" pitchFamily="34" charset="0"/>
                <a:cs typeface="Lato" panose="020F0502020204030203" pitchFamily="34" charset="0"/>
              </a:rPr>
              <a:t>All are correct</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5" end="5"/>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9607</TotalTime>
  <Words>6906</Words>
  <Application>Microsoft Office PowerPoint</Application>
  <PresentationFormat>On-screen Show (4:3)</PresentationFormat>
  <Paragraphs>808</Paragraphs>
  <Slides>46</Slides>
  <Notes>45</Notes>
  <HiddenSlides>17</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46</vt:i4>
      </vt:variant>
    </vt:vector>
  </HeadingPairs>
  <TitlesOfParts>
    <vt:vector size="59" baseType="lpstr">
      <vt:lpstr>Agency FB</vt:lpstr>
      <vt:lpstr>Arial</vt:lpstr>
      <vt:lpstr>Arial Narrow</vt:lpstr>
      <vt:lpstr>Calibri</vt:lpstr>
      <vt:lpstr>Calibri Light</vt:lpstr>
      <vt:lpstr>Monotype Sorts</vt:lpstr>
      <vt:lpstr>Open Sans</vt:lpstr>
      <vt:lpstr>Wingdings</vt:lpstr>
      <vt:lpstr>Wingdings 2</vt:lpstr>
      <vt:lpstr>Wingdings 3</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104</cp:revision>
  <dcterms:created xsi:type="dcterms:W3CDTF">2020-02-22T22:52:21Z</dcterms:created>
  <dcterms:modified xsi:type="dcterms:W3CDTF">2020-04-01T22:11:22Z</dcterms:modified>
</cp:coreProperties>
</file>